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2" r:id="rId2"/>
    <p:sldId id="364" r:id="rId3"/>
    <p:sldId id="365" r:id="rId4"/>
    <p:sldId id="363" r:id="rId5"/>
    <p:sldId id="360" r:id="rId6"/>
    <p:sldId id="366" r:id="rId7"/>
    <p:sldId id="367" r:id="rId8"/>
    <p:sldId id="356" r:id="rId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7EA"/>
    <a:srgbClr val="FFD653"/>
    <a:srgbClr val="E0F84E"/>
    <a:srgbClr val="E5F96B"/>
    <a:srgbClr val="FF5B5B"/>
    <a:srgbClr val="FD6C5D"/>
    <a:srgbClr val="95B3D7"/>
    <a:srgbClr val="C3D69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164"/>
        <p:guide orient="horz" pos="890"/>
        <p:guide orient="horz" pos="120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B6D7AF-C46A-48FC-94A6-9F18483EAA6D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C0FDD9-6EED-4979-82BA-081376739F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885DE5-8ADF-442E-866D-97460E7B55ED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C49534-B12B-4150-8227-67FBEB85B32E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86AD6F-35B6-4D5B-8967-CB6E9F44342A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B30E-8A56-4344-B2E9-779F078F845E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13C2-893F-44B3-BA38-E03FF90312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9870-D0DF-4EBC-8030-B8B08FFC23C7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043D-C27F-4506-B149-E13F17651A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35C7-B4C6-41CC-A512-EEF068794556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76DE-941B-4B09-B7D7-07B680715BF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BE83-21ED-4A75-8B44-8BF34DA85578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CDC3-7E2D-4814-B4B4-A6D9733CCB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706E-4650-4D4E-B94A-467696CE1FE5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68C9-AB0E-4BF4-B0B9-3054B1AEDA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0D5F-7A70-47B7-8B46-B9F2CCACD7C2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F390-AFE5-4D23-9DA4-BDBB42CD71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1C3A-1B80-40A4-8039-05525294AA0D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AFBB-8368-44E2-BC9E-18F87F4CA3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6B95-51EF-4D92-9697-4695D2B09736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AF7E-A258-457F-8D4F-87233638BD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B208-4AB2-4589-A074-0C0EBC1CB01D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1FB9-49CE-4BD3-9BD5-AA1918B605D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4E51-14AB-4CC7-813A-A075F78BF646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306B-9A40-420E-8226-704753F6D7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581E-C567-4F5B-A14C-F5379DBC22D1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F049-4E0C-4AF0-9F63-ED34EFC7B9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6B21D-37CF-45F7-B9BF-8002B98E29FE}" type="datetimeFigureOut">
              <a:rPr lang="sv-SE"/>
              <a:pPr>
                <a:defRPr/>
              </a:pPr>
              <a:t>2011-02-01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39475-C9F6-4CD2-B0D6-EBFB421800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Microsoft_Office_PowerPoint_97-2003-presentasjon1.ppt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gif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95288" y="333375"/>
            <a:ext cx="8353425" cy="2016125"/>
          </a:xfrm>
          <a:solidFill>
            <a:srgbClr val="FFD653"/>
          </a:solidFill>
        </p:spPr>
        <p:txBody>
          <a:bodyPr/>
          <a:lstStyle/>
          <a:p>
            <a:r>
              <a:rPr lang="nb-NO" sz="4000" dirty="0" smtClean="0"/>
              <a:t>Utvalg 1:</a:t>
            </a:r>
            <a:r>
              <a:rPr lang="nb-NO" sz="3800" dirty="0" smtClean="0"/>
              <a:t/>
            </a:r>
            <a:br>
              <a:rPr lang="nb-NO" sz="3800" dirty="0" smtClean="0"/>
            </a:br>
            <a:r>
              <a:rPr lang="nb-NO" sz="3800" dirty="0" smtClean="0"/>
              <a:t>Teknologi, økonomi og andre forhold knyttet til en sjøkabelløsning</a:t>
            </a:r>
            <a:endParaRPr lang="sv-SE" sz="3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65400"/>
            <a:ext cx="7993062" cy="2951163"/>
          </a:xfrm>
        </p:spPr>
        <p:txBody>
          <a:bodyPr rtlCol="0"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8000" dirty="0">
                <a:solidFill>
                  <a:schemeClr val="tx1"/>
                </a:solidFill>
              </a:rPr>
              <a:t>Roland </a:t>
            </a:r>
            <a:r>
              <a:rPr lang="nb-NO" sz="8000" dirty="0" smtClean="0">
                <a:solidFill>
                  <a:schemeClr val="tx1"/>
                </a:solidFill>
              </a:rPr>
              <a:t>Eriksson     </a:t>
            </a:r>
            <a:r>
              <a:rPr lang="nb-NO" sz="8000" i="1" dirty="0" smtClean="0">
                <a:solidFill>
                  <a:schemeClr val="tx1"/>
                </a:solidFill>
              </a:rPr>
              <a:t>Professor</a:t>
            </a:r>
            <a:r>
              <a:rPr lang="nb-NO" sz="8000" i="1" dirty="0">
                <a:solidFill>
                  <a:schemeClr val="tx1"/>
                </a:solidFill>
              </a:rPr>
              <a:t>, </a:t>
            </a:r>
            <a:r>
              <a:rPr lang="sv-SE" sz="8000" i="1" dirty="0">
                <a:solidFill>
                  <a:schemeClr val="tx1"/>
                </a:solidFill>
              </a:rPr>
              <a:t>Kungliga Tekniska H</a:t>
            </a:r>
            <a:r>
              <a:rPr lang="sv-SE" sz="8000" i="1" dirty="0" smtClean="0">
                <a:solidFill>
                  <a:schemeClr val="tx1"/>
                </a:solidFill>
              </a:rPr>
              <a:t>ögskolan</a:t>
            </a:r>
            <a:endParaRPr lang="sv-SE" sz="8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8000" dirty="0">
                <a:solidFill>
                  <a:schemeClr val="tx1"/>
                </a:solidFill>
              </a:rPr>
              <a:t>			 </a:t>
            </a:r>
            <a:endParaRPr lang="sv-SE" sz="8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8000" dirty="0">
                <a:solidFill>
                  <a:schemeClr val="tx1"/>
                </a:solidFill>
              </a:rPr>
              <a:t>Inga </a:t>
            </a:r>
            <a:r>
              <a:rPr lang="nb-NO" sz="8000" dirty="0" smtClean="0">
                <a:solidFill>
                  <a:schemeClr val="tx1"/>
                </a:solidFill>
              </a:rPr>
              <a:t>E. Bruteig </a:t>
            </a:r>
            <a:r>
              <a:rPr lang="nb-NO" sz="8000" dirty="0">
                <a:solidFill>
                  <a:schemeClr val="tx1"/>
                </a:solidFill>
              </a:rPr>
              <a:t>	</a:t>
            </a:r>
            <a:r>
              <a:rPr lang="nb-NO" sz="8000" i="1" dirty="0">
                <a:solidFill>
                  <a:schemeClr val="tx1"/>
                </a:solidFill>
              </a:rPr>
              <a:t>Forskningssjef, </a:t>
            </a:r>
            <a:r>
              <a:rPr lang="nb-NO" sz="8000" i="1" dirty="0" smtClean="0">
                <a:solidFill>
                  <a:schemeClr val="tx1"/>
                </a:solidFill>
              </a:rPr>
              <a:t>Norsk institutt for naturforskning (NINA)</a:t>
            </a:r>
            <a:endParaRPr lang="nb-NO" sz="5600" i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v-SE" sz="8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8000" dirty="0" smtClean="0">
                <a:solidFill>
                  <a:schemeClr val="tx1"/>
                </a:solidFill>
              </a:rPr>
              <a:t>Vigeir Bunæs	</a:t>
            </a:r>
            <a:r>
              <a:rPr lang="nb-NO" sz="8000" i="1" dirty="0" smtClean="0">
                <a:solidFill>
                  <a:schemeClr val="tx1"/>
                </a:solidFill>
              </a:rPr>
              <a:t>Operasjonsleder, Install It</a:t>
            </a:r>
            <a:r>
              <a:rPr lang="nb-NO" sz="8000" dirty="0">
                <a:solidFill>
                  <a:schemeClr val="tx1"/>
                </a:solidFill>
              </a:rPr>
              <a:t> </a:t>
            </a:r>
            <a:endParaRPr lang="nb-NO" sz="80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v-SE" sz="8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8000" dirty="0">
                <a:solidFill>
                  <a:schemeClr val="tx1"/>
                </a:solidFill>
              </a:rPr>
              <a:t>Kari Sletten 	</a:t>
            </a:r>
            <a:r>
              <a:rPr lang="nb-NO" sz="8000" i="1" dirty="0">
                <a:solidFill>
                  <a:schemeClr val="tx1"/>
                </a:solidFill>
              </a:rPr>
              <a:t>Forsker, </a:t>
            </a:r>
            <a:r>
              <a:rPr lang="nb-NO" sz="8000" i="1" dirty="0" smtClean="0">
                <a:solidFill>
                  <a:schemeClr val="tx1"/>
                </a:solidFill>
              </a:rPr>
              <a:t>Norges geologiske undersøkelse (NGU)</a:t>
            </a:r>
            <a:endParaRPr lang="sv-SE" sz="8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8000" dirty="0">
                <a:solidFill>
                  <a:schemeClr val="tx1"/>
                </a:solidFill>
              </a:rPr>
              <a:t>  </a:t>
            </a:r>
            <a:endParaRPr lang="sv-SE" sz="8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8000" dirty="0">
                <a:solidFill>
                  <a:schemeClr val="tx1"/>
                </a:solidFill>
              </a:rPr>
              <a:t>Cecilie Krokeide </a:t>
            </a:r>
            <a:r>
              <a:rPr lang="nb-NO" sz="8000" dirty="0" smtClean="0">
                <a:solidFill>
                  <a:schemeClr val="tx1"/>
                </a:solidFill>
              </a:rPr>
              <a:t>	</a:t>
            </a:r>
            <a:r>
              <a:rPr lang="nb-NO" sz="8000" i="1" dirty="0" smtClean="0">
                <a:solidFill>
                  <a:schemeClr val="tx1"/>
                </a:solidFill>
              </a:rPr>
              <a:t>Sekreteriat, Det Norske Veritas (DNV)</a:t>
            </a:r>
            <a:endParaRPr lang="sv-SE" sz="8000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6" name="Group 62"/>
          <p:cNvGraphicFramePr>
            <a:graphicFrameLocks noGrp="1"/>
          </p:cNvGraphicFramePr>
          <p:nvPr/>
        </p:nvGraphicFramePr>
        <p:xfrm>
          <a:off x="539552" y="1628800"/>
          <a:ext cx="7458075" cy="3200400"/>
        </p:xfrm>
        <a:graphic>
          <a:graphicData uri="http://schemas.openxmlformats.org/drawingml/2006/table">
            <a:tbl>
              <a:tblPr/>
              <a:tblGrid>
                <a:gridCol w="2376487"/>
                <a:gridCol w="1152525"/>
                <a:gridCol w="1150938"/>
                <a:gridCol w="1301750"/>
                <a:gridCol w="14763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Vekselstrøm (AC)</a:t>
                      </a: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5B3D7"/>
                        </a:gs>
                        <a:gs pos="100000">
                          <a:srgbClr val="C8D7EA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Likestrøm (DC)</a:t>
                      </a: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3D69B"/>
                        </a:gs>
                        <a:gs pos="100000">
                          <a:srgbClr val="DBE7C3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Alternativ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Spenning</a:t>
                      </a: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(kV)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+/-320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+/-500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Kabeltype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Polymer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Effekt (MW)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Parallelle kretser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Antal kabler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</a:tbl>
          </a:graphicData>
        </a:graphic>
      </p:graphicFrame>
      <p:sp>
        <p:nvSpPr>
          <p:cNvPr id="16436" name="Title 1"/>
          <p:cNvSpPr>
            <a:spLocks/>
          </p:cNvSpPr>
          <p:nvPr/>
        </p:nvSpPr>
        <p:spPr bwMode="auto">
          <a:xfrm>
            <a:off x="384175" y="263525"/>
            <a:ext cx="8364538" cy="1143000"/>
          </a:xfrm>
          <a:prstGeom prst="rect">
            <a:avLst/>
          </a:prstGeom>
          <a:solidFill>
            <a:srgbClr val="FFD65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3800">
                <a:latin typeface="Calibri" pitchFamily="34" charset="0"/>
              </a:rPr>
              <a:t>Studerte alternativer</a:t>
            </a:r>
          </a:p>
        </p:txBody>
      </p:sp>
      <p:pic>
        <p:nvPicPr>
          <p:cNvPr id="11" name="Picture 6" descr="Light F(DC)BLJ dubbelarm"/>
          <p:cNvPicPr>
            <a:picLocks noChangeAspect="1" noChangeArrowheads="1"/>
          </p:cNvPicPr>
          <p:nvPr/>
        </p:nvPicPr>
        <p:blipFill>
          <a:blip r:embed="rId4" cstate="print"/>
          <a:srcRect b="19355"/>
          <a:stretch>
            <a:fillRect/>
          </a:stretch>
        </p:blipFill>
        <p:spPr bwMode="auto">
          <a:xfrm>
            <a:off x="5904336" y="5085184"/>
            <a:ext cx="516719" cy="151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/>
          <p:nvPr/>
        </p:nvGrpSpPr>
        <p:grpSpPr>
          <a:xfrm>
            <a:off x="2375569" y="4869160"/>
            <a:ext cx="5959592" cy="1580645"/>
            <a:chOff x="2375569" y="4869160"/>
            <a:chExt cx="5959592" cy="1580645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375569" y="5228661"/>
            <a:ext cx="1459707" cy="1196578"/>
          </p:xfrm>
          <a:graphic>
            <a:graphicData uri="http://schemas.openxmlformats.org/presentationml/2006/ole">
              <p:oleObj spid="_x0000_s1026" name="Presentation" r:id="rId5" imgW="4250425" imgH="3186832" progId="PowerPoint.Show.8">
                <p:embed/>
              </p:oleObj>
            </a:graphicData>
          </a:graphic>
        </p:graphicFrame>
        <p:pic>
          <p:nvPicPr>
            <p:cNvPr id="13" name="Picture 2" descr="HVDC mass-impregnated.jpg"/>
            <p:cNvPicPr>
              <a:picLocks noChangeAspect="1"/>
            </p:cNvPicPr>
            <p:nvPr/>
          </p:nvPicPr>
          <p:blipFill>
            <a:blip r:embed="rId6" cstate="print"/>
            <a:srcRect t="8749" b="17498"/>
            <a:stretch>
              <a:fillRect/>
            </a:stretch>
          </p:blipFill>
          <p:spPr bwMode="auto">
            <a:xfrm>
              <a:off x="6912263" y="5175194"/>
              <a:ext cx="1422898" cy="127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OrmenLange Submarine_01"/>
            <p:cNvPicPr>
              <a:picLocks noChangeAspect="1" noChangeArrowheads="1"/>
            </p:cNvPicPr>
            <p:nvPr/>
          </p:nvPicPr>
          <p:blipFill>
            <a:blip r:embed="rId7" cstate="print"/>
            <a:srcRect l="5315" t="9449" r="13583" b="2362"/>
            <a:stretch>
              <a:fillRect/>
            </a:stretch>
          </p:blipFill>
          <p:spPr bwMode="auto">
            <a:xfrm>
              <a:off x="4139952" y="5229200"/>
              <a:ext cx="1483194" cy="12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 rot="5400000">
              <a:off x="3131840" y="4941168"/>
              <a:ext cx="36004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4483841" y="5029327"/>
              <a:ext cx="378042" cy="577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904148" y="4905164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7200292" y="4905164"/>
              <a:ext cx="288032" cy="2160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6" name="Group 54"/>
          <p:cNvGraphicFramePr>
            <a:graphicFrameLocks noGrp="1"/>
          </p:cNvGraphicFramePr>
          <p:nvPr/>
        </p:nvGraphicFramePr>
        <p:xfrm>
          <a:off x="395536" y="1196752"/>
          <a:ext cx="8353426" cy="5046346"/>
        </p:xfrm>
        <a:graphic>
          <a:graphicData uri="http://schemas.openxmlformats.org/drawingml/2006/table">
            <a:tbl>
              <a:tblPr/>
              <a:tblGrid>
                <a:gridCol w="1872208"/>
                <a:gridCol w="3060154"/>
                <a:gridCol w="3421064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Positivt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Negativt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Alternativ 1: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2000 MW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Oljekabler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nb-N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Mangeårig erfaring med forholdsvis lange overføringer på stort dyp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Store kompenseringsanlegg pga høy reaktiv generering </a:t>
                      </a:r>
                      <a:endParaRPr lang="nb-NO" sz="1600" dirty="0" smtClean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+mn-lt"/>
                        </a:rPr>
                        <a:t>Vesentlig lengre sjøkabelstrekning enn tidligere lagt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Alternativ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2000 MW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PEX-kabler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Mindre kompenseringsanlegg </a:t>
                      </a: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Skjøter er ikke kvalifisert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Lave energitap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Liten erfaring for 420 kV sjøkabel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Alternativ 3: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2000 MW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+/- 320 kV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polymer kabler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Ingen begrensning på kabellengde 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Mer vedlikehold enn for AC-system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86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b-N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Systemteknisk erfaringsgrunnlag 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Høye investeringskostnader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862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Lavt arealbehov i Kvam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Kvalificering av polymerkabel kreves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Alternativ 4: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1500 MW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+/- 500 kV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masse-kabler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Likt alternativ 3, men færre kabler og redusert arealbehov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Mer vedlikehold enn for AC-system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Kortere tid til igangsettelse av drift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Massekabel lagd på stort dyp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260648"/>
            <a:ext cx="4283545" cy="523220"/>
          </a:xfrm>
          <a:prstGeom prst="rect">
            <a:avLst/>
          </a:prstGeom>
          <a:solidFill>
            <a:srgbClr val="FFD653"/>
          </a:solidFill>
        </p:spPr>
        <p:txBody>
          <a:bodyPr wrap="none" rtlCol="0">
            <a:spAutoFit/>
          </a:bodyPr>
          <a:lstStyle/>
          <a:p>
            <a:r>
              <a:rPr lang="sv-SE" sz="2800" dirty="0" smtClean="0"/>
              <a:t>Positive og negative sider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e 3" descr="Oversiktskart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531813"/>
            <a:ext cx="9505950" cy="74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ihåndsform 22"/>
          <p:cNvSpPr/>
          <p:nvPr/>
        </p:nvSpPr>
        <p:spPr>
          <a:xfrm>
            <a:off x="228600" y="4467225"/>
            <a:ext cx="668338" cy="790575"/>
          </a:xfrm>
          <a:custGeom>
            <a:avLst/>
            <a:gdLst>
              <a:gd name="connsiteX0" fmla="*/ 668215 w 668215"/>
              <a:gd name="connsiteY0" fmla="*/ 0 h 791308"/>
              <a:gd name="connsiteX1" fmla="*/ 369277 w 668215"/>
              <a:gd name="connsiteY1" fmla="*/ 149470 h 791308"/>
              <a:gd name="connsiteX2" fmla="*/ 219808 w 668215"/>
              <a:gd name="connsiteY2" fmla="*/ 290146 h 791308"/>
              <a:gd name="connsiteX3" fmla="*/ 105508 w 668215"/>
              <a:gd name="connsiteY3" fmla="*/ 545123 h 791308"/>
              <a:gd name="connsiteX4" fmla="*/ 52754 w 668215"/>
              <a:gd name="connsiteY4" fmla="*/ 729762 h 791308"/>
              <a:gd name="connsiteX5" fmla="*/ 0 w 668215"/>
              <a:gd name="connsiteY5" fmla="*/ 791308 h 79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215" h="791308">
                <a:moveTo>
                  <a:pt x="668215" y="0"/>
                </a:moveTo>
                <a:cubicBezTo>
                  <a:pt x="556113" y="50556"/>
                  <a:pt x="444011" y="101112"/>
                  <a:pt x="369277" y="149470"/>
                </a:cubicBezTo>
                <a:cubicBezTo>
                  <a:pt x="294543" y="197828"/>
                  <a:pt x="263769" y="224204"/>
                  <a:pt x="219808" y="290146"/>
                </a:cubicBezTo>
                <a:cubicBezTo>
                  <a:pt x="175847" y="356088"/>
                  <a:pt x="133350" y="471854"/>
                  <a:pt x="105508" y="545123"/>
                </a:cubicBezTo>
                <a:cubicBezTo>
                  <a:pt x="77666" y="618392"/>
                  <a:pt x="70339" y="688731"/>
                  <a:pt x="52754" y="729762"/>
                </a:cubicBezTo>
                <a:cubicBezTo>
                  <a:pt x="35169" y="770793"/>
                  <a:pt x="10258" y="779585"/>
                  <a:pt x="0" y="791308"/>
                </a:cubicBezTo>
              </a:path>
            </a:pathLst>
          </a:custGeom>
          <a:ln w="349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8" name="Frihåndsform 17"/>
          <p:cNvSpPr/>
          <p:nvPr/>
        </p:nvSpPr>
        <p:spPr>
          <a:xfrm>
            <a:off x="8572500" y="1724025"/>
            <a:ext cx="369888" cy="104775"/>
          </a:xfrm>
          <a:custGeom>
            <a:avLst/>
            <a:gdLst>
              <a:gd name="connsiteX0" fmla="*/ 369277 w 369277"/>
              <a:gd name="connsiteY0" fmla="*/ 0 h 105508"/>
              <a:gd name="connsiteX1" fmla="*/ 0 w 369277"/>
              <a:gd name="connsiteY1" fmla="*/ 105508 h 1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277" h="105508">
                <a:moveTo>
                  <a:pt x="369277" y="0"/>
                </a:moveTo>
                <a:lnTo>
                  <a:pt x="0" y="105508"/>
                </a:lnTo>
              </a:path>
            </a:pathLst>
          </a:custGeom>
          <a:ln w="349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8264525" y="1838325"/>
            <a:ext cx="307975" cy="190500"/>
          </a:xfrm>
          <a:custGeom>
            <a:avLst/>
            <a:gdLst>
              <a:gd name="connsiteX0" fmla="*/ 307731 w 307731"/>
              <a:gd name="connsiteY0" fmla="*/ 0 h 191966"/>
              <a:gd name="connsiteX1" fmla="*/ 219808 w 307731"/>
              <a:gd name="connsiteY1" fmla="*/ 43962 h 191966"/>
              <a:gd name="connsiteX2" fmla="*/ 158262 w 307731"/>
              <a:gd name="connsiteY2" fmla="*/ 140677 h 191966"/>
              <a:gd name="connsiteX3" fmla="*/ 79131 w 307731"/>
              <a:gd name="connsiteY3" fmla="*/ 184639 h 191966"/>
              <a:gd name="connsiteX4" fmla="*/ 0 w 307731"/>
              <a:gd name="connsiteY4" fmla="*/ 184639 h 19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31" h="191966">
                <a:moveTo>
                  <a:pt x="307731" y="0"/>
                </a:moveTo>
                <a:cubicBezTo>
                  <a:pt x="276225" y="10258"/>
                  <a:pt x="244719" y="20516"/>
                  <a:pt x="219808" y="43962"/>
                </a:cubicBezTo>
                <a:cubicBezTo>
                  <a:pt x="194897" y="67408"/>
                  <a:pt x="181708" y="117231"/>
                  <a:pt x="158262" y="140677"/>
                </a:cubicBezTo>
                <a:cubicBezTo>
                  <a:pt x="134816" y="164123"/>
                  <a:pt x="105508" y="177312"/>
                  <a:pt x="79131" y="184639"/>
                </a:cubicBezTo>
                <a:cubicBezTo>
                  <a:pt x="52754" y="191966"/>
                  <a:pt x="26377" y="188302"/>
                  <a:pt x="0" y="184639"/>
                </a:cubicBezTo>
              </a:path>
            </a:pathLst>
          </a:custGeom>
          <a:ln w="349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0" name="Frihåndsform 19"/>
          <p:cNvSpPr/>
          <p:nvPr/>
        </p:nvSpPr>
        <p:spPr>
          <a:xfrm>
            <a:off x="5610225" y="1741488"/>
            <a:ext cx="2663825" cy="649287"/>
          </a:xfrm>
          <a:custGeom>
            <a:avLst/>
            <a:gdLst>
              <a:gd name="connsiteX0" fmla="*/ 2664070 w 2664070"/>
              <a:gd name="connsiteY0" fmla="*/ 290146 h 650631"/>
              <a:gd name="connsiteX1" fmla="*/ 2532185 w 2664070"/>
              <a:gd name="connsiteY1" fmla="*/ 246185 h 650631"/>
              <a:gd name="connsiteX2" fmla="*/ 2268416 w 2664070"/>
              <a:gd name="connsiteY2" fmla="*/ 131885 h 650631"/>
              <a:gd name="connsiteX3" fmla="*/ 2057400 w 2664070"/>
              <a:gd name="connsiteY3" fmla="*/ 43961 h 650631"/>
              <a:gd name="connsiteX4" fmla="*/ 1916723 w 2664070"/>
              <a:gd name="connsiteY4" fmla="*/ 0 h 650631"/>
              <a:gd name="connsiteX5" fmla="*/ 1732085 w 2664070"/>
              <a:gd name="connsiteY5" fmla="*/ 43961 h 650631"/>
              <a:gd name="connsiteX6" fmla="*/ 1494693 w 2664070"/>
              <a:gd name="connsiteY6" fmla="*/ 175846 h 650631"/>
              <a:gd name="connsiteX7" fmla="*/ 1310054 w 2664070"/>
              <a:gd name="connsiteY7" fmla="*/ 219808 h 650631"/>
              <a:gd name="connsiteX8" fmla="*/ 1116623 w 2664070"/>
              <a:gd name="connsiteY8" fmla="*/ 228600 h 650631"/>
              <a:gd name="connsiteX9" fmla="*/ 931985 w 2664070"/>
              <a:gd name="connsiteY9" fmla="*/ 219808 h 650631"/>
              <a:gd name="connsiteX10" fmla="*/ 782516 w 2664070"/>
              <a:gd name="connsiteY10" fmla="*/ 184638 h 650631"/>
              <a:gd name="connsiteX11" fmla="*/ 685800 w 2664070"/>
              <a:gd name="connsiteY11" fmla="*/ 158261 h 650631"/>
              <a:gd name="connsiteX12" fmla="*/ 509954 w 2664070"/>
              <a:gd name="connsiteY12" fmla="*/ 246185 h 650631"/>
              <a:gd name="connsiteX13" fmla="*/ 369277 w 2664070"/>
              <a:gd name="connsiteY13" fmla="*/ 342900 h 650631"/>
              <a:gd name="connsiteX14" fmla="*/ 219808 w 2664070"/>
              <a:gd name="connsiteY14" fmla="*/ 439615 h 650631"/>
              <a:gd name="connsiteX15" fmla="*/ 79131 w 2664070"/>
              <a:gd name="connsiteY15" fmla="*/ 553915 h 650631"/>
              <a:gd name="connsiteX16" fmla="*/ 0 w 2664070"/>
              <a:gd name="connsiteY16" fmla="*/ 650631 h 65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4070" h="650631">
                <a:moveTo>
                  <a:pt x="2664070" y="290146"/>
                </a:moveTo>
                <a:cubicBezTo>
                  <a:pt x="2631098" y="281354"/>
                  <a:pt x="2598127" y="272562"/>
                  <a:pt x="2532185" y="246185"/>
                </a:cubicBezTo>
                <a:cubicBezTo>
                  <a:pt x="2466243" y="219808"/>
                  <a:pt x="2268416" y="131885"/>
                  <a:pt x="2268416" y="131885"/>
                </a:cubicBezTo>
                <a:cubicBezTo>
                  <a:pt x="2189285" y="98181"/>
                  <a:pt x="2116016" y="65942"/>
                  <a:pt x="2057400" y="43961"/>
                </a:cubicBezTo>
                <a:cubicBezTo>
                  <a:pt x="1998785" y="21980"/>
                  <a:pt x="1970942" y="0"/>
                  <a:pt x="1916723" y="0"/>
                </a:cubicBezTo>
                <a:cubicBezTo>
                  <a:pt x="1862504" y="0"/>
                  <a:pt x="1802423" y="14653"/>
                  <a:pt x="1732085" y="43961"/>
                </a:cubicBezTo>
                <a:cubicBezTo>
                  <a:pt x="1661747" y="73269"/>
                  <a:pt x="1565031" y="146538"/>
                  <a:pt x="1494693" y="175846"/>
                </a:cubicBezTo>
                <a:cubicBezTo>
                  <a:pt x="1424355" y="205154"/>
                  <a:pt x="1373066" y="211016"/>
                  <a:pt x="1310054" y="219808"/>
                </a:cubicBezTo>
                <a:cubicBezTo>
                  <a:pt x="1247042" y="228600"/>
                  <a:pt x="1179634" y="228600"/>
                  <a:pt x="1116623" y="228600"/>
                </a:cubicBezTo>
                <a:cubicBezTo>
                  <a:pt x="1053612" y="228600"/>
                  <a:pt x="987669" y="227135"/>
                  <a:pt x="931985" y="219808"/>
                </a:cubicBezTo>
                <a:cubicBezTo>
                  <a:pt x="876301" y="212481"/>
                  <a:pt x="823547" y="194896"/>
                  <a:pt x="782516" y="184638"/>
                </a:cubicBezTo>
                <a:cubicBezTo>
                  <a:pt x="741485" y="174380"/>
                  <a:pt x="731227" y="148003"/>
                  <a:pt x="685800" y="158261"/>
                </a:cubicBezTo>
                <a:cubicBezTo>
                  <a:pt x="640373" y="168519"/>
                  <a:pt x="562708" y="215412"/>
                  <a:pt x="509954" y="246185"/>
                </a:cubicBezTo>
                <a:cubicBezTo>
                  <a:pt x="457200" y="276958"/>
                  <a:pt x="417635" y="310662"/>
                  <a:pt x="369277" y="342900"/>
                </a:cubicBezTo>
                <a:cubicBezTo>
                  <a:pt x="320919" y="375138"/>
                  <a:pt x="268166" y="404446"/>
                  <a:pt x="219808" y="439615"/>
                </a:cubicBezTo>
                <a:cubicBezTo>
                  <a:pt x="171450" y="474784"/>
                  <a:pt x="115766" y="518746"/>
                  <a:pt x="79131" y="553915"/>
                </a:cubicBezTo>
                <a:cubicBezTo>
                  <a:pt x="42496" y="589084"/>
                  <a:pt x="21248" y="619857"/>
                  <a:pt x="0" y="650631"/>
                </a:cubicBezTo>
              </a:path>
            </a:pathLst>
          </a:custGeom>
          <a:ln w="349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1" name="Frihåndsform 20"/>
          <p:cNvSpPr/>
          <p:nvPr/>
        </p:nvSpPr>
        <p:spPr>
          <a:xfrm>
            <a:off x="1458913" y="2390775"/>
            <a:ext cx="4151312" cy="1460500"/>
          </a:xfrm>
          <a:custGeom>
            <a:avLst/>
            <a:gdLst>
              <a:gd name="connsiteX0" fmla="*/ 4149969 w 4149969"/>
              <a:gd name="connsiteY0" fmla="*/ 0 h 1459523"/>
              <a:gd name="connsiteX1" fmla="*/ 3868615 w 4149969"/>
              <a:gd name="connsiteY1" fmla="*/ 360484 h 1459523"/>
              <a:gd name="connsiteX2" fmla="*/ 3666392 w 4149969"/>
              <a:gd name="connsiteY2" fmla="*/ 615461 h 1459523"/>
              <a:gd name="connsiteX3" fmla="*/ 3446585 w 4149969"/>
              <a:gd name="connsiteY3" fmla="*/ 747346 h 1459523"/>
              <a:gd name="connsiteX4" fmla="*/ 3235569 w 4149969"/>
              <a:gd name="connsiteY4" fmla="*/ 545123 h 1459523"/>
              <a:gd name="connsiteX5" fmla="*/ 2989385 w 4149969"/>
              <a:gd name="connsiteY5" fmla="*/ 316523 h 1459523"/>
              <a:gd name="connsiteX6" fmla="*/ 2708031 w 4149969"/>
              <a:gd name="connsiteY6" fmla="*/ 105507 h 1459523"/>
              <a:gd name="connsiteX7" fmla="*/ 2189285 w 4149969"/>
              <a:gd name="connsiteY7" fmla="*/ 96715 h 1459523"/>
              <a:gd name="connsiteX8" fmla="*/ 1723292 w 4149969"/>
              <a:gd name="connsiteY8" fmla="*/ 263769 h 1459523"/>
              <a:gd name="connsiteX9" fmla="*/ 1336431 w 4149969"/>
              <a:gd name="connsiteY9" fmla="*/ 430823 h 1459523"/>
              <a:gd name="connsiteX10" fmla="*/ 1169377 w 4149969"/>
              <a:gd name="connsiteY10" fmla="*/ 483577 h 1459523"/>
              <a:gd name="connsiteX11" fmla="*/ 1019908 w 4149969"/>
              <a:gd name="connsiteY11" fmla="*/ 589084 h 1459523"/>
              <a:gd name="connsiteX12" fmla="*/ 773723 w 4149969"/>
              <a:gd name="connsiteY12" fmla="*/ 879230 h 1459523"/>
              <a:gd name="connsiteX13" fmla="*/ 597877 w 4149969"/>
              <a:gd name="connsiteY13" fmla="*/ 1028700 h 1459523"/>
              <a:gd name="connsiteX14" fmla="*/ 509954 w 4149969"/>
              <a:gd name="connsiteY14" fmla="*/ 1081454 h 1459523"/>
              <a:gd name="connsiteX15" fmla="*/ 307731 w 4149969"/>
              <a:gd name="connsiteY15" fmla="*/ 1011115 h 1459523"/>
              <a:gd name="connsiteX16" fmla="*/ 211015 w 4149969"/>
              <a:gd name="connsiteY16" fmla="*/ 958361 h 1459523"/>
              <a:gd name="connsiteX17" fmla="*/ 96715 w 4149969"/>
              <a:gd name="connsiteY17" fmla="*/ 1019907 h 1459523"/>
              <a:gd name="connsiteX18" fmla="*/ 17585 w 4149969"/>
              <a:gd name="connsiteY18" fmla="*/ 1116623 h 1459523"/>
              <a:gd name="connsiteX19" fmla="*/ 0 w 4149969"/>
              <a:gd name="connsiteY19" fmla="*/ 1310054 h 1459523"/>
              <a:gd name="connsiteX20" fmla="*/ 17585 w 4149969"/>
              <a:gd name="connsiteY20" fmla="*/ 1459523 h 145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9969" h="1459523">
                <a:moveTo>
                  <a:pt x="4149969" y="0"/>
                </a:moveTo>
                <a:lnTo>
                  <a:pt x="3868615" y="360484"/>
                </a:lnTo>
                <a:cubicBezTo>
                  <a:pt x="3788019" y="463061"/>
                  <a:pt x="3736730" y="550984"/>
                  <a:pt x="3666392" y="615461"/>
                </a:cubicBezTo>
                <a:cubicBezTo>
                  <a:pt x="3596054" y="679938"/>
                  <a:pt x="3518389" y="759069"/>
                  <a:pt x="3446585" y="747346"/>
                </a:cubicBezTo>
                <a:cubicBezTo>
                  <a:pt x="3374781" y="735623"/>
                  <a:pt x="3311769" y="616927"/>
                  <a:pt x="3235569" y="545123"/>
                </a:cubicBezTo>
                <a:cubicBezTo>
                  <a:pt x="3159369" y="473319"/>
                  <a:pt x="3077308" y="389792"/>
                  <a:pt x="2989385" y="316523"/>
                </a:cubicBezTo>
                <a:cubicBezTo>
                  <a:pt x="2901462" y="243254"/>
                  <a:pt x="2841381" y="142142"/>
                  <a:pt x="2708031" y="105507"/>
                </a:cubicBezTo>
                <a:cubicBezTo>
                  <a:pt x="2574681" y="68872"/>
                  <a:pt x="2353408" y="70338"/>
                  <a:pt x="2189285" y="96715"/>
                </a:cubicBezTo>
                <a:cubicBezTo>
                  <a:pt x="2025162" y="123092"/>
                  <a:pt x="1865434" y="208084"/>
                  <a:pt x="1723292" y="263769"/>
                </a:cubicBezTo>
                <a:cubicBezTo>
                  <a:pt x="1581150" y="319454"/>
                  <a:pt x="1428750" y="394188"/>
                  <a:pt x="1336431" y="430823"/>
                </a:cubicBezTo>
                <a:cubicBezTo>
                  <a:pt x="1244112" y="467458"/>
                  <a:pt x="1222131" y="457200"/>
                  <a:pt x="1169377" y="483577"/>
                </a:cubicBezTo>
                <a:cubicBezTo>
                  <a:pt x="1116623" y="509954"/>
                  <a:pt x="1085850" y="523142"/>
                  <a:pt x="1019908" y="589084"/>
                </a:cubicBezTo>
                <a:cubicBezTo>
                  <a:pt x="953966" y="655026"/>
                  <a:pt x="844062" y="805961"/>
                  <a:pt x="773723" y="879230"/>
                </a:cubicBezTo>
                <a:cubicBezTo>
                  <a:pt x="703385" y="952499"/>
                  <a:pt x="641838" y="994996"/>
                  <a:pt x="597877" y="1028700"/>
                </a:cubicBezTo>
                <a:cubicBezTo>
                  <a:pt x="553916" y="1062404"/>
                  <a:pt x="558312" y="1084385"/>
                  <a:pt x="509954" y="1081454"/>
                </a:cubicBezTo>
                <a:cubicBezTo>
                  <a:pt x="461596" y="1078523"/>
                  <a:pt x="357554" y="1031630"/>
                  <a:pt x="307731" y="1011115"/>
                </a:cubicBezTo>
                <a:cubicBezTo>
                  <a:pt x="257908" y="990600"/>
                  <a:pt x="246184" y="956896"/>
                  <a:pt x="211015" y="958361"/>
                </a:cubicBezTo>
                <a:cubicBezTo>
                  <a:pt x="175846" y="959826"/>
                  <a:pt x="128953" y="993530"/>
                  <a:pt x="96715" y="1019907"/>
                </a:cubicBezTo>
                <a:cubicBezTo>
                  <a:pt x="64477" y="1046284"/>
                  <a:pt x="33704" y="1068265"/>
                  <a:pt x="17585" y="1116623"/>
                </a:cubicBezTo>
                <a:cubicBezTo>
                  <a:pt x="1466" y="1164981"/>
                  <a:pt x="0" y="1252904"/>
                  <a:pt x="0" y="1310054"/>
                </a:cubicBezTo>
                <a:cubicBezTo>
                  <a:pt x="0" y="1367204"/>
                  <a:pt x="8792" y="1413363"/>
                  <a:pt x="17585" y="1459523"/>
                </a:cubicBezTo>
              </a:path>
            </a:pathLst>
          </a:custGeom>
          <a:ln w="349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2" name="Frihåndsform 21"/>
          <p:cNvSpPr/>
          <p:nvPr/>
        </p:nvSpPr>
        <p:spPr>
          <a:xfrm>
            <a:off x="184150" y="3789363"/>
            <a:ext cx="1296988" cy="681037"/>
          </a:xfrm>
          <a:custGeom>
            <a:avLst/>
            <a:gdLst>
              <a:gd name="connsiteX0" fmla="*/ 1283677 w 1293935"/>
              <a:gd name="connsiteY0" fmla="*/ 87924 h 628651"/>
              <a:gd name="connsiteX1" fmla="*/ 1274885 w 1293935"/>
              <a:gd name="connsiteY1" fmla="*/ 193431 h 628651"/>
              <a:gd name="connsiteX2" fmla="*/ 1169377 w 1293935"/>
              <a:gd name="connsiteY2" fmla="*/ 334108 h 628651"/>
              <a:gd name="connsiteX3" fmla="*/ 1028700 w 1293935"/>
              <a:gd name="connsiteY3" fmla="*/ 430824 h 628651"/>
              <a:gd name="connsiteX4" fmla="*/ 826477 w 1293935"/>
              <a:gd name="connsiteY4" fmla="*/ 553916 h 628651"/>
              <a:gd name="connsiteX5" fmla="*/ 712177 w 1293935"/>
              <a:gd name="connsiteY5" fmla="*/ 606670 h 628651"/>
              <a:gd name="connsiteX6" fmla="*/ 615462 w 1293935"/>
              <a:gd name="connsiteY6" fmla="*/ 422031 h 628651"/>
              <a:gd name="connsiteX7" fmla="*/ 509954 w 1293935"/>
              <a:gd name="connsiteY7" fmla="*/ 290147 h 628651"/>
              <a:gd name="connsiteX8" fmla="*/ 395654 w 1293935"/>
              <a:gd name="connsiteY8" fmla="*/ 193431 h 628651"/>
              <a:gd name="connsiteX9" fmla="*/ 158262 w 1293935"/>
              <a:gd name="connsiteY9" fmla="*/ 87924 h 628651"/>
              <a:gd name="connsiteX10" fmla="*/ 0 w 1293935"/>
              <a:gd name="connsiteY10" fmla="*/ 0 h 628651"/>
              <a:gd name="connsiteX0" fmla="*/ 1291018 w 1296147"/>
              <a:gd name="connsiteY0" fmla="*/ 18810 h 628651"/>
              <a:gd name="connsiteX1" fmla="*/ 1274885 w 1296147"/>
              <a:gd name="connsiteY1" fmla="*/ 193431 h 628651"/>
              <a:gd name="connsiteX2" fmla="*/ 1169377 w 1296147"/>
              <a:gd name="connsiteY2" fmla="*/ 334108 h 628651"/>
              <a:gd name="connsiteX3" fmla="*/ 1028700 w 1296147"/>
              <a:gd name="connsiteY3" fmla="*/ 430824 h 628651"/>
              <a:gd name="connsiteX4" fmla="*/ 826477 w 1296147"/>
              <a:gd name="connsiteY4" fmla="*/ 553916 h 628651"/>
              <a:gd name="connsiteX5" fmla="*/ 712177 w 1296147"/>
              <a:gd name="connsiteY5" fmla="*/ 606670 h 628651"/>
              <a:gd name="connsiteX6" fmla="*/ 615462 w 1296147"/>
              <a:gd name="connsiteY6" fmla="*/ 422031 h 628651"/>
              <a:gd name="connsiteX7" fmla="*/ 509954 w 1296147"/>
              <a:gd name="connsiteY7" fmla="*/ 290147 h 628651"/>
              <a:gd name="connsiteX8" fmla="*/ 395654 w 1296147"/>
              <a:gd name="connsiteY8" fmla="*/ 193431 h 628651"/>
              <a:gd name="connsiteX9" fmla="*/ 158262 w 1296147"/>
              <a:gd name="connsiteY9" fmla="*/ 87924 h 628651"/>
              <a:gd name="connsiteX10" fmla="*/ 0 w 1296147"/>
              <a:gd name="connsiteY10" fmla="*/ 0 h 628651"/>
              <a:gd name="connsiteX0" fmla="*/ 1291018 w 1296147"/>
              <a:gd name="connsiteY0" fmla="*/ 0 h 681849"/>
              <a:gd name="connsiteX1" fmla="*/ 1274885 w 1296147"/>
              <a:gd name="connsiteY1" fmla="*/ 246629 h 681849"/>
              <a:gd name="connsiteX2" fmla="*/ 1169377 w 1296147"/>
              <a:gd name="connsiteY2" fmla="*/ 387306 h 681849"/>
              <a:gd name="connsiteX3" fmla="*/ 1028700 w 1296147"/>
              <a:gd name="connsiteY3" fmla="*/ 484022 h 681849"/>
              <a:gd name="connsiteX4" fmla="*/ 826477 w 1296147"/>
              <a:gd name="connsiteY4" fmla="*/ 607114 h 681849"/>
              <a:gd name="connsiteX5" fmla="*/ 712177 w 1296147"/>
              <a:gd name="connsiteY5" fmla="*/ 659868 h 681849"/>
              <a:gd name="connsiteX6" fmla="*/ 615462 w 1296147"/>
              <a:gd name="connsiteY6" fmla="*/ 475229 h 681849"/>
              <a:gd name="connsiteX7" fmla="*/ 509954 w 1296147"/>
              <a:gd name="connsiteY7" fmla="*/ 343345 h 681849"/>
              <a:gd name="connsiteX8" fmla="*/ 395654 w 1296147"/>
              <a:gd name="connsiteY8" fmla="*/ 246629 h 681849"/>
              <a:gd name="connsiteX9" fmla="*/ 158262 w 1296147"/>
              <a:gd name="connsiteY9" fmla="*/ 141122 h 681849"/>
              <a:gd name="connsiteX10" fmla="*/ 0 w 1296147"/>
              <a:gd name="connsiteY10" fmla="*/ 53198 h 68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147" h="681849">
                <a:moveTo>
                  <a:pt x="1291018" y="0"/>
                </a:moveTo>
                <a:cubicBezTo>
                  <a:pt x="1296147" y="32238"/>
                  <a:pt x="1295159" y="182078"/>
                  <a:pt x="1274885" y="246629"/>
                </a:cubicBezTo>
                <a:cubicBezTo>
                  <a:pt x="1254611" y="311180"/>
                  <a:pt x="1210408" y="347741"/>
                  <a:pt x="1169377" y="387306"/>
                </a:cubicBezTo>
                <a:cubicBezTo>
                  <a:pt x="1128346" y="426871"/>
                  <a:pt x="1085850" y="447387"/>
                  <a:pt x="1028700" y="484022"/>
                </a:cubicBezTo>
                <a:cubicBezTo>
                  <a:pt x="971550" y="520657"/>
                  <a:pt x="879231" y="577806"/>
                  <a:pt x="826477" y="607114"/>
                </a:cubicBezTo>
                <a:cubicBezTo>
                  <a:pt x="773723" y="636422"/>
                  <a:pt x="747346" y="681849"/>
                  <a:pt x="712177" y="659868"/>
                </a:cubicBezTo>
                <a:cubicBezTo>
                  <a:pt x="677008" y="637887"/>
                  <a:pt x="649166" y="527983"/>
                  <a:pt x="615462" y="475229"/>
                </a:cubicBezTo>
                <a:cubicBezTo>
                  <a:pt x="581758" y="422475"/>
                  <a:pt x="546588" y="381445"/>
                  <a:pt x="509954" y="343345"/>
                </a:cubicBezTo>
                <a:cubicBezTo>
                  <a:pt x="473320" y="305245"/>
                  <a:pt x="454269" y="280333"/>
                  <a:pt x="395654" y="246629"/>
                </a:cubicBezTo>
                <a:cubicBezTo>
                  <a:pt x="337039" y="212925"/>
                  <a:pt x="224204" y="173360"/>
                  <a:pt x="158262" y="141122"/>
                </a:cubicBezTo>
                <a:cubicBezTo>
                  <a:pt x="92320" y="108884"/>
                  <a:pt x="46160" y="81041"/>
                  <a:pt x="0" y="53198"/>
                </a:cubicBezTo>
              </a:path>
            </a:pathLst>
          </a:custGeom>
          <a:ln w="34925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8" name="Bilde 27" descr="Simadalsbrattk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6719" y="2860948"/>
            <a:ext cx="6437281" cy="3997052"/>
          </a:xfrm>
          <a:prstGeom prst="wedgeRoundRectCallout">
            <a:avLst>
              <a:gd name="adj1" fmla="val 37216"/>
              <a:gd name="adj2" fmla="val -70142"/>
              <a:gd name="adj3" fmla="val 16667"/>
            </a:avLst>
          </a:prstGeom>
        </p:spPr>
      </p:pic>
      <p:pic>
        <p:nvPicPr>
          <p:cNvPr id="25" name="Bilde 24" descr="smål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0"/>
            <a:ext cx="2592288" cy="1944216"/>
          </a:xfrm>
          <a:prstGeom prst="wedgeRoundRectCallout">
            <a:avLst>
              <a:gd name="adj1" fmla="val 75153"/>
              <a:gd name="adj2" fmla="val 38532"/>
              <a:gd name="adj3" fmla="val 16667"/>
            </a:avLst>
          </a:prstGeom>
        </p:spPr>
      </p:pic>
      <p:pic>
        <p:nvPicPr>
          <p:cNvPr id="27" name="Bilde 26" descr="flynd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2088" y="2420888"/>
            <a:ext cx="3271912" cy="2177866"/>
          </a:xfrm>
          <a:prstGeom prst="wedgeRoundRectCallout">
            <a:avLst>
              <a:gd name="adj1" fmla="val 35599"/>
              <a:gd name="adj2" fmla="val -77992"/>
              <a:gd name="adj3" fmla="val 16667"/>
            </a:avLst>
          </a:prstGeom>
        </p:spPr>
      </p:pic>
      <p:pic>
        <p:nvPicPr>
          <p:cNvPr id="29" name="Bilde 28" descr="ROV_isidel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-171400"/>
            <a:ext cx="3458660" cy="2780928"/>
          </a:xfrm>
          <a:prstGeom prst="wedgeRoundRectCallout">
            <a:avLst>
              <a:gd name="adj1" fmla="val 62294"/>
              <a:gd name="adj2" fmla="val 26141"/>
              <a:gd name="adj3" fmla="val 16667"/>
            </a:avLst>
          </a:prstGeom>
        </p:spPr>
      </p:pic>
      <p:pic>
        <p:nvPicPr>
          <p:cNvPr id="30" name="Bilde 29" descr="ROV_kjempefilskje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620688"/>
            <a:ext cx="3203848" cy="2130142"/>
          </a:xfrm>
          <a:prstGeom prst="wedgeRoundRectCallout">
            <a:avLst>
              <a:gd name="adj1" fmla="val -20558"/>
              <a:gd name="adj2" fmla="val 78185"/>
              <a:gd name="adj3" fmla="val 16667"/>
            </a:avLst>
          </a:prstGeom>
        </p:spPr>
      </p:pic>
      <p:pic>
        <p:nvPicPr>
          <p:cNvPr id="31" name="Bilde 30" descr="ROV_sjøfjør.JPG"/>
          <p:cNvPicPr>
            <a:picLocks noChangeAspect="1"/>
          </p:cNvPicPr>
          <p:nvPr/>
        </p:nvPicPr>
        <p:blipFill>
          <a:blip r:embed="rId8" cstate="print"/>
          <a:srcRect l="32188" r="9228"/>
          <a:stretch>
            <a:fillRect/>
          </a:stretch>
        </p:blipFill>
        <p:spPr>
          <a:xfrm>
            <a:off x="5148064" y="1268760"/>
            <a:ext cx="3096344" cy="4293096"/>
          </a:xfrm>
          <a:prstGeom prst="wedgeRoundRectCallout">
            <a:avLst>
              <a:gd name="adj1" fmla="val -75353"/>
              <a:gd name="adj2" fmla="val -19420"/>
              <a:gd name="adj3" fmla="val 16667"/>
            </a:avLst>
          </a:prstGeom>
        </p:spPr>
      </p:pic>
      <p:pic>
        <p:nvPicPr>
          <p:cNvPr id="32" name="Bilde 31" descr="begroin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3717032"/>
            <a:ext cx="4419600" cy="2428875"/>
          </a:xfrm>
          <a:prstGeom prst="wedgeRoundRectCallout">
            <a:avLst>
              <a:gd name="adj1" fmla="val -20435"/>
              <a:gd name="adj2" fmla="val -50441"/>
              <a:gd name="adj3" fmla="val 16667"/>
            </a:avLst>
          </a:prstGeom>
        </p:spPr>
      </p:pic>
      <p:pic>
        <p:nvPicPr>
          <p:cNvPr id="26" name="Bilde 25" descr="Calif_sjøanemoner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4077072"/>
            <a:ext cx="2850124" cy="1728192"/>
          </a:xfrm>
          <a:prstGeom prst="wedgeRoundRectCallout">
            <a:avLst>
              <a:gd name="adj1" fmla="val -20518"/>
              <a:gd name="adj2" fmla="val 49013"/>
              <a:gd name="adj3" fmla="val 16667"/>
            </a:avLst>
          </a:prstGeom>
        </p:spPr>
      </p:pic>
      <p:pic>
        <p:nvPicPr>
          <p:cNvPr id="33" name="Bilde 32" descr="ROV_øyekorall_lopheli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48" y="1340768"/>
            <a:ext cx="3929779" cy="3140968"/>
          </a:xfrm>
          <a:prstGeom prst="wedgeRoundRectCallout">
            <a:avLst>
              <a:gd name="adj1" fmla="val -20386"/>
              <a:gd name="adj2" fmla="val 49344"/>
              <a:gd name="adj3" fmla="val 16667"/>
            </a:avLst>
          </a:prstGeom>
        </p:spPr>
      </p:pic>
      <p:pic>
        <p:nvPicPr>
          <p:cNvPr id="35" name="Picture 2" descr="E:\hARDANGER\Figurer_Hardangerkabel\Aksnesrenn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2708920"/>
            <a:ext cx="3840480" cy="2712775"/>
          </a:xfrm>
          <a:prstGeom prst="wedgeRoundRectCallout">
            <a:avLst>
              <a:gd name="adj1" fmla="val -20604"/>
              <a:gd name="adj2" fmla="val 46943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Bilde 36" descr="strømrettaranleg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62611" y="2348880"/>
            <a:ext cx="4081389" cy="2658789"/>
          </a:xfrm>
          <a:prstGeom prst="wedgeRoundRectCallout">
            <a:avLst>
              <a:gd name="adj1" fmla="val 38409"/>
              <a:gd name="adj2" fmla="val -67461"/>
              <a:gd name="adj3" fmla="val 16667"/>
            </a:avLst>
          </a:prstGeom>
        </p:spPr>
      </p:pic>
      <p:pic>
        <p:nvPicPr>
          <p:cNvPr id="38" name="Bilde 37" descr="muffehu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2492896"/>
            <a:ext cx="2385120" cy="1341630"/>
          </a:xfrm>
          <a:prstGeom prst="wedgeRoundRectCallout">
            <a:avLst>
              <a:gd name="adj1" fmla="val -20833"/>
              <a:gd name="adj2" fmla="val 69709"/>
              <a:gd name="adj3" fmla="val 16667"/>
            </a:avLst>
          </a:prstGeom>
        </p:spPr>
      </p:pic>
      <p:pic>
        <p:nvPicPr>
          <p:cNvPr id="24" name="Bilde 23" descr="Djønn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3429000"/>
            <a:ext cx="4680520" cy="3125215"/>
          </a:xfrm>
          <a:prstGeom prst="wedgeRoundRectCallout">
            <a:avLst>
              <a:gd name="adj1" fmla="val 57500"/>
              <a:gd name="adj2" fmla="val -47783"/>
              <a:gd name="adj3" fmla="val 16667"/>
            </a:avLst>
          </a:prstGeom>
        </p:spPr>
      </p:pic>
      <p:pic>
        <p:nvPicPr>
          <p:cNvPr id="34" name="Bilde 33" descr="Byteshellare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27784" y="0"/>
            <a:ext cx="4968552" cy="3369650"/>
          </a:xfrm>
          <a:prstGeom prst="wedgeRoundRectCallout">
            <a:avLst>
              <a:gd name="adj1" fmla="val 61807"/>
              <a:gd name="adj2" fmla="val -4558"/>
              <a:gd name="adj3" fmla="val 16667"/>
            </a:avLst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899592" y="2060848"/>
          <a:ext cx="7458075" cy="2286000"/>
        </p:xfrm>
        <a:graphic>
          <a:graphicData uri="http://schemas.openxmlformats.org/drawingml/2006/table">
            <a:tbl>
              <a:tblPr/>
              <a:tblGrid>
                <a:gridCol w="2303463"/>
                <a:gridCol w="1223962"/>
                <a:gridCol w="1223963"/>
                <a:gridCol w="1368425"/>
                <a:gridCol w="13382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Vekselstrøm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5B3D7"/>
                        </a:gs>
                        <a:gs pos="100000">
                          <a:srgbClr val="C8D7EA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Likestrøm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3D69B"/>
                        </a:gs>
                        <a:gs pos="100000">
                          <a:srgbClr val="DBE7C3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Alternativ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Investering*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Nåverdi drift**</a:t>
                      </a: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Nåverdi tap***</a:t>
                      </a: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C3"/>
                    </a:solidFill>
                  </a:tcPr>
                </a:tc>
              </a:tr>
            </a:tbl>
          </a:graphicData>
        </a:graphic>
      </p:graphicFrame>
      <p:sp>
        <p:nvSpPr>
          <p:cNvPr id="29735" name="Title 1"/>
          <p:cNvSpPr>
            <a:spLocks/>
          </p:cNvSpPr>
          <p:nvPr/>
        </p:nvSpPr>
        <p:spPr bwMode="auto">
          <a:xfrm>
            <a:off x="384175" y="263525"/>
            <a:ext cx="8364538" cy="1143000"/>
          </a:xfrm>
          <a:prstGeom prst="rect">
            <a:avLst/>
          </a:prstGeom>
          <a:solidFill>
            <a:srgbClr val="FFD65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3800" dirty="0">
                <a:latin typeface="Calibri" pitchFamily="34" charset="0"/>
              </a:rPr>
              <a:t>Kostnader (MNOK</a:t>
            </a:r>
            <a:r>
              <a:rPr lang="sv-SE" sz="3800" dirty="0" smtClean="0">
                <a:latin typeface="Calibri" pitchFamily="34" charset="0"/>
              </a:rPr>
              <a:t>)</a:t>
            </a:r>
            <a:endParaRPr lang="sv-SE" sz="3800" dirty="0">
              <a:latin typeface="Calibri" pitchFamily="34" charset="0"/>
            </a:endParaRPr>
          </a:p>
        </p:txBody>
      </p:sp>
      <p:sp>
        <p:nvSpPr>
          <p:cNvPr id="29744" name="TextBox 3"/>
          <p:cNvSpPr txBox="1">
            <a:spLocks noChangeArrowheads="1"/>
          </p:cNvSpPr>
          <p:nvPr/>
        </p:nvSpPr>
        <p:spPr bwMode="auto">
          <a:xfrm>
            <a:off x="736442" y="4869160"/>
            <a:ext cx="84075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dirty="0" smtClean="0">
                <a:latin typeface="Calibri" pitchFamily="34" charset="0"/>
              </a:rPr>
              <a:t>*      Utvalget har </a:t>
            </a:r>
            <a:r>
              <a:rPr lang="nb-NO" sz="1600" dirty="0" smtClean="0">
                <a:latin typeface="Calibri" pitchFamily="34" charset="0"/>
              </a:rPr>
              <a:t>utført estimat og beregninger basert på erfaringsdata og informasjon fra Statnett  </a:t>
            </a:r>
            <a:endParaRPr lang="sv-SE" sz="1600" dirty="0" smtClean="0">
              <a:latin typeface="Calibri" pitchFamily="34" charset="0"/>
            </a:endParaRPr>
          </a:p>
          <a:p>
            <a:r>
              <a:rPr lang="sv-SE" sz="1600" dirty="0" smtClean="0">
                <a:latin typeface="Calibri" pitchFamily="34" charset="0"/>
              </a:rPr>
              <a:t>**    Inklusive </a:t>
            </a:r>
            <a:r>
              <a:rPr lang="sv-SE" sz="1600" dirty="0">
                <a:latin typeface="Calibri" pitchFamily="34" charset="0"/>
              </a:rPr>
              <a:t>drift, vedlikehold og estimerte reparsjoner</a:t>
            </a:r>
          </a:p>
          <a:p>
            <a:r>
              <a:rPr lang="sv-SE" sz="1600" dirty="0" smtClean="0">
                <a:latin typeface="Calibri" pitchFamily="34" charset="0"/>
              </a:rPr>
              <a:t>***  Merkostnad </a:t>
            </a:r>
            <a:r>
              <a:rPr lang="nb-NO" sz="1600" dirty="0">
                <a:latin typeface="Calibri" pitchFamily="34" charset="0"/>
              </a:rPr>
              <a:t>i forhold til et luftledningsalternativ</a:t>
            </a:r>
            <a:endParaRPr lang="sv-SE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90525" y="263525"/>
            <a:ext cx="8358188" cy="1143000"/>
          </a:xfrm>
          <a:solidFill>
            <a:srgbClr val="FFD653"/>
          </a:solidFill>
        </p:spPr>
        <p:txBody>
          <a:bodyPr/>
          <a:lstStyle/>
          <a:p>
            <a:r>
              <a:rPr lang="sv-SE" sz="3800" smtClean="0"/>
              <a:t>Hovedkonklusjoner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893175" cy="5229225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  <a:buFont typeface="Arial" charset="0"/>
              <a:buNone/>
            </a:pPr>
            <a:r>
              <a:rPr lang="nb-NO" sz="2400" u="sng" dirty="0" smtClean="0"/>
              <a:t>Teknologiske forhold: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Det er teknisk mulig å legge en sjøkabel – men det vil kreve mer eller mindre omfattende teknologikvalifisering avhengig av valgt system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Det vil være mulig å finne en akseptabel trasé fra Simadalen til Kvam – men det vil kreve ytterligere geologiske og geotekniske undersøkelser</a:t>
            </a:r>
          </a:p>
          <a:p>
            <a:pPr>
              <a:spcAft>
                <a:spcPct val="20000"/>
              </a:spcAft>
              <a:buFont typeface="Arial" charset="0"/>
              <a:buNone/>
            </a:pPr>
            <a:r>
              <a:rPr lang="nb-NO" sz="2400" u="sng" dirty="0" smtClean="0"/>
              <a:t>Miljømessige forhold: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Legging av sjøkabel vil medføre inngrep i tilnærmet urørt natur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Relativt robuste naturtyper – liten direkte fare for det biologiske mangfoldet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Vanskelig å forutse langtidseffekter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Effekt av anleggsfase på biologisk mangfold forventes å være midlertidig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Plassering av landanlegg må utredes nærmere for å redusere konflikt med bebyggelse og naturverdier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90525" y="263525"/>
            <a:ext cx="8358188" cy="1143000"/>
          </a:xfrm>
          <a:solidFill>
            <a:srgbClr val="FFD653"/>
          </a:solidFill>
        </p:spPr>
        <p:txBody>
          <a:bodyPr/>
          <a:lstStyle/>
          <a:p>
            <a:r>
              <a:rPr lang="sv-SE" sz="3800" smtClean="0"/>
              <a:t>Hovedkonklusjoner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557338"/>
            <a:ext cx="8137525" cy="5229225"/>
          </a:xfrm>
        </p:spPr>
        <p:txBody>
          <a:bodyPr>
            <a:normAutofit lnSpcReduction="10000"/>
          </a:bodyPr>
          <a:lstStyle/>
          <a:p>
            <a:pPr>
              <a:spcAft>
                <a:spcPct val="20000"/>
              </a:spcAft>
              <a:buFont typeface="Arial" charset="0"/>
              <a:buNone/>
            </a:pPr>
            <a:r>
              <a:rPr lang="nb-NO" sz="2400" u="sng" dirty="0" smtClean="0"/>
              <a:t>Installasjon og drift:</a:t>
            </a:r>
          </a:p>
          <a:p>
            <a:pPr marL="342900" lvl="1" indent="-342900">
              <a:spcAft>
                <a:spcPct val="20000"/>
              </a:spcAft>
              <a:buFont typeface="Arial" charset="0"/>
              <a:buChar char="•"/>
            </a:pPr>
            <a:r>
              <a:rPr lang="nb-NO" sz="2000" dirty="0" smtClean="0"/>
              <a:t>Hver enkelt kabel legges i én hel lengde og sikres ved ilandføring i Kvam og i overgangen mellom Simadalsfjorden og Eidfjorden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Spesialfartøy er tilgjengelige i dagens marked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Feil vil oppstå i løpet av kablenes levetid, men driften kan opprettholdes med en kapasitet på mellom 750 og 1500 MW avhengig alternativ</a:t>
            </a:r>
          </a:p>
          <a:p>
            <a:pPr>
              <a:spcAft>
                <a:spcPct val="20000"/>
              </a:spcAft>
            </a:pPr>
            <a:r>
              <a:rPr lang="nb-NO" sz="2000" dirty="0" smtClean="0"/>
              <a:t>Reparasjoner vil ta fra en til flere måneder – avhengig av planlagt beredskap</a:t>
            </a:r>
          </a:p>
          <a:p>
            <a:pPr>
              <a:spcAft>
                <a:spcPct val="20000"/>
              </a:spcAft>
              <a:buFont typeface="Arial" charset="0"/>
              <a:buNone/>
            </a:pPr>
            <a:r>
              <a:rPr lang="nb-NO" sz="2400" u="sng" dirty="0" smtClean="0"/>
              <a:t>Kostnader:</a:t>
            </a:r>
            <a:endParaRPr lang="sv-SE" sz="2400" u="sng" dirty="0" smtClean="0"/>
          </a:p>
          <a:p>
            <a:pPr>
              <a:spcAft>
                <a:spcPct val="20000"/>
              </a:spcAft>
            </a:pPr>
            <a:r>
              <a:rPr lang="nb-NO" sz="2000" dirty="0" smtClean="0"/>
              <a:t>Investeringskostnader i størrelsesorden 4 500–5 600 MNOK</a:t>
            </a:r>
            <a:endParaRPr lang="sv-SE" sz="2000" dirty="0" smtClean="0"/>
          </a:p>
          <a:p>
            <a:pPr>
              <a:spcAft>
                <a:spcPct val="20000"/>
              </a:spcAft>
            </a:pPr>
            <a:r>
              <a:rPr lang="nb-NO" sz="2000" dirty="0" smtClean="0"/>
              <a:t>Kapitaliserte kostnader for drift, vedlikehold og reparasjoner vil utgjøre ca  5 % av investeringskostnadene</a:t>
            </a:r>
            <a:endParaRPr lang="sv-SE" sz="2000" dirty="0" smtClean="0"/>
          </a:p>
          <a:p>
            <a:pPr>
              <a:spcAft>
                <a:spcPct val="20000"/>
              </a:spcAft>
            </a:pPr>
            <a:r>
              <a:rPr lang="nb-NO" sz="2000" dirty="0" smtClean="0"/>
              <a:t>Merkostnader for økt kapitaliserte energitap i forhold til luftledning: 200–1200 MNOK avhengig av teknologisk løsning</a:t>
            </a:r>
            <a:endParaRPr lang="sv-S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353425" cy="1143000"/>
          </a:xfrm>
          <a:solidFill>
            <a:srgbClr val="FFD653"/>
          </a:solidFill>
        </p:spPr>
        <p:txBody>
          <a:bodyPr/>
          <a:lstStyle/>
          <a:p>
            <a:r>
              <a:rPr lang="sv-SE" sz="3800" smtClean="0"/>
              <a:t>Slutt - Spørsmål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454</Words>
  <Application>Microsoft Office PowerPoint</Application>
  <PresentationFormat>Skjermfremvisning (4:3)</PresentationFormat>
  <Paragraphs>127</Paragraphs>
  <Slides>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Office Theme</vt:lpstr>
      <vt:lpstr>Presentation</vt:lpstr>
      <vt:lpstr>Utvalg 1: Teknologi, økonomi og andre forhold knyttet til en sjøkabelløsning</vt:lpstr>
      <vt:lpstr>Lysbilde 2</vt:lpstr>
      <vt:lpstr>Lysbilde 3</vt:lpstr>
      <vt:lpstr>Lysbilde 4</vt:lpstr>
      <vt:lpstr>Lysbilde 5</vt:lpstr>
      <vt:lpstr>Hovedkonklusjoner (1/2)</vt:lpstr>
      <vt:lpstr>Hovedkonklusjoner (2/2)</vt:lpstr>
      <vt:lpstr>Slutt - Spørsmål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Roland Eriksson</dc:creator>
  <cp:lastModifiedBy>OEDlaptop</cp:lastModifiedBy>
  <cp:revision>199</cp:revision>
  <dcterms:created xsi:type="dcterms:W3CDTF">2010-10-02T12:38:14Z</dcterms:created>
  <dcterms:modified xsi:type="dcterms:W3CDTF">2011-02-01T12:05:34Z</dcterms:modified>
</cp:coreProperties>
</file>