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8" r:id="rId4"/>
    <p:sldId id="260" r:id="rId5"/>
    <p:sldId id="291" r:id="rId6"/>
    <p:sldId id="288" r:id="rId7"/>
    <p:sldId id="289" r:id="rId8"/>
    <p:sldId id="290" r:id="rId9"/>
    <p:sldId id="275" r:id="rId10"/>
    <p:sldId id="281" r:id="rId11"/>
    <p:sldId id="265" r:id="rId12"/>
    <p:sldId id="264" r:id="rId13"/>
    <p:sldId id="286" r:id="rId14"/>
    <p:sldId id="287" r:id="rId15"/>
    <p:sldId id="262" r:id="rId16"/>
    <p:sldId id="271" r:id="rId17"/>
    <p:sldId id="279" r:id="rId18"/>
    <p:sldId id="277" r:id="rId19"/>
    <p:sldId id="280" r:id="rId20"/>
    <p:sldId id="266" r:id="rId21"/>
  </p:sldIdLst>
  <p:sldSz cx="9144000" cy="6858000" type="screen4x3"/>
  <p:notesSz cx="6669088" cy="9775825"/>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CBEB"/>
    <a:srgbClr val="9BCBD7"/>
    <a:srgbClr val="44A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258" autoAdjust="0"/>
  </p:normalViewPr>
  <p:slideViewPr>
    <p:cSldViewPr>
      <p:cViewPr>
        <p:scale>
          <a:sx n="100" d="100"/>
          <a:sy n="100" d="100"/>
        </p:scale>
        <p:origin x="-1944" y="-3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26" y="-84"/>
      </p:cViewPr>
      <p:guideLst>
        <p:guide orient="horz" pos="3079"/>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8791"/>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777607" y="0"/>
            <a:ext cx="2889938" cy="488791"/>
          </a:xfrm>
          <a:prstGeom prst="rect">
            <a:avLst/>
          </a:prstGeom>
        </p:spPr>
        <p:txBody>
          <a:bodyPr vert="horz" lIns="91440" tIns="45720" rIns="91440" bIns="45720" rtlCol="0"/>
          <a:lstStyle>
            <a:lvl1pPr algn="r">
              <a:defRPr sz="1200"/>
            </a:lvl1pPr>
          </a:lstStyle>
          <a:p>
            <a:fld id="{D1315C8C-015E-4D18-9561-8D82413E0198}" type="datetimeFigureOut">
              <a:rPr lang="nb-NO" smtClean="0"/>
              <a:pPr/>
              <a:t>31.10.2013</a:t>
            </a:fld>
            <a:endParaRPr lang="nb-NO"/>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66909" y="4643517"/>
            <a:ext cx="5335270" cy="439912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285337"/>
            <a:ext cx="2889938" cy="488791"/>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40" tIns="45720" rIns="91440" bIns="45720" rtlCol="0" anchor="b"/>
          <a:lstStyle>
            <a:lvl1pPr algn="r">
              <a:defRPr sz="1200"/>
            </a:lvl1pPr>
          </a:lstStyle>
          <a:p>
            <a:fld id="{61584A02-6ADD-4260-9B1A-F35F4C2E4208}" type="slidenum">
              <a:rPr lang="nb-NO" smtClean="0"/>
              <a:pPr/>
              <a:t>‹#›</a:t>
            </a:fld>
            <a:endParaRPr lang="nb-NO"/>
          </a:p>
        </p:txBody>
      </p:sp>
    </p:spTree>
    <p:extLst>
      <p:ext uri="{BB962C8B-B14F-4D97-AF65-F5344CB8AC3E}">
        <p14:creationId xmlns:p14="http://schemas.microsoft.com/office/powerpoint/2010/main" val="1688219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sz="2000" dirty="0" smtClean="0">
                <a:latin typeface="Times New Roman" panose="02020603050405020304" pitchFamily="18" charset="0"/>
                <a:cs typeface="Times New Roman" panose="02020603050405020304" pitchFamily="18" charset="0"/>
              </a:rPr>
              <a:t>Presentasjon av prosjektleder Anita Midtun</a:t>
            </a:r>
          </a:p>
          <a:p>
            <a:endParaRPr lang="nb-NO" sz="2000" dirty="0" smtClean="0">
              <a:latin typeface="Times New Roman" panose="02020603050405020304" pitchFamily="18" charset="0"/>
              <a:cs typeface="Times New Roman" panose="02020603050405020304" pitchFamily="18" charset="0"/>
            </a:endParaRPr>
          </a:p>
          <a:p>
            <a:endParaRPr lang="nb-NO" sz="2000" dirty="0">
              <a:latin typeface="Times New Roman" panose="02020603050405020304" pitchFamily="18" charset="0"/>
              <a:cs typeface="Times New Roman" panose="02020603050405020304" pitchFamily="18" charset="0"/>
            </a:endParaRPr>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a:t>
            </a:fld>
            <a:endParaRPr lang="nb-NO"/>
          </a:p>
        </p:txBody>
      </p:sp>
    </p:spTree>
    <p:extLst>
      <p:ext uri="{BB962C8B-B14F-4D97-AF65-F5344CB8AC3E}">
        <p14:creationId xmlns:p14="http://schemas.microsoft.com/office/powerpoint/2010/main" val="658102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11</a:t>
            </a:fld>
            <a:endParaRPr lang="nb-NO"/>
          </a:p>
        </p:txBody>
      </p:sp>
    </p:spTree>
    <p:extLst>
      <p:ext uri="{BB962C8B-B14F-4D97-AF65-F5344CB8AC3E}">
        <p14:creationId xmlns:p14="http://schemas.microsoft.com/office/powerpoint/2010/main" val="511571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lnSpcReduction="10000"/>
          </a:bodyPr>
          <a:lstStyle/>
          <a:p>
            <a:endParaRPr lang="nb-NO" sz="1800" baseline="0" dirty="0" smtClean="0">
              <a:latin typeface="Times New Roman" panose="02020603050405020304" pitchFamily="18" charset="0"/>
              <a:cs typeface="Times New Roman" panose="02020603050405020304" pitchFamily="18" charset="0"/>
            </a:endParaRPr>
          </a:p>
          <a:p>
            <a:endParaRPr lang="nb-NO" sz="1800" baseline="0" dirty="0" smtClean="0">
              <a:latin typeface="Times New Roman" panose="02020603050405020304" pitchFamily="18" charset="0"/>
              <a:cs typeface="Times New Roman" panose="02020603050405020304" pitchFamily="18" charset="0"/>
            </a:endParaRPr>
          </a:p>
          <a:p>
            <a:endParaRPr lang="nb-NO" sz="1800" baseline="0" dirty="0" smtClean="0">
              <a:latin typeface="Times New Roman" panose="02020603050405020304" pitchFamily="18" charset="0"/>
              <a:cs typeface="Times New Roman" panose="02020603050405020304" pitchFamily="18" charset="0"/>
            </a:endParaRPr>
          </a:p>
          <a:p>
            <a:endParaRPr lang="nb-NO" sz="1800" baseline="0" dirty="0" smtClean="0">
              <a:latin typeface="Times New Roman" panose="02020603050405020304" pitchFamily="18" charset="0"/>
              <a:cs typeface="Times New Roman" panose="02020603050405020304" pitchFamily="18" charset="0"/>
            </a:endParaRPr>
          </a:p>
          <a:p>
            <a:endParaRPr lang="nb-NO" baseline="0" dirty="0" smtClean="0"/>
          </a:p>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15</a:t>
            </a:fld>
            <a:endParaRPr lang="nb-NO"/>
          </a:p>
        </p:txBody>
      </p:sp>
    </p:spTree>
    <p:extLst>
      <p:ext uri="{BB962C8B-B14F-4D97-AF65-F5344CB8AC3E}">
        <p14:creationId xmlns:p14="http://schemas.microsoft.com/office/powerpoint/2010/main" val="4222905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ssholder for lysbilde 1"/>
          <p:cNvSpPr>
            <a:spLocks noGrp="1" noRot="1" noChangeAspect="1" noTextEdit="1"/>
          </p:cNvSpPr>
          <p:nvPr>
            <p:ph type="sldImg"/>
          </p:nvPr>
        </p:nvSpPr>
        <p:spPr>
          <a:ln/>
        </p:spPr>
      </p:sp>
      <p:sp>
        <p:nvSpPr>
          <p:cNvPr id="1945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nb-NO" dirty="0" smtClean="0"/>
          </a:p>
          <a:p>
            <a:pPr>
              <a:defRPr/>
            </a:pPr>
            <a:endParaRPr lang="nb-NO" dirty="0" smtClean="0"/>
          </a:p>
          <a:p>
            <a:pPr eaLnBrk="1" hangingPunct="1">
              <a:spcBef>
                <a:spcPct val="0"/>
              </a:spcBef>
            </a:pPr>
            <a:endParaRPr lang="nb-NO" altLang="nb-NO" dirty="0" smtClean="0"/>
          </a:p>
        </p:txBody>
      </p:sp>
      <p:sp>
        <p:nvSpPr>
          <p:cNvPr id="1946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defRPr>
            </a:lvl1pPr>
            <a:lvl2pPr marL="729577" indent="-280607">
              <a:defRPr sz="2400">
                <a:solidFill>
                  <a:schemeClr val="tx1"/>
                </a:solidFill>
                <a:latin typeface="Times" charset="0"/>
              </a:defRPr>
            </a:lvl2pPr>
            <a:lvl3pPr marL="1122426" indent="-224485">
              <a:defRPr sz="2400">
                <a:solidFill>
                  <a:schemeClr val="tx1"/>
                </a:solidFill>
                <a:latin typeface="Times" charset="0"/>
              </a:defRPr>
            </a:lvl3pPr>
            <a:lvl4pPr marL="1571396" indent="-224485">
              <a:defRPr sz="2400">
                <a:solidFill>
                  <a:schemeClr val="tx1"/>
                </a:solidFill>
                <a:latin typeface="Times" charset="0"/>
              </a:defRPr>
            </a:lvl4pPr>
            <a:lvl5pPr marL="2020367" indent="-224485">
              <a:defRPr sz="2400">
                <a:solidFill>
                  <a:schemeClr val="tx1"/>
                </a:solidFill>
                <a:latin typeface="Times" charset="0"/>
              </a:defRPr>
            </a:lvl5pPr>
            <a:lvl6pPr marL="2469337" indent="-224485" algn="r" eaLnBrk="0" fontAlgn="base" hangingPunct="0">
              <a:spcBef>
                <a:spcPct val="0"/>
              </a:spcBef>
              <a:spcAft>
                <a:spcPct val="0"/>
              </a:spcAft>
              <a:defRPr sz="2400">
                <a:solidFill>
                  <a:schemeClr val="tx1"/>
                </a:solidFill>
                <a:latin typeface="Times" charset="0"/>
              </a:defRPr>
            </a:lvl6pPr>
            <a:lvl7pPr marL="2918308" indent="-224485" algn="r" eaLnBrk="0" fontAlgn="base" hangingPunct="0">
              <a:spcBef>
                <a:spcPct val="0"/>
              </a:spcBef>
              <a:spcAft>
                <a:spcPct val="0"/>
              </a:spcAft>
              <a:defRPr sz="2400">
                <a:solidFill>
                  <a:schemeClr val="tx1"/>
                </a:solidFill>
                <a:latin typeface="Times" charset="0"/>
              </a:defRPr>
            </a:lvl7pPr>
            <a:lvl8pPr marL="3367278" indent="-224485" algn="r" eaLnBrk="0" fontAlgn="base" hangingPunct="0">
              <a:spcBef>
                <a:spcPct val="0"/>
              </a:spcBef>
              <a:spcAft>
                <a:spcPct val="0"/>
              </a:spcAft>
              <a:defRPr sz="2400">
                <a:solidFill>
                  <a:schemeClr val="tx1"/>
                </a:solidFill>
                <a:latin typeface="Times" charset="0"/>
              </a:defRPr>
            </a:lvl8pPr>
            <a:lvl9pPr marL="3816248" indent="-224485" algn="r" eaLnBrk="0" fontAlgn="base" hangingPunct="0">
              <a:spcBef>
                <a:spcPct val="0"/>
              </a:spcBef>
              <a:spcAft>
                <a:spcPct val="0"/>
              </a:spcAft>
              <a:defRPr sz="2400">
                <a:solidFill>
                  <a:schemeClr val="tx1"/>
                </a:solidFill>
                <a:latin typeface="Times" charset="0"/>
              </a:defRPr>
            </a:lvl9pPr>
          </a:lstStyle>
          <a:p>
            <a:fld id="{7C229F7E-E04E-4659-AFAC-9A2DFB4DE9FB}" type="slidenum">
              <a:rPr lang="nb-NO" altLang="nb-NO" sz="1200"/>
              <a:pPr/>
              <a:t>16</a:t>
            </a:fld>
            <a:endParaRPr lang="nb-NO" altLang="nb-NO"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baseline="0" dirty="0" smtClean="0"/>
          </a:p>
          <a:p>
            <a:endParaRPr lang="nb-NO" baseline="0" dirty="0" smtClean="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17</a:t>
            </a:fld>
            <a:endParaRPr lang="nb-NO"/>
          </a:p>
        </p:txBody>
      </p:sp>
    </p:spTree>
    <p:extLst>
      <p:ext uri="{BB962C8B-B14F-4D97-AF65-F5344CB8AC3E}">
        <p14:creationId xmlns:p14="http://schemas.microsoft.com/office/powerpoint/2010/main" val="29021404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18</a:t>
            </a:fld>
            <a:endParaRPr lang="nb-NO"/>
          </a:p>
        </p:txBody>
      </p:sp>
    </p:spTree>
    <p:extLst>
      <p:ext uri="{BB962C8B-B14F-4D97-AF65-F5344CB8AC3E}">
        <p14:creationId xmlns:p14="http://schemas.microsoft.com/office/powerpoint/2010/main" val="34764445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aseline="0" dirty="0" smtClean="0"/>
              <a:t>Felles for de som blir lagt merke til er at de er gode </a:t>
            </a:r>
            <a:r>
              <a:rPr lang="nb-NO" baseline="0" dirty="0" err="1" smtClean="0"/>
              <a:t>kommunikatører</a:t>
            </a:r>
            <a:r>
              <a:rPr lang="nb-NO" baseline="0" dirty="0" smtClean="0"/>
              <a:t>. De forteller historier som blir gjenfortalt av andre. Slik bygger de posisjon og omdømme.</a:t>
            </a:r>
            <a:endParaRPr lang="nb-NO" baseline="0" dirty="0" smtClean="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19</a:t>
            </a:fld>
            <a:endParaRPr lang="nb-NO"/>
          </a:p>
        </p:txBody>
      </p:sp>
    </p:spTree>
    <p:extLst>
      <p:ext uri="{BB962C8B-B14F-4D97-AF65-F5344CB8AC3E}">
        <p14:creationId xmlns:p14="http://schemas.microsoft.com/office/powerpoint/2010/main" val="3051875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a:t>
            </a:r>
            <a:r>
              <a:rPr lang="nb-NO" dirty="0" err="1" smtClean="0"/>
              <a:t>Culture</a:t>
            </a:r>
            <a:r>
              <a:rPr lang="nb-NO" dirty="0" smtClean="0"/>
              <a:t> </a:t>
            </a:r>
            <a:r>
              <a:rPr lang="nb-NO" dirty="0" err="1" smtClean="0"/>
              <a:t>eats</a:t>
            </a:r>
            <a:r>
              <a:rPr lang="nb-NO" dirty="0" smtClean="0"/>
              <a:t> </a:t>
            </a:r>
            <a:r>
              <a:rPr lang="nb-NO" dirty="0" err="1" smtClean="0"/>
              <a:t>strategy</a:t>
            </a:r>
            <a:r>
              <a:rPr lang="nb-NO" dirty="0" smtClean="0"/>
              <a:t> for breakfast» er visstnok Jonas Gahr</a:t>
            </a:r>
            <a:r>
              <a:rPr lang="nb-NO" baseline="0" dirty="0" smtClean="0"/>
              <a:t> Støre sitt favorittsitat.</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Og strategi handler om hvordan en skal gå fram for å lykkes. MEN: kulturen er superlimet!</a:t>
            </a:r>
          </a:p>
          <a:p>
            <a:pPr marL="0" marR="0" indent="0" algn="l" defTabSz="9144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Det er viktig at en leder er i tråd med sin egen fortelling og kjenner sitt publikum.</a:t>
            </a:r>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err="1" smtClean="0"/>
              <a:t>Kommunikasjonsstrateg</a:t>
            </a:r>
            <a:r>
              <a:rPr lang="nb-NO" baseline="0" dirty="0" smtClean="0"/>
              <a:t> Jan-Erik Larsen stiller følgende viktige spørsmål: Hva er det vi ønsker å formidle? Som skiller oss fra de andre? Som løfter fram det som virkelig er oss, og som gjør at den riktige filmen begynner å gå i andre menneskers hode.</a:t>
            </a:r>
          </a:p>
          <a:p>
            <a:pPr marL="0" marR="0" indent="0" algn="l" defTabSz="914400" rtl="0" eaLnBrk="1" fontAlgn="auto" latinLnBrk="0" hangingPunct="1">
              <a:lnSpc>
                <a:spcPct val="100000"/>
              </a:lnSpc>
              <a:spcBef>
                <a:spcPts val="0"/>
              </a:spcBef>
              <a:spcAft>
                <a:spcPts val="0"/>
              </a:spcAft>
              <a:buClrTx/>
              <a:buSzTx/>
              <a:buFontTx/>
              <a:buNone/>
              <a:tabLst/>
              <a:defRPr/>
            </a:pPr>
            <a:endParaRPr lang="nb-NO"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baseline="0" dirty="0" smtClean="0"/>
              <a:t>Jeg vil avslutte med følgende sitat av Andy Warhol: «</a:t>
            </a:r>
            <a:r>
              <a:rPr lang="nb-NO" baseline="0" dirty="0" err="1" smtClean="0"/>
              <a:t>They</a:t>
            </a:r>
            <a:r>
              <a:rPr lang="nb-NO" baseline="0" dirty="0" smtClean="0"/>
              <a:t> </a:t>
            </a:r>
            <a:r>
              <a:rPr lang="nb-NO" baseline="0" dirty="0" err="1" smtClean="0"/>
              <a:t>say</a:t>
            </a:r>
            <a:r>
              <a:rPr lang="nb-NO" baseline="0" dirty="0" smtClean="0"/>
              <a:t> </a:t>
            </a:r>
            <a:r>
              <a:rPr lang="nb-NO" baseline="0" dirty="0" err="1" smtClean="0"/>
              <a:t>that</a:t>
            </a:r>
            <a:r>
              <a:rPr lang="nb-NO" baseline="0" dirty="0" smtClean="0"/>
              <a:t> time </a:t>
            </a:r>
            <a:r>
              <a:rPr lang="nb-NO" baseline="0" dirty="0" err="1" smtClean="0"/>
              <a:t>changes</a:t>
            </a:r>
            <a:r>
              <a:rPr lang="nb-NO" baseline="0" dirty="0" smtClean="0"/>
              <a:t> </a:t>
            </a:r>
            <a:r>
              <a:rPr lang="nb-NO" baseline="0" dirty="0" err="1" smtClean="0"/>
              <a:t>things</a:t>
            </a:r>
            <a:r>
              <a:rPr lang="nb-NO" baseline="0" dirty="0" smtClean="0"/>
              <a:t>, </a:t>
            </a:r>
            <a:r>
              <a:rPr lang="nb-NO" baseline="0" dirty="0" err="1" smtClean="0"/>
              <a:t>but</a:t>
            </a:r>
            <a:r>
              <a:rPr lang="nb-NO" baseline="0" dirty="0" smtClean="0"/>
              <a:t> </a:t>
            </a:r>
            <a:r>
              <a:rPr lang="nb-NO" baseline="0" dirty="0" err="1" smtClean="0"/>
              <a:t>you</a:t>
            </a:r>
            <a:r>
              <a:rPr lang="nb-NO" baseline="0" dirty="0" smtClean="0"/>
              <a:t> </a:t>
            </a:r>
            <a:r>
              <a:rPr lang="nb-NO" baseline="0" dirty="0" err="1" smtClean="0"/>
              <a:t>actually</a:t>
            </a:r>
            <a:r>
              <a:rPr lang="nb-NO" baseline="0" dirty="0" smtClean="0"/>
              <a:t> have to </a:t>
            </a:r>
            <a:r>
              <a:rPr lang="nb-NO" baseline="0" dirty="0" err="1" smtClean="0"/>
              <a:t>change</a:t>
            </a:r>
            <a:r>
              <a:rPr lang="nb-NO" baseline="0" dirty="0" smtClean="0"/>
              <a:t> </a:t>
            </a:r>
            <a:r>
              <a:rPr lang="nb-NO" baseline="0" dirty="0" err="1" smtClean="0"/>
              <a:t>them</a:t>
            </a:r>
            <a:r>
              <a:rPr lang="nb-NO" baseline="0" dirty="0" smtClean="0"/>
              <a:t> </a:t>
            </a:r>
            <a:r>
              <a:rPr lang="nb-NO" baseline="0" dirty="0" err="1" smtClean="0"/>
              <a:t>yourself</a:t>
            </a:r>
            <a:r>
              <a:rPr lang="nb-NO" baseline="0" dirty="0" smtClean="0"/>
              <a:t>.»</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20</a:t>
            </a:fld>
            <a:endParaRPr lang="nb-NO"/>
          </a:p>
        </p:txBody>
      </p:sp>
    </p:spTree>
    <p:extLst>
      <p:ext uri="{BB962C8B-B14F-4D97-AF65-F5344CB8AC3E}">
        <p14:creationId xmlns:p14="http://schemas.microsoft.com/office/powerpoint/2010/main" val="86530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Et høyt sykefravær</a:t>
            </a:r>
            <a:r>
              <a:rPr lang="nb-NO" baseline="0" dirty="0" smtClean="0"/>
              <a:t> får økonomiske konsekvenser, svekker kvaliteten på tjenesten og kan ha negative effekter i forhold til omdømme og muligheter i forhold til rekruttering og kompetanse. Så også i Stavanger kommune. Utfordringene i kommunene er høyere enn i andre sektorer og slik var det også i Stavanger under inngåelsen av IA-avtalen i 2001. Politikerne i Stavanger har fulgt utviklingen i sykefraværet nøye og bystyrevedtaket fra 2010 ble selve startskuddet for nærværsprosjektet «God praksis».</a:t>
            </a:r>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2</a:t>
            </a:fld>
            <a:endParaRPr lang="nb-NO"/>
          </a:p>
        </p:txBody>
      </p:sp>
    </p:spTree>
    <p:extLst>
      <p:ext uri="{BB962C8B-B14F-4D97-AF65-F5344CB8AC3E}">
        <p14:creationId xmlns:p14="http://schemas.microsoft.com/office/powerpoint/2010/main" val="4714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pPr marL="0" indent="0">
              <a:buFont typeface="Arial" panose="020B0604020202020204" pitchFamily="34" charset="0"/>
              <a:buNone/>
            </a:pPr>
            <a:r>
              <a:rPr lang="nb-NO" sz="1600" i="0" dirty="0" smtClean="0">
                <a:latin typeface="Times New Roman" panose="02020603050405020304" pitchFamily="18" charset="0"/>
                <a:cs typeface="Times New Roman" panose="02020603050405020304" pitchFamily="18" charset="0"/>
              </a:rPr>
              <a:t>I</a:t>
            </a:r>
            <a:r>
              <a:rPr lang="nb-NO" sz="1600" i="0" baseline="0" dirty="0" smtClean="0">
                <a:latin typeface="Times New Roman" panose="02020603050405020304" pitchFamily="18" charset="0"/>
                <a:cs typeface="Times New Roman" panose="02020603050405020304" pitchFamily="18" charset="0"/>
              </a:rPr>
              <a:t> bystyrets vedtak ble det slått fast at «Stavanger kommunes ansatte er vår viktigste ressurs». Rådmannen startet nærværsprosjektet «God praksis» for å avdekke og videreformidle felles verktøy og tiltak som skulle implementeres i organisasjonen.</a:t>
            </a:r>
          </a:p>
          <a:p>
            <a:pPr marL="0" indent="0">
              <a:buFont typeface="Arial" panose="020B0604020202020204" pitchFamily="34" charset="0"/>
              <a:buNone/>
            </a:pPr>
            <a:r>
              <a:rPr lang="nb-NO" sz="1600" i="0" baseline="0" dirty="0" smtClean="0">
                <a:latin typeface="Times New Roman" panose="02020603050405020304" pitchFamily="18" charset="0"/>
                <a:cs typeface="Times New Roman" panose="02020603050405020304" pitchFamily="18" charset="0"/>
              </a:rPr>
              <a:t>I 2012 blir Stavanger kommune tatt opp i «Saman om </a:t>
            </a:r>
            <a:r>
              <a:rPr lang="nb-NO" sz="1600" i="0" baseline="0" dirty="0" err="1" smtClean="0">
                <a:latin typeface="Times New Roman" panose="02020603050405020304" pitchFamily="18" charset="0"/>
                <a:cs typeface="Times New Roman" panose="02020603050405020304" pitchFamily="18" charset="0"/>
              </a:rPr>
              <a:t>ein</a:t>
            </a:r>
            <a:r>
              <a:rPr lang="nb-NO" sz="1600" i="0" baseline="0" dirty="0" smtClean="0">
                <a:latin typeface="Times New Roman" panose="02020603050405020304" pitchFamily="18" charset="0"/>
                <a:cs typeface="Times New Roman" panose="02020603050405020304" pitchFamily="18" charset="0"/>
              </a:rPr>
              <a:t> betre kommune» med programmet «God praksis». Gjennom programmets mål innenfor tema sykefravær vil en målrettet jobbe for å etablere en nærværskultur.</a:t>
            </a:r>
            <a:endParaRPr lang="nb-NO" sz="1800" i="0" dirty="0" smtClean="0">
              <a:latin typeface="Times New Roman" panose="02020603050405020304" pitchFamily="18" charset="0"/>
              <a:cs typeface="Times New Roman" panose="02020603050405020304" pitchFamily="18" charset="0"/>
            </a:endParaRPr>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3</a:t>
            </a:fld>
            <a:endParaRPr lang="nb-NO"/>
          </a:p>
        </p:txBody>
      </p:sp>
    </p:spTree>
    <p:extLst>
      <p:ext uri="{BB962C8B-B14F-4D97-AF65-F5344CB8AC3E}">
        <p14:creationId xmlns:p14="http://schemas.microsoft.com/office/powerpoint/2010/main" val="2877871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ln/>
          <a:extLst/>
        </p:spPr>
        <p:txBody>
          <a:bodyPr>
            <a:normAutofit fontScale="92500" lnSpcReduction="10000"/>
          </a:bodyPr>
          <a:lstStyle/>
          <a:p>
            <a:pPr marL="0" indent="0">
              <a:buFontTx/>
              <a:buNone/>
              <a:defRPr/>
            </a:pPr>
            <a:r>
              <a:rPr lang="nb-NO" sz="1600" dirty="0" smtClean="0">
                <a:latin typeface="Times New Roman" panose="02020603050405020304" pitchFamily="18" charset="0"/>
                <a:ea typeface="ＭＳ Ｐゴシック" pitchFamily="34" charset="-128"/>
                <a:cs typeface="Times New Roman" panose="02020603050405020304" pitchFamily="18" charset="0"/>
              </a:rPr>
              <a:t> </a:t>
            </a:r>
          </a:p>
          <a:p>
            <a:pPr>
              <a:lnSpc>
                <a:spcPct val="110000"/>
              </a:lnSpc>
            </a:pPr>
            <a:r>
              <a:rPr lang="nb-NO" altLang="nb-NO" sz="1200" dirty="0" smtClean="0">
                <a:latin typeface="Times New Roman" panose="02020603050405020304" pitchFamily="18" charset="0"/>
                <a:ea typeface="ＭＳ Ｐゴシック" pitchFamily="34" charset="-128"/>
                <a:cs typeface="Times New Roman" panose="02020603050405020304" pitchFamily="18" charset="0"/>
              </a:rPr>
              <a:t>Systematisk HMS arbeid med fokus på forebygging, oppfølging av den enkelte og arbeid med organisasjonskulturen,</a:t>
            </a:r>
            <a:r>
              <a:rPr lang="nb-NO" altLang="nb-NO" sz="1200" baseline="0" dirty="0" smtClean="0">
                <a:latin typeface="Times New Roman" panose="02020603050405020304" pitchFamily="18" charset="0"/>
                <a:ea typeface="ＭＳ Ｐゴシック" pitchFamily="34" charset="-128"/>
                <a:cs typeface="Times New Roman" panose="02020603050405020304" pitchFamily="18" charset="0"/>
              </a:rPr>
              <a:t> forankret i linja, utgjør grunnstammen i vårt sykefraværsarbeid.</a:t>
            </a:r>
          </a:p>
          <a:p>
            <a:pPr>
              <a:lnSpc>
                <a:spcPct val="110000"/>
              </a:lnSpc>
            </a:pPr>
            <a:r>
              <a:rPr lang="nb-NO" altLang="nb-NO" sz="1200" baseline="0" dirty="0" smtClean="0">
                <a:latin typeface="Times New Roman" panose="02020603050405020304" pitchFamily="18" charset="0"/>
                <a:ea typeface="ＭＳ Ｐゴシック" pitchFamily="34" charset="-128"/>
                <a:cs typeface="Times New Roman" panose="02020603050405020304" pitchFamily="18" charset="0"/>
              </a:rPr>
              <a:t>Vi mener det er nødvendig at lederne fokuserer på alle disse områdene samtidig, men i nærværsprosjektet «God praksis» er det særlig utvikling av organisasjonskulturen som er i fokus.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FontTx/>
              <a:buNone/>
              <a:defRPr/>
            </a:pPr>
            <a:endParaRPr lang="nb-NO" u="sng" dirty="0" smtClean="0">
              <a:latin typeface="Helvetica" pitchFamily="34" charset="0"/>
              <a:ea typeface="ＭＳ Ｐゴシック" pitchFamily="34" charset="-128"/>
            </a:endParaRPr>
          </a:p>
          <a:p>
            <a:pPr marL="0" indent="0">
              <a:buFontTx/>
              <a:buNone/>
              <a:defRPr/>
            </a:pPr>
            <a:r>
              <a:rPr lang="nb-NO" u="none" dirty="0" smtClean="0">
                <a:latin typeface="Helvetica" pitchFamily="34" charset="0"/>
                <a:ea typeface="ＭＳ Ｐゴシック" pitchFamily="34" charset="-128"/>
              </a:rPr>
              <a:t>I Stavanger kommune er det svært mange dyktige ledere og ansatte</a:t>
            </a:r>
            <a:r>
              <a:rPr lang="nb-NO" u="none" baseline="0" dirty="0" smtClean="0">
                <a:latin typeface="Helvetica" pitchFamily="34" charset="0"/>
                <a:ea typeface="ＭＳ Ｐゴシック" pitchFamily="34" charset="-128"/>
              </a:rPr>
              <a:t> som sitter med mye viktig erfaring som kan og bør deles. Mye av dette er såkalt «taus kunnskap», eller erfaringskunnskap, som en med fordel bør løfte opp og fram. Dette ønsker vi i Stavanger kommune å synliggjøre gjennom nærværsprosjektet «God praksis». Tverrfaglig erfaringsdeling.</a:t>
            </a:r>
            <a:endParaRPr lang="nb-NO" u="none" dirty="0" smtClean="0">
              <a:latin typeface="Helvetica" pitchFamily="34" charset="0"/>
              <a:ea typeface="ＭＳ Ｐゴシック" pitchFamily="34" charset="-128"/>
            </a:endParaRPr>
          </a:p>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5</a:t>
            </a:fld>
            <a:endParaRPr lang="nb-NO"/>
          </a:p>
        </p:txBody>
      </p:sp>
    </p:spTree>
    <p:extLst>
      <p:ext uri="{BB962C8B-B14F-4D97-AF65-F5344CB8AC3E}">
        <p14:creationId xmlns:p14="http://schemas.microsoft.com/office/powerpoint/2010/main" val="4034024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6</a:t>
            </a:fld>
            <a:endParaRPr lang="nb-NO"/>
          </a:p>
        </p:txBody>
      </p:sp>
    </p:spTree>
    <p:extLst>
      <p:ext uri="{BB962C8B-B14F-4D97-AF65-F5344CB8AC3E}">
        <p14:creationId xmlns:p14="http://schemas.microsoft.com/office/powerpoint/2010/main" val="1595865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Historier skaper energi, gir retning og mening. </a:t>
            </a:r>
          </a:p>
          <a:p>
            <a:r>
              <a:rPr lang="nb-NO" dirty="0" smtClean="0"/>
              <a:t>Ved å utvikle den strategisk forankrede fortellingen om din virksomhet får du</a:t>
            </a:r>
            <a:r>
              <a:rPr lang="nb-NO" baseline="0" dirty="0" smtClean="0"/>
              <a:t> et nyttig kommunikasjonsverktøy som bidrar til gjennomslag.</a:t>
            </a:r>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7</a:t>
            </a:fld>
            <a:endParaRPr lang="nb-NO"/>
          </a:p>
        </p:txBody>
      </p:sp>
    </p:spTree>
    <p:extLst>
      <p:ext uri="{BB962C8B-B14F-4D97-AF65-F5344CB8AC3E}">
        <p14:creationId xmlns:p14="http://schemas.microsoft.com/office/powerpoint/2010/main" val="1326784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eaLnBrk="1" hangingPunct="1">
              <a:spcBef>
                <a:spcPct val="0"/>
              </a:spcBef>
            </a:pPr>
            <a:endParaRPr lang="nb-NO" altLang="nb-NO" dirty="0" smtClean="0"/>
          </a:p>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9</a:t>
            </a:fld>
            <a:endParaRPr lang="nb-NO"/>
          </a:p>
        </p:txBody>
      </p:sp>
    </p:spTree>
    <p:extLst>
      <p:ext uri="{BB962C8B-B14F-4D97-AF65-F5344CB8AC3E}">
        <p14:creationId xmlns:p14="http://schemas.microsoft.com/office/powerpoint/2010/main" val="141833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61584A02-6ADD-4260-9B1A-F35F4C2E4208}" type="slidenum">
              <a:rPr lang="nb-NO" smtClean="0"/>
              <a:pPr/>
              <a:t>10</a:t>
            </a:fld>
            <a:endParaRPr lang="nb-NO"/>
          </a:p>
        </p:txBody>
      </p:sp>
    </p:spTree>
    <p:extLst>
      <p:ext uri="{BB962C8B-B14F-4D97-AF65-F5344CB8AC3E}">
        <p14:creationId xmlns:p14="http://schemas.microsoft.com/office/powerpoint/2010/main" val="2753936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side - to linjer">
    <p:spTree>
      <p:nvGrpSpPr>
        <p:cNvPr id="1" name=""/>
        <p:cNvGrpSpPr/>
        <p:nvPr/>
      </p:nvGrpSpPr>
      <p:grpSpPr>
        <a:xfrm>
          <a:off x="0" y="0"/>
          <a:ext cx="0" cy="0"/>
          <a:chOff x="0" y="0"/>
          <a:chExt cx="0" cy="0"/>
        </a:xfrm>
      </p:grpSpPr>
      <p:pic>
        <p:nvPicPr>
          <p:cNvPr id="7" name="Picture 6" descr="tittelside_blaa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1958975"/>
            <a:ext cx="7772400" cy="2002656"/>
          </a:xfrm>
        </p:spPr>
        <p:txBody>
          <a:bodyPr>
            <a:noAutofit/>
          </a:bodyPr>
          <a:lstStyle>
            <a:lvl1pPr>
              <a:lnSpc>
                <a:spcPts val="6500"/>
              </a:lnSpc>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370437"/>
            <a:ext cx="5947448" cy="910952"/>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224682"/>
            <a:ext cx="7772400" cy="720725"/>
          </a:xfrm>
        </p:spPr>
        <p:txBody>
          <a:bodyPr>
            <a:normAutofit/>
          </a:bodyPr>
          <a:lstStyle>
            <a:lvl1pPr marL="0" indent="0">
              <a:buNone/>
              <a:defRPr sz="2700">
                <a:solidFill>
                  <a:schemeClr val="bg1"/>
                </a:solidFill>
              </a:defRPr>
            </a:lvl1pPr>
          </a:lstStyle>
          <a:p>
            <a:pPr lvl="0"/>
            <a:r>
              <a:rPr lang="nb-NO" noProof="0" smtClean="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t bilde m tekst">
    <p:spTree>
      <p:nvGrpSpPr>
        <p:cNvPr id="1" name=""/>
        <p:cNvGrpSpPr/>
        <p:nvPr/>
      </p:nvGrpSpPr>
      <p:grpSpPr>
        <a:xfrm>
          <a:off x="0" y="0"/>
          <a:ext cx="0" cy="0"/>
          <a:chOff x="0" y="0"/>
          <a:chExt cx="0" cy="0"/>
        </a:xfrm>
      </p:grpSpPr>
      <p:sp>
        <p:nvSpPr>
          <p:cNvPr id="7" name="Picture Placeholder 6"/>
          <p:cNvSpPr>
            <a:spLocks noGrp="1"/>
          </p:cNvSpPr>
          <p:nvPr>
            <p:ph type="pic" sz="quarter" idx="12" hasCustomPrompt="1"/>
          </p:nvPr>
        </p:nvSpPr>
        <p:spPr>
          <a:xfrm>
            <a:off x="248400" y="248400"/>
            <a:ext cx="8643600" cy="6127200"/>
          </a:xfrm>
          <a:noFill/>
        </p:spPr>
        <p:txBody>
          <a:bodyPr tIns="2448000"/>
          <a:lstStyle>
            <a:lvl1pPr algn="ctr">
              <a:buNone/>
              <a:defRPr baseline="0">
                <a:solidFill>
                  <a:schemeClr val="tx1"/>
                </a:solidFill>
              </a:defRPr>
            </a:lvl1pPr>
          </a:lstStyle>
          <a:p>
            <a:r>
              <a:rPr lang="nb-NO" dirty="0" smtClean="0"/>
              <a:t>Sett inn bilde</a:t>
            </a:r>
            <a:endParaRPr lang="nb-NO" dirty="0"/>
          </a:p>
        </p:txBody>
      </p:sp>
      <p:sp>
        <p:nvSpPr>
          <p:cNvPr id="6" name="Text Placeholder 5"/>
          <p:cNvSpPr>
            <a:spLocks noGrp="1"/>
          </p:cNvSpPr>
          <p:nvPr>
            <p:ph type="body" sz="quarter" idx="13"/>
          </p:nvPr>
        </p:nvSpPr>
        <p:spPr>
          <a:xfrm>
            <a:off x="900111" y="1125538"/>
            <a:ext cx="4356000" cy="1800000"/>
          </a:xfrm>
        </p:spPr>
        <p:txBody>
          <a:bodyPr>
            <a:normAutofit/>
          </a:bodyPr>
          <a:lstStyle>
            <a:lvl1pPr marL="0" indent="0">
              <a:buNone/>
              <a:defRPr sz="2300">
                <a:solidFill>
                  <a:schemeClr val="bg1"/>
                </a:solidFill>
              </a:defRPr>
            </a:lvl1pPr>
          </a:lstStyle>
          <a:p>
            <a:pPr lvl="0"/>
            <a:r>
              <a:rPr lang="nb-NO" smtClean="0"/>
              <a:t>Klikk for å redigere tekststiler i malen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ort bilde m tekst 2">
    <p:spTree>
      <p:nvGrpSpPr>
        <p:cNvPr id="1" name=""/>
        <p:cNvGrpSpPr/>
        <p:nvPr/>
      </p:nvGrpSpPr>
      <p:grpSpPr>
        <a:xfrm>
          <a:off x="0" y="0"/>
          <a:ext cx="0" cy="0"/>
          <a:chOff x="0" y="0"/>
          <a:chExt cx="0" cy="0"/>
        </a:xfrm>
      </p:grpSpPr>
      <p:sp>
        <p:nvSpPr>
          <p:cNvPr id="7" name="Picture Placeholder 6"/>
          <p:cNvSpPr>
            <a:spLocks noGrp="1"/>
          </p:cNvSpPr>
          <p:nvPr>
            <p:ph type="pic" sz="quarter" idx="12" hasCustomPrompt="1"/>
          </p:nvPr>
        </p:nvSpPr>
        <p:spPr>
          <a:xfrm>
            <a:off x="248400" y="248400"/>
            <a:ext cx="8643600" cy="6127200"/>
          </a:xfrm>
          <a:noFill/>
        </p:spPr>
        <p:txBody>
          <a:bodyPr tIns="2448000"/>
          <a:lstStyle>
            <a:lvl1pPr algn="ctr">
              <a:buNone/>
              <a:defRPr baseline="0">
                <a:solidFill>
                  <a:schemeClr val="tx1"/>
                </a:solidFill>
              </a:defRPr>
            </a:lvl1pPr>
          </a:lstStyle>
          <a:p>
            <a:r>
              <a:rPr lang="nb-NO" dirty="0" smtClean="0"/>
              <a:t>Sett inn bilde</a:t>
            </a:r>
            <a:endParaRPr lang="nb-NO" dirty="0"/>
          </a:p>
        </p:txBody>
      </p:sp>
      <p:sp>
        <p:nvSpPr>
          <p:cNvPr id="6" name="Text Placeholder 5"/>
          <p:cNvSpPr>
            <a:spLocks noGrp="1"/>
          </p:cNvSpPr>
          <p:nvPr>
            <p:ph type="body" sz="quarter" idx="13"/>
          </p:nvPr>
        </p:nvSpPr>
        <p:spPr>
          <a:xfrm>
            <a:off x="717476" y="698029"/>
            <a:ext cx="4010400" cy="1494000"/>
          </a:xfrm>
          <a:solidFill>
            <a:schemeClr val="bg1"/>
          </a:solidFill>
        </p:spPr>
        <p:txBody>
          <a:bodyPr lIns="180000" tIns="180000" rIns="180000" bIns="90000">
            <a:normAutofit/>
          </a:bodyPr>
          <a:lstStyle>
            <a:lvl1pPr marL="0" indent="0">
              <a:buNone/>
              <a:defRPr sz="1800" b="1">
                <a:solidFill>
                  <a:schemeClr val="tx1"/>
                </a:solidFill>
              </a:defRPr>
            </a:lvl1pPr>
          </a:lstStyle>
          <a:p>
            <a:pPr lvl="0"/>
            <a:r>
              <a:rPr lang="nb-NO" smtClean="0"/>
              <a:t>Klikk for å redigere tekststiler i malen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 bilder i bun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smtClean="0"/>
              <a:t>Klikk for å redigere tittelstil</a:t>
            </a:r>
            <a:endParaRPr lang="nb-NO" noProof="0"/>
          </a:p>
        </p:txBody>
      </p:sp>
      <p:sp>
        <p:nvSpPr>
          <p:cNvPr id="3" name="Content Placeholder 2"/>
          <p:cNvSpPr>
            <a:spLocks noGrp="1"/>
          </p:cNvSpPr>
          <p:nvPr>
            <p:ph idx="1"/>
          </p:nvPr>
        </p:nvSpPr>
        <p:spPr>
          <a:xfrm>
            <a:off x="862770" y="1719858"/>
            <a:ext cx="7669670" cy="1836000"/>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8" name="Picture Placeholder 7"/>
          <p:cNvSpPr>
            <a:spLocks noGrp="1"/>
          </p:cNvSpPr>
          <p:nvPr>
            <p:ph type="pic" sz="quarter" idx="12" hasCustomPrompt="1"/>
          </p:nvPr>
        </p:nvSpPr>
        <p:spPr>
          <a:xfrm>
            <a:off x="248400" y="4086000"/>
            <a:ext cx="4255200" cy="2293200"/>
          </a:xfrm>
          <a:noFill/>
        </p:spPr>
        <p:txBody>
          <a:bodyPr tIns="540000"/>
          <a:lstStyle>
            <a:lvl1pPr algn="ctr">
              <a:buNone/>
              <a:defRPr>
                <a:solidFill>
                  <a:schemeClr val="tx1"/>
                </a:solidFill>
              </a:defRPr>
            </a:lvl1pPr>
          </a:lstStyle>
          <a:p>
            <a:r>
              <a:rPr lang="nb-NO" noProof="0" dirty="0" smtClean="0"/>
              <a:t>Sett inn bilde</a:t>
            </a:r>
            <a:endParaRPr lang="nb-NO" noProof="0" dirty="0"/>
          </a:p>
        </p:txBody>
      </p:sp>
      <p:sp>
        <p:nvSpPr>
          <p:cNvPr id="9" name="Picture Placeholder 7"/>
          <p:cNvSpPr>
            <a:spLocks noGrp="1"/>
          </p:cNvSpPr>
          <p:nvPr>
            <p:ph type="pic" sz="quarter" idx="13" hasCustomPrompt="1"/>
          </p:nvPr>
        </p:nvSpPr>
        <p:spPr>
          <a:xfrm>
            <a:off x="4640400" y="4086000"/>
            <a:ext cx="4255200" cy="2293200"/>
          </a:xfrm>
          <a:noFill/>
        </p:spPr>
        <p:txBody>
          <a:bodyPr tIns="540000"/>
          <a:lstStyle>
            <a:lvl1pPr algn="ctr">
              <a:buNone/>
              <a:defRPr>
                <a:solidFill>
                  <a:schemeClr val="tx1"/>
                </a:solidFill>
              </a:defRPr>
            </a:lvl1pPr>
          </a:lstStyle>
          <a:p>
            <a:r>
              <a:rPr lang="nb-NO" noProof="0" dirty="0" smtClean="0"/>
              <a:t>Sett inn bilde</a:t>
            </a:r>
            <a:endParaRPr lang="nb-NO"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hold og bil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4000" y="736940"/>
            <a:ext cx="3240000" cy="675836"/>
          </a:xfrm>
        </p:spPr>
        <p:txBody>
          <a:bodyPr/>
          <a:lstStyle>
            <a:lvl1pPr>
              <a:defRPr/>
            </a:lvl1pPr>
          </a:lstStyle>
          <a:p>
            <a:r>
              <a:rPr lang="nb-NO" noProof="0" dirty="0" smtClean="0"/>
              <a:t>Tittel</a:t>
            </a:r>
            <a:endParaRPr lang="nb-NO" noProof="0" dirty="0"/>
          </a:p>
        </p:txBody>
      </p:sp>
      <p:sp>
        <p:nvSpPr>
          <p:cNvPr id="3" name="Content Placeholder 2"/>
          <p:cNvSpPr>
            <a:spLocks noGrp="1"/>
          </p:cNvSpPr>
          <p:nvPr>
            <p:ph idx="1"/>
          </p:nvPr>
        </p:nvSpPr>
        <p:spPr>
          <a:xfrm>
            <a:off x="862770" y="2254750"/>
            <a:ext cx="3240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8" name="Picture Placeholder 7"/>
          <p:cNvSpPr>
            <a:spLocks noGrp="1"/>
          </p:cNvSpPr>
          <p:nvPr>
            <p:ph type="pic" sz="quarter" idx="12" hasCustomPrompt="1"/>
          </p:nvPr>
        </p:nvSpPr>
        <p:spPr>
          <a:xfrm>
            <a:off x="4316400" y="248400"/>
            <a:ext cx="4579200" cy="6127200"/>
          </a:xfrm>
          <a:noFill/>
        </p:spPr>
        <p:txBody>
          <a:bodyPr tIns="2448000"/>
          <a:lstStyle>
            <a:lvl1pPr algn="ctr">
              <a:buNone/>
              <a:defRPr baseline="0"/>
            </a:lvl1pPr>
          </a:lstStyle>
          <a:p>
            <a:r>
              <a:rPr lang="nb-NO" noProof="0" smtClean="0"/>
              <a:t>Sett inn bilde</a:t>
            </a:r>
            <a:endParaRPr lang="nb-NO" noProof="0"/>
          </a:p>
        </p:txBody>
      </p:sp>
      <p:sp>
        <p:nvSpPr>
          <p:cNvPr id="10" name="Text Placeholder 9"/>
          <p:cNvSpPr>
            <a:spLocks noGrp="1"/>
          </p:cNvSpPr>
          <p:nvPr>
            <p:ph type="body" sz="quarter" idx="13" hasCustomPrompt="1"/>
          </p:nvPr>
        </p:nvSpPr>
        <p:spPr>
          <a:xfrm>
            <a:off x="864000" y="1384201"/>
            <a:ext cx="3240000" cy="359569"/>
          </a:xfrm>
        </p:spPr>
        <p:txBody>
          <a:bodyPr>
            <a:normAutofit/>
          </a:bodyPr>
          <a:lstStyle>
            <a:lvl1pPr marL="0" indent="0">
              <a:buNone/>
              <a:defRPr sz="1500"/>
            </a:lvl1pPr>
          </a:lstStyle>
          <a:p>
            <a:pPr lvl="0"/>
            <a:r>
              <a:rPr lang="nb-NO" noProof="0" smtClean="0"/>
              <a:t>Undertittel</a:t>
            </a:r>
            <a:endParaRPr lang="nb-NO"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nhold og 4 bi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smtClean="0"/>
              <a:t>Klikk for å redigere tittelstil</a:t>
            </a:r>
            <a:endParaRPr lang="nb-NO" noProof="0"/>
          </a:p>
        </p:txBody>
      </p:sp>
      <p:sp>
        <p:nvSpPr>
          <p:cNvPr id="3" name="Content Placeholder 2"/>
          <p:cNvSpPr>
            <a:spLocks noGrp="1"/>
          </p:cNvSpPr>
          <p:nvPr>
            <p:ph idx="1"/>
          </p:nvPr>
        </p:nvSpPr>
        <p:spPr>
          <a:xfrm>
            <a:off x="2411760" y="1696616"/>
            <a:ext cx="6120680" cy="1804392"/>
          </a:xfrm>
        </p:spPr>
        <p:txBody>
          <a:bodyPr>
            <a:normAutofit/>
          </a:bodyPr>
          <a:lstStyle>
            <a:lvl1pPr algn="l">
              <a:defRPr sz="3300"/>
            </a:lvl1pPr>
            <a:lvl2pPr algn="ctr">
              <a:defRPr sz="3300"/>
            </a:lvl2pPr>
            <a:lvl3pPr algn="ctr">
              <a:defRPr sz="3300"/>
            </a:lvl3pPr>
            <a:lvl4pPr algn="ctr">
              <a:defRPr sz="3300"/>
            </a:lvl4pPr>
            <a:lvl5pPr algn="ctr">
              <a:defRPr sz="3300"/>
            </a:lvl5pPr>
          </a:lstStyle>
          <a:p>
            <a:pPr lvl="0"/>
            <a:r>
              <a:rPr lang="nb-NO" noProof="0" smtClean="0"/>
              <a:t>Klikk for å redigere tekststiler i malen</a:t>
            </a:r>
          </a:p>
        </p:txBody>
      </p:sp>
      <p:sp>
        <p:nvSpPr>
          <p:cNvPr id="8" name="Picture Placeholder 7"/>
          <p:cNvSpPr>
            <a:spLocks noGrp="1"/>
          </p:cNvSpPr>
          <p:nvPr>
            <p:ph type="pic" sz="quarter" idx="12" hasCustomPrompt="1"/>
          </p:nvPr>
        </p:nvSpPr>
        <p:spPr>
          <a:xfrm>
            <a:off x="248400" y="4186800"/>
            <a:ext cx="2023200" cy="2188800"/>
          </a:xfrm>
          <a:noFill/>
        </p:spPr>
        <p:txBody>
          <a:bodyPr tIns="540000"/>
          <a:lstStyle>
            <a:lvl1pPr algn="ctr">
              <a:buNone/>
              <a:defRPr baseline="0">
                <a:solidFill>
                  <a:schemeClr val="tx1"/>
                </a:solidFill>
              </a:defRPr>
            </a:lvl1pPr>
          </a:lstStyle>
          <a:p>
            <a:r>
              <a:rPr lang="nb-NO" noProof="0" dirty="0" smtClean="0"/>
              <a:t>Sett inn bilde</a:t>
            </a:r>
            <a:endParaRPr lang="nb-NO" noProof="0" dirty="0"/>
          </a:p>
        </p:txBody>
      </p:sp>
      <p:sp>
        <p:nvSpPr>
          <p:cNvPr id="12" name="Picture Placeholder 7"/>
          <p:cNvSpPr>
            <a:spLocks noGrp="1"/>
          </p:cNvSpPr>
          <p:nvPr>
            <p:ph type="pic" sz="quarter" idx="13" hasCustomPrompt="1"/>
          </p:nvPr>
        </p:nvSpPr>
        <p:spPr>
          <a:xfrm>
            <a:off x="2451600" y="4186800"/>
            <a:ext cx="2023200" cy="2188800"/>
          </a:xfrm>
          <a:noFill/>
        </p:spPr>
        <p:txBody>
          <a:bodyPr tIns="540000"/>
          <a:lstStyle>
            <a:lvl1pPr algn="ctr">
              <a:buNone/>
              <a:defRPr baseline="0">
                <a:solidFill>
                  <a:schemeClr val="tx1"/>
                </a:solidFill>
              </a:defRPr>
            </a:lvl1pPr>
          </a:lstStyle>
          <a:p>
            <a:r>
              <a:rPr lang="nb-NO" noProof="0" dirty="0" smtClean="0"/>
              <a:t>Sett inn bilde</a:t>
            </a:r>
            <a:endParaRPr lang="nb-NO" noProof="0" dirty="0"/>
          </a:p>
        </p:txBody>
      </p:sp>
      <p:sp>
        <p:nvSpPr>
          <p:cNvPr id="13" name="Picture Placeholder 7"/>
          <p:cNvSpPr>
            <a:spLocks noGrp="1"/>
          </p:cNvSpPr>
          <p:nvPr>
            <p:ph type="pic" sz="quarter" idx="14" hasCustomPrompt="1"/>
          </p:nvPr>
        </p:nvSpPr>
        <p:spPr>
          <a:xfrm>
            <a:off x="4644000" y="4186800"/>
            <a:ext cx="2023200" cy="2188800"/>
          </a:xfrm>
          <a:noFill/>
        </p:spPr>
        <p:txBody>
          <a:bodyPr tIns="540000"/>
          <a:lstStyle>
            <a:lvl1pPr algn="ctr">
              <a:buNone/>
              <a:defRPr baseline="0">
                <a:solidFill>
                  <a:schemeClr val="tx1"/>
                </a:solidFill>
              </a:defRPr>
            </a:lvl1pPr>
          </a:lstStyle>
          <a:p>
            <a:r>
              <a:rPr lang="nb-NO" noProof="0" dirty="0" smtClean="0"/>
              <a:t>Sett inn bilde</a:t>
            </a:r>
            <a:endParaRPr lang="nb-NO" noProof="0" dirty="0"/>
          </a:p>
        </p:txBody>
      </p:sp>
      <p:sp>
        <p:nvSpPr>
          <p:cNvPr id="14" name="Picture Placeholder 7"/>
          <p:cNvSpPr>
            <a:spLocks noGrp="1"/>
          </p:cNvSpPr>
          <p:nvPr>
            <p:ph type="pic" sz="quarter" idx="15" hasCustomPrompt="1"/>
          </p:nvPr>
        </p:nvSpPr>
        <p:spPr>
          <a:xfrm>
            <a:off x="6840000" y="4186800"/>
            <a:ext cx="2023200" cy="2188800"/>
          </a:xfrm>
          <a:noFill/>
        </p:spPr>
        <p:txBody>
          <a:bodyPr tIns="540000"/>
          <a:lstStyle>
            <a:lvl1pPr algn="ctr">
              <a:buNone/>
              <a:defRPr baseline="0">
                <a:solidFill>
                  <a:schemeClr val="tx1"/>
                </a:solidFill>
              </a:defRPr>
            </a:lvl1pPr>
          </a:lstStyle>
          <a:p>
            <a:r>
              <a:rPr lang="nb-NO" noProof="0" dirty="0" smtClean="0"/>
              <a:t>Sett inn bilde</a:t>
            </a:r>
            <a:endParaRPr lang="nb-NO" noProof="0"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nhold og 6 bil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4000" y="736940"/>
            <a:ext cx="3996000" cy="675836"/>
          </a:xfrm>
        </p:spPr>
        <p:txBody>
          <a:bodyPr/>
          <a:lstStyle>
            <a:lvl1pPr>
              <a:defRPr/>
            </a:lvl1pPr>
          </a:lstStyle>
          <a:p>
            <a:r>
              <a:rPr lang="nb-NO" noProof="0" dirty="0" smtClean="0"/>
              <a:t>Tittel</a:t>
            </a:r>
            <a:endParaRPr lang="nb-NO" noProof="0" dirty="0"/>
          </a:p>
        </p:txBody>
      </p:sp>
      <p:sp>
        <p:nvSpPr>
          <p:cNvPr id="3" name="Content Placeholder 2"/>
          <p:cNvSpPr>
            <a:spLocks noGrp="1"/>
          </p:cNvSpPr>
          <p:nvPr>
            <p:ph idx="1"/>
          </p:nvPr>
        </p:nvSpPr>
        <p:spPr>
          <a:xfrm>
            <a:off x="862770" y="2254750"/>
            <a:ext cx="3996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8" name="Picture Placeholder 7"/>
          <p:cNvSpPr>
            <a:spLocks noGrp="1"/>
          </p:cNvSpPr>
          <p:nvPr>
            <p:ph type="pic" sz="quarter" idx="12" hasCustomPrompt="1"/>
          </p:nvPr>
        </p:nvSpPr>
        <p:spPr>
          <a:xfrm>
            <a:off x="5180400" y="2484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7" name="Picture Placeholder 7"/>
          <p:cNvSpPr>
            <a:spLocks noGrp="1"/>
          </p:cNvSpPr>
          <p:nvPr>
            <p:ph type="pic" sz="quarter" idx="14" hasCustomPrompt="1"/>
          </p:nvPr>
        </p:nvSpPr>
        <p:spPr>
          <a:xfrm>
            <a:off x="7088400" y="2484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9" name="Picture Placeholder 7"/>
          <p:cNvSpPr>
            <a:spLocks noGrp="1"/>
          </p:cNvSpPr>
          <p:nvPr>
            <p:ph type="pic" sz="quarter" idx="15" hasCustomPrompt="1"/>
          </p:nvPr>
        </p:nvSpPr>
        <p:spPr>
          <a:xfrm>
            <a:off x="5180400" y="23292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11" name="Picture Placeholder 7"/>
          <p:cNvSpPr>
            <a:spLocks noGrp="1"/>
          </p:cNvSpPr>
          <p:nvPr>
            <p:ph type="pic" sz="quarter" idx="16" hasCustomPrompt="1"/>
          </p:nvPr>
        </p:nvSpPr>
        <p:spPr>
          <a:xfrm>
            <a:off x="7088400" y="23292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12" name="Picture Placeholder 7"/>
          <p:cNvSpPr>
            <a:spLocks noGrp="1"/>
          </p:cNvSpPr>
          <p:nvPr>
            <p:ph type="pic" sz="quarter" idx="17" hasCustomPrompt="1"/>
          </p:nvPr>
        </p:nvSpPr>
        <p:spPr>
          <a:xfrm>
            <a:off x="5180400" y="44208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13" name="Picture Placeholder 7"/>
          <p:cNvSpPr>
            <a:spLocks noGrp="1"/>
          </p:cNvSpPr>
          <p:nvPr>
            <p:ph type="pic" sz="quarter" idx="18" hasCustomPrompt="1"/>
          </p:nvPr>
        </p:nvSpPr>
        <p:spPr>
          <a:xfrm>
            <a:off x="7088400" y="4420800"/>
            <a:ext cx="18036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ort bilde m undertekst">
    <p:spTree>
      <p:nvGrpSpPr>
        <p:cNvPr id="1" name=""/>
        <p:cNvGrpSpPr/>
        <p:nvPr/>
      </p:nvGrpSpPr>
      <p:grpSpPr>
        <a:xfrm>
          <a:off x="0" y="0"/>
          <a:ext cx="0" cy="0"/>
          <a:chOff x="0" y="0"/>
          <a:chExt cx="0" cy="0"/>
        </a:xfrm>
      </p:grpSpPr>
      <p:sp>
        <p:nvSpPr>
          <p:cNvPr id="2" name="Title 1"/>
          <p:cNvSpPr>
            <a:spLocks noGrp="1"/>
          </p:cNvSpPr>
          <p:nvPr>
            <p:ph type="title"/>
          </p:nvPr>
        </p:nvSpPr>
        <p:spPr>
          <a:xfrm>
            <a:off x="864000" y="736940"/>
            <a:ext cx="7668440" cy="675836"/>
          </a:xfrm>
        </p:spPr>
        <p:txBody>
          <a:bodyPr>
            <a:normAutofit/>
          </a:bodyPr>
          <a:lstStyle>
            <a:lvl1pPr>
              <a:defRPr sz="3300"/>
            </a:lvl1pPr>
          </a:lstStyle>
          <a:p>
            <a:r>
              <a:rPr lang="nb-NO" noProof="0" smtClean="0"/>
              <a:t>Klikk for å redigere tittelstil</a:t>
            </a:r>
            <a:endParaRPr lang="nb-NO" noProof="0"/>
          </a:p>
        </p:txBody>
      </p:sp>
      <p:sp>
        <p:nvSpPr>
          <p:cNvPr id="3" name="Content Placeholder 2"/>
          <p:cNvSpPr>
            <a:spLocks noGrp="1"/>
          </p:cNvSpPr>
          <p:nvPr>
            <p:ph idx="1"/>
          </p:nvPr>
        </p:nvSpPr>
        <p:spPr>
          <a:xfrm>
            <a:off x="248400" y="5775548"/>
            <a:ext cx="8643600" cy="625950"/>
          </a:xfrm>
        </p:spPr>
        <p:txBody>
          <a:bodyPr>
            <a:normAutofit/>
          </a:bodyPr>
          <a:lstStyle>
            <a:lvl1pPr marL="0" indent="0" algn="ctr">
              <a:buNone/>
              <a:defRPr sz="1400"/>
            </a:lvl1pPr>
          </a:lstStyle>
          <a:p>
            <a:pPr lvl="0"/>
            <a:r>
              <a:rPr lang="nb-NO" noProof="0" smtClean="0"/>
              <a:t>Klikk for å redigere tekststiler i malen</a:t>
            </a:r>
          </a:p>
        </p:txBody>
      </p:sp>
      <p:sp>
        <p:nvSpPr>
          <p:cNvPr id="7" name="Picture Placeholder 6"/>
          <p:cNvSpPr>
            <a:spLocks noGrp="1"/>
          </p:cNvSpPr>
          <p:nvPr>
            <p:ph type="pic" sz="quarter" idx="12" hasCustomPrompt="1"/>
          </p:nvPr>
        </p:nvSpPr>
        <p:spPr>
          <a:xfrm>
            <a:off x="248400" y="1400400"/>
            <a:ext cx="8643600" cy="4255200"/>
          </a:xfrm>
        </p:spPr>
        <p:txBody>
          <a:bodyPr tIns="1440000"/>
          <a:lstStyle>
            <a:lvl1pPr algn="ctr">
              <a:buNone/>
              <a:defRPr/>
            </a:lvl1pPr>
          </a:lstStyle>
          <a:p>
            <a:r>
              <a:rPr lang="nb-NO" noProof="0" smtClean="0"/>
              <a:t>Sett inn bilde</a:t>
            </a:r>
            <a:endParaRPr lang="nb-NO"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nhold og skrått bil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4000" y="736940"/>
            <a:ext cx="4212000" cy="792088"/>
          </a:xfrm>
        </p:spPr>
        <p:txBody>
          <a:bodyPr/>
          <a:lstStyle>
            <a:lvl1pPr>
              <a:defRPr/>
            </a:lvl1pPr>
          </a:lstStyle>
          <a:p>
            <a:r>
              <a:rPr lang="nb-NO" noProof="0" dirty="0" smtClean="0"/>
              <a:t>Tittel</a:t>
            </a:r>
            <a:endParaRPr lang="nb-NO" noProof="0" dirty="0"/>
          </a:p>
        </p:txBody>
      </p:sp>
      <p:sp>
        <p:nvSpPr>
          <p:cNvPr id="3" name="Content Placeholder 2"/>
          <p:cNvSpPr>
            <a:spLocks noGrp="1"/>
          </p:cNvSpPr>
          <p:nvPr>
            <p:ph idx="1"/>
          </p:nvPr>
        </p:nvSpPr>
        <p:spPr>
          <a:xfrm>
            <a:off x="862770" y="1946548"/>
            <a:ext cx="4212000" cy="4032448"/>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8" name="Picture Placeholder 7"/>
          <p:cNvSpPr>
            <a:spLocks noGrp="1"/>
          </p:cNvSpPr>
          <p:nvPr>
            <p:ph type="pic" sz="quarter" idx="12" hasCustomPrompt="1"/>
          </p:nvPr>
        </p:nvSpPr>
        <p:spPr>
          <a:xfrm rot="293812">
            <a:off x="5357908" y="1384320"/>
            <a:ext cx="2880000" cy="4140000"/>
          </a:xfrm>
        </p:spPr>
        <p:txBody>
          <a:bodyPr tIns="1368000"/>
          <a:lstStyle>
            <a:lvl1pPr algn="ctr">
              <a:buNone/>
              <a:defRPr baseline="0"/>
            </a:lvl1pPr>
          </a:lstStyle>
          <a:p>
            <a:r>
              <a:rPr lang="nb-NO" noProof="0" smtClean="0"/>
              <a:t>Sett inn bilde</a:t>
            </a:r>
            <a:endParaRPr lang="nb-NO" noProof="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hold og 3 bil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4000" y="736940"/>
            <a:ext cx="4284000" cy="675836"/>
          </a:xfrm>
        </p:spPr>
        <p:txBody>
          <a:bodyPr/>
          <a:lstStyle>
            <a:lvl1pPr>
              <a:defRPr/>
            </a:lvl1pPr>
          </a:lstStyle>
          <a:p>
            <a:r>
              <a:rPr lang="nb-NO" noProof="0" dirty="0" smtClean="0"/>
              <a:t>Tittel</a:t>
            </a:r>
            <a:endParaRPr lang="nb-NO" noProof="0" dirty="0"/>
          </a:p>
        </p:txBody>
      </p:sp>
      <p:sp>
        <p:nvSpPr>
          <p:cNvPr id="3" name="Content Placeholder 2"/>
          <p:cNvSpPr>
            <a:spLocks noGrp="1"/>
          </p:cNvSpPr>
          <p:nvPr>
            <p:ph idx="1"/>
          </p:nvPr>
        </p:nvSpPr>
        <p:spPr>
          <a:xfrm>
            <a:off x="862770" y="2254750"/>
            <a:ext cx="4284000" cy="3888000"/>
          </a:xfrm>
        </p:spPr>
        <p:txBody>
          <a:bodyPr>
            <a:normAutofit/>
          </a:bodyPr>
          <a:lstStyle>
            <a:lvl1pPr>
              <a:defRPr sz="2900"/>
            </a:lvl1pPr>
            <a:lvl2pPr>
              <a:defRPr sz="2900"/>
            </a:lvl2pPr>
            <a:lvl3pPr>
              <a:defRPr sz="2900"/>
            </a:lvl3pPr>
            <a:lvl4pPr>
              <a:defRPr sz="2900"/>
            </a:lvl4pPr>
            <a:lvl5pPr>
              <a:defRPr sz="2900"/>
            </a:lvl5p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8" name="Picture Placeholder 7"/>
          <p:cNvSpPr>
            <a:spLocks noGrp="1"/>
          </p:cNvSpPr>
          <p:nvPr>
            <p:ph type="pic" sz="quarter" idx="14" hasCustomPrompt="1"/>
          </p:nvPr>
        </p:nvSpPr>
        <p:spPr>
          <a:xfrm>
            <a:off x="5716800" y="248400"/>
            <a:ext cx="31752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9" name="Picture Placeholder 7"/>
          <p:cNvSpPr>
            <a:spLocks noGrp="1"/>
          </p:cNvSpPr>
          <p:nvPr>
            <p:ph type="pic" sz="quarter" idx="16" hasCustomPrompt="1"/>
          </p:nvPr>
        </p:nvSpPr>
        <p:spPr>
          <a:xfrm>
            <a:off x="5716800" y="2329830"/>
            <a:ext cx="31752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
        <p:nvSpPr>
          <p:cNvPr id="10" name="Picture Placeholder 7"/>
          <p:cNvSpPr>
            <a:spLocks noGrp="1"/>
          </p:cNvSpPr>
          <p:nvPr>
            <p:ph type="pic" sz="quarter" idx="18" hasCustomPrompt="1"/>
          </p:nvPr>
        </p:nvSpPr>
        <p:spPr>
          <a:xfrm>
            <a:off x="5716800" y="4419867"/>
            <a:ext cx="3175200" cy="1944000"/>
          </a:xfrm>
          <a:noFill/>
        </p:spPr>
        <p:txBody>
          <a:bodyPr tIns="396000">
            <a:normAutofit/>
          </a:bodyPr>
          <a:lstStyle>
            <a:lvl1pPr algn="ctr">
              <a:buNone/>
              <a:defRPr sz="1500" baseline="0">
                <a:solidFill>
                  <a:schemeClr val="tx1"/>
                </a:solidFill>
              </a:defRPr>
            </a:lvl1pPr>
          </a:lstStyle>
          <a:p>
            <a:r>
              <a:rPr lang="nb-NO" noProof="0" dirty="0" smtClean="0"/>
              <a:t>Sett inn bilde</a:t>
            </a:r>
            <a:endParaRPr lang="nb-NO" noProof="0"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tel og 2 bi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smtClean="0"/>
              <a:t>Klikk for å redigere tittelstil</a:t>
            </a:r>
            <a:endParaRPr lang="nb-NO" noProof="0"/>
          </a:p>
        </p:txBody>
      </p:sp>
      <p:sp>
        <p:nvSpPr>
          <p:cNvPr id="7" name="Picture Placeholder 6"/>
          <p:cNvSpPr>
            <a:spLocks noGrp="1"/>
          </p:cNvSpPr>
          <p:nvPr>
            <p:ph type="pic" sz="quarter" idx="12" hasCustomPrompt="1"/>
          </p:nvPr>
        </p:nvSpPr>
        <p:spPr>
          <a:xfrm>
            <a:off x="248400" y="1936799"/>
            <a:ext cx="4255200" cy="4438800"/>
          </a:xfrm>
          <a:noFill/>
        </p:spPr>
        <p:txBody>
          <a:bodyPr tIns="1440000"/>
          <a:lstStyle>
            <a:lvl1pPr algn="ctr">
              <a:buNone/>
              <a:defRPr/>
            </a:lvl1pPr>
          </a:lstStyle>
          <a:p>
            <a:r>
              <a:rPr lang="nb-NO" noProof="0" smtClean="0"/>
              <a:t>Sett inn bilde</a:t>
            </a:r>
            <a:endParaRPr lang="nb-NO" noProof="0"/>
          </a:p>
        </p:txBody>
      </p:sp>
      <p:sp>
        <p:nvSpPr>
          <p:cNvPr id="8" name="Picture Placeholder 6"/>
          <p:cNvSpPr>
            <a:spLocks noGrp="1"/>
          </p:cNvSpPr>
          <p:nvPr>
            <p:ph type="pic" sz="quarter" idx="13" hasCustomPrompt="1"/>
          </p:nvPr>
        </p:nvSpPr>
        <p:spPr>
          <a:xfrm>
            <a:off x="4630875" y="1936800"/>
            <a:ext cx="4255200" cy="4438800"/>
          </a:xfrm>
          <a:noFill/>
        </p:spPr>
        <p:txBody>
          <a:bodyPr tIns="1440000"/>
          <a:lstStyle>
            <a:lvl1pPr algn="ctr">
              <a:buNone/>
              <a:defRPr/>
            </a:lvl1pPr>
          </a:lstStyle>
          <a:p>
            <a:r>
              <a:rPr lang="nb-NO" noProof="0" smtClean="0"/>
              <a:t>Sett inn bilde</a:t>
            </a:r>
            <a:endParaRPr lang="nb-NO"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side - en linje">
    <p:spTree>
      <p:nvGrpSpPr>
        <p:cNvPr id="1" name=""/>
        <p:cNvGrpSpPr/>
        <p:nvPr/>
      </p:nvGrpSpPr>
      <p:grpSpPr>
        <a:xfrm>
          <a:off x="0" y="0"/>
          <a:ext cx="0" cy="0"/>
          <a:chOff x="0" y="0"/>
          <a:chExt cx="0" cy="0"/>
        </a:xfrm>
      </p:grpSpPr>
      <p:pic>
        <p:nvPicPr>
          <p:cNvPr id="7" name="Picture 6" descr="tittelside_blaa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2329830"/>
            <a:ext cx="7772400" cy="1008112"/>
          </a:xfrm>
        </p:spPr>
        <p:txBody>
          <a:bodyPr>
            <a:noAutofit/>
          </a:bodyPr>
          <a:lstStyle>
            <a:lvl1pPr>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370437"/>
            <a:ext cx="5947448" cy="910952"/>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810271"/>
            <a:ext cx="7772400" cy="538609"/>
          </a:xfrm>
        </p:spPr>
        <p:txBody>
          <a:bodyPr>
            <a:normAutofit/>
          </a:bodyPr>
          <a:lstStyle>
            <a:lvl1pPr marL="0" indent="0">
              <a:buNone/>
              <a:defRPr sz="2700">
                <a:solidFill>
                  <a:schemeClr val="bg1"/>
                </a:solidFill>
              </a:defRPr>
            </a:lvl1pPr>
          </a:lstStyle>
          <a:p>
            <a:pPr lvl="0"/>
            <a:r>
              <a:rPr lang="nb-NO" noProof="0" smtClean="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rg. kart">
    <p:spTree>
      <p:nvGrpSpPr>
        <p:cNvPr id="1" name=""/>
        <p:cNvGrpSpPr/>
        <p:nvPr/>
      </p:nvGrpSpPr>
      <p:grpSpPr>
        <a:xfrm>
          <a:off x="0" y="0"/>
          <a:ext cx="0" cy="0"/>
          <a:chOff x="0" y="0"/>
          <a:chExt cx="0" cy="0"/>
        </a:xfrm>
      </p:grpSpPr>
      <p:sp>
        <p:nvSpPr>
          <p:cNvPr id="2" name="Title 1"/>
          <p:cNvSpPr>
            <a:spLocks noGrp="1"/>
          </p:cNvSpPr>
          <p:nvPr>
            <p:ph type="title"/>
          </p:nvPr>
        </p:nvSpPr>
        <p:spPr>
          <a:xfrm>
            <a:off x="674043" y="606971"/>
            <a:ext cx="3969965" cy="877813"/>
          </a:xfrm>
        </p:spPr>
        <p:txBody>
          <a:bodyPr>
            <a:normAutofit/>
          </a:bodyPr>
          <a:lstStyle>
            <a:lvl1pPr>
              <a:defRPr sz="2200">
                <a:solidFill>
                  <a:schemeClr val="tx1"/>
                </a:solidFill>
              </a:defRPr>
            </a:lvl1pPr>
          </a:lstStyle>
          <a:p>
            <a:r>
              <a:rPr lang="nb-NO" noProof="0" smtClean="0"/>
              <a:t>Klikk for å redigere tittelstil</a:t>
            </a:r>
            <a:endParaRPr lang="nb-NO" noProof="0"/>
          </a:p>
        </p:txBody>
      </p:sp>
      <p:sp>
        <p:nvSpPr>
          <p:cNvPr id="7" name="SmartArt Placeholder 6"/>
          <p:cNvSpPr>
            <a:spLocks noGrp="1"/>
          </p:cNvSpPr>
          <p:nvPr>
            <p:ph type="dgm" sz="quarter" idx="12" hasCustomPrompt="1"/>
          </p:nvPr>
        </p:nvSpPr>
        <p:spPr>
          <a:xfrm>
            <a:off x="672375" y="1062000"/>
            <a:ext cx="7693200" cy="4921200"/>
          </a:xfrm>
        </p:spPr>
        <p:txBody>
          <a:bodyPr tIns="1728000"/>
          <a:lstStyle>
            <a:lvl1pPr algn="ctr">
              <a:buNone/>
              <a:defRPr/>
            </a:lvl1pPr>
          </a:lstStyle>
          <a:p>
            <a:r>
              <a:rPr lang="nb-NO" noProof="0" smtClean="0"/>
              <a:t>Sett inn organisasjonskart</a:t>
            </a:r>
            <a:endParaRPr lang="nb-NO" noProof="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smtClean="0"/>
              <a:t>Klikk for å redigere tittelstil</a:t>
            </a:r>
            <a:endParaRPr lang="nb-NO" noProof="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telside - turkis">
    <p:spTree>
      <p:nvGrpSpPr>
        <p:cNvPr id="1" name=""/>
        <p:cNvGrpSpPr/>
        <p:nvPr/>
      </p:nvGrpSpPr>
      <p:grpSpPr>
        <a:xfrm>
          <a:off x="0" y="0"/>
          <a:ext cx="0" cy="0"/>
          <a:chOff x="0" y="0"/>
          <a:chExt cx="0" cy="0"/>
        </a:xfrm>
      </p:grpSpPr>
      <p:pic>
        <p:nvPicPr>
          <p:cNvPr id="10" name="Picture 9" descr="kapittelside_1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1930400"/>
            <a:ext cx="7772400" cy="2578720"/>
          </a:xfrm>
        </p:spPr>
        <p:txBody>
          <a:bodyPr>
            <a:noAutofit/>
          </a:bodyPr>
          <a:lstStyle>
            <a:lvl1pPr>
              <a:lnSpc>
                <a:spcPts val="6500"/>
              </a:lnSpc>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822304"/>
            <a:ext cx="6235480" cy="406896"/>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224682"/>
            <a:ext cx="7772400" cy="720725"/>
          </a:xfrm>
        </p:spPr>
        <p:txBody>
          <a:bodyPr>
            <a:normAutofit/>
          </a:bodyPr>
          <a:lstStyle>
            <a:lvl1pPr marL="0" indent="0">
              <a:buNone/>
              <a:defRPr sz="2700">
                <a:solidFill>
                  <a:schemeClr val="bg1"/>
                </a:solidFill>
              </a:defRPr>
            </a:lvl1pPr>
          </a:lstStyle>
          <a:p>
            <a:pPr lvl="0"/>
            <a:r>
              <a:rPr lang="nb-NO" noProof="0" smtClean="0"/>
              <a:t>Klikk for å redigere tekststiler i malen</a:t>
            </a:r>
          </a:p>
        </p:txBody>
      </p:sp>
      <p:sp>
        <p:nvSpPr>
          <p:cNvPr id="12"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apittelside - grønn">
    <p:spTree>
      <p:nvGrpSpPr>
        <p:cNvPr id="1" name=""/>
        <p:cNvGrpSpPr/>
        <p:nvPr/>
      </p:nvGrpSpPr>
      <p:grpSpPr>
        <a:xfrm>
          <a:off x="0" y="0"/>
          <a:ext cx="0" cy="0"/>
          <a:chOff x="0" y="0"/>
          <a:chExt cx="0" cy="0"/>
        </a:xfrm>
      </p:grpSpPr>
      <p:pic>
        <p:nvPicPr>
          <p:cNvPr id="7" name="Picture 6" descr="kapittelside_2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1930400"/>
            <a:ext cx="7772400" cy="2578720"/>
          </a:xfrm>
        </p:spPr>
        <p:txBody>
          <a:bodyPr>
            <a:noAutofit/>
          </a:bodyPr>
          <a:lstStyle>
            <a:lvl1pPr>
              <a:lnSpc>
                <a:spcPts val="6500"/>
              </a:lnSpc>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822304"/>
            <a:ext cx="6235480" cy="406896"/>
          </a:xfrm>
        </p:spPr>
        <p:txBody>
          <a:bodyPr>
            <a:norm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224682"/>
            <a:ext cx="7772400" cy="720725"/>
          </a:xfrm>
        </p:spPr>
        <p:txBody>
          <a:bodyPr>
            <a:normAutofit/>
          </a:bodyPr>
          <a:lstStyle>
            <a:lvl1pPr marL="0" indent="0">
              <a:buNone/>
              <a:defRPr sz="2700">
                <a:solidFill>
                  <a:schemeClr val="tx1"/>
                </a:solidFill>
              </a:defRPr>
            </a:lvl1pPr>
          </a:lstStyle>
          <a:p>
            <a:pPr lvl="0"/>
            <a:r>
              <a:rPr lang="nb-NO" noProof="0" smtClean="0"/>
              <a:t>Klikk for å redigere tekststiler i malen</a:t>
            </a:r>
          </a:p>
        </p:txBody>
      </p:sp>
      <p:sp>
        <p:nvSpPr>
          <p:cNvPr id="9"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telside - lys blå">
    <p:spTree>
      <p:nvGrpSpPr>
        <p:cNvPr id="1" name=""/>
        <p:cNvGrpSpPr/>
        <p:nvPr/>
      </p:nvGrpSpPr>
      <p:grpSpPr>
        <a:xfrm>
          <a:off x="0" y="0"/>
          <a:ext cx="0" cy="0"/>
          <a:chOff x="0" y="0"/>
          <a:chExt cx="0" cy="0"/>
        </a:xfrm>
      </p:grpSpPr>
      <p:pic>
        <p:nvPicPr>
          <p:cNvPr id="9" name="Picture 8" descr="kapittelside_3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1930400"/>
            <a:ext cx="7772400" cy="2578720"/>
          </a:xfrm>
        </p:spPr>
        <p:txBody>
          <a:bodyPr>
            <a:noAutofit/>
          </a:bodyPr>
          <a:lstStyle>
            <a:lvl1pPr>
              <a:lnSpc>
                <a:spcPts val="6500"/>
              </a:lnSpc>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822304"/>
            <a:ext cx="6235480" cy="406896"/>
          </a:xfrm>
        </p:spPr>
        <p:txBody>
          <a:bodyPr>
            <a:normAutofit/>
          </a:bodyPr>
          <a:lstStyle>
            <a:lvl1pPr marL="0" indent="0" algn="l">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224682"/>
            <a:ext cx="7772400" cy="720725"/>
          </a:xfrm>
        </p:spPr>
        <p:txBody>
          <a:bodyPr>
            <a:normAutofit/>
          </a:bodyPr>
          <a:lstStyle>
            <a:lvl1pPr marL="0" indent="0">
              <a:buNone/>
              <a:defRPr sz="2700">
                <a:solidFill>
                  <a:schemeClr val="tx1"/>
                </a:solidFill>
              </a:defRPr>
            </a:lvl1pPr>
          </a:lstStyle>
          <a:p>
            <a:pPr lvl="0"/>
            <a:r>
              <a:rPr lang="nb-NO" noProof="0" smtClean="0"/>
              <a:t>Klikk for å redigere tekststiler i malen</a:t>
            </a:r>
          </a:p>
        </p:txBody>
      </p:sp>
      <p:sp>
        <p:nvSpPr>
          <p:cNvPr id="10"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telside - brun">
    <p:spTree>
      <p:nvGrpSpPr>
        <p:cNvPr id="1" name=""/>
        <p:cNvGrpSpPr/>
        <p:nvPr/>
      </p:nvGrpSpPr>
      <p:grpSpPr>
        <a:xfrm>
          <a:off x="0" y="0"/>
          <a:ext cx="0" cy="0"/>
          <a:chOff x="0" y="0"/>
          <a:chExt cx="0" cy="0"/>
        </a:xfrm>
      </p:grpSpPr>
      <p:pic>
        <p:nvPicPr>
          <p:cNvPr id="7" name="Picture 6" descr="kapittelside_4_bg.png"/>
          <p:cNvPicPr>
            <a:picLocks noChangeAspect="1"/>
          </p:cNvPicPr>
          <p:nvPr userDrawn="1"/>
        </p:nvPicPr>
        <p:blipFill>
          <a:blip r:embed="rId2" cstate="print"/>
          <a:stretch>
            <a:fillRect/>
          </a:stretch>
        </p:blipFill>
        <p:spPr>
          <a:xfrm>
            <a:off x="377" y="283"/>
            <a:ext cx="9143245" cy="6857434"/>
          </a:xfrm>
          <a:prstGeom prst="rect">
            <a:avLst/>
          </a:prstGeom>
        </p:spPr>
      </p:pic>
      <p:sp>
        <p:nvSpPr>
          <p:cNvPr id="2" name="Title 1"/>
          <p:cNvSpPr>
            <a:spLocks noGrp="1"/>
          </p:cNvSpPr>
          <p:nvPr>
            <p:ph type="ctrTitle"/>
          </p:nvPr>
        </p:nvSpPr>
        <p:spPr>
          <a:xfrm>
            <a:off x="857250" y="1930400"/>
            <a:ext cx="7772400" cy="2578720"/>
          </a:xfrm>
        </p:spPr>
        <p:txBody>
          <a:bodyPr>
            <a:noAutofit/>
          </a:bodyPr>
          <a:lstStyle>
            <a:lvl1pPr>
              <a:lnSpc>
                <a:spcPts val="6500"/>
              </a:lnSpc>
              <a:defRPr sz="6000">
                <a:solidFill>
                  <a:schemeClr val="bg1"/>
                </a:solidFill>
              </a:defRPr>
            </a:lvl1pPr>
          </a:lstStyle>
          <a:p>
            <a:r>
              <a:rPr lang="nb-NO" noProof="0" smtClean="0"/>
              <a:t>Klikk for å redigere tittelstil</a:t>
            </a:r>
            <a:endParaRPr lang="nb-NO" noProof="0"/>
          </a:p>
        </p:txBody>
      </p:sp>
      <p:sp>
        <p:nvSpPr>
          <p:cNvPr id="3" name="Subtitle 2"/>
          <p:cNvSpPr>
            <a:spLocks noGrp="1"/>
          </p:cNvSpPr>
          <p:nvPr>
            <p:ph type="subTitle" idx="1"/>
          </p:nvPr>
        </p:nvSpPr>
        <p:spPr>
          <a:xfrm>
            <a:off x="856800" y="4822304"/>
            <a:ext cx="6235480" cy="406896"/>
          </a:xfrm>
        </p:spPr>
        <p:txBody>
          <a:bodyPr>
            <a:normAutofit/>
          </a:bodyPr>
          <a:lstStyle>
            <a:lvl1pPr marL="0" indent="0" algn="l">
              <a:buNone/>
              <a:defRPr sz="1800">
                <a:solidFill>
                  <a:srgbClr val="9BCBE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noProof="0" smtClean="0"/>
              <a:t>Klikk for å redigere undertittelstil i malen</a:t>
            </a:r>
            <a:endParaRPr lang="nb-NO" noProof="0"/>
          </a:p>
        </p:txBody>
      </p:sp>
      <p:pic>
        <p:nvPicPr>
          <p:cNvPr id="8" name="Picture 7" descr="tittelside_logo.png"/>
          <p:cNvPicPr>
            <a:picLocks noChangeAspect="1"/>
          </p:cNvPicPr>
          <p:nvPr userDrawn="1"/>
        </p:nvPicPr>
        <p:blipFill>
          <a:blip r:embed="rId3" cstate="print"/>
          <a:stretch>
            <a:fillRect/>
          </a:stretch>
        </p:blipFill>
        <p:spPr>
          <a:xfrm>
            <a:off x="6693610" y="5638901"/>
            <a:ext cx="2450390" cy="1219099"/>
          </a:xfrm>
          <a:prstGeom prst="rect">
            <a:avLst/>
          </a:prstGeom>
        </p:spPr>
      </p:pic>
      <p:sp>
        <p:nvSpPr>
          <p:cNvPr id="11" name="Text Placeholder 10"/>
          <p:cNvSpPr>
            <a:spLocks noGrp="1"/>
          </p:cNvSpPr>
          <p:nvPr>
            <p:ph type="body" sz="quarter" idx="10"/>
          </p:nvPr>
        </p:nvSpPr>
        <p:spPr>
          <a:xfrm>
            <a:off x="856800" y="1224682"/>
            <a:ext cx="7772400" cy="720725"/>
          </a:xfrm>
        </p:spPr>
        <p:txBody>
          <a:bodyPr>
            <a:normAutofit/>
          </a:bodyPr>
          <a:lstStyle>
            <a:lvl1pPr marL="0" indent="0">
              <a:buNone/>
              <a:defRPr sz="2700">
                <a:solidFill>
                  <a:schemeClr val="tx1"/>
                </a:solidFill>
              </a:defRPr>
            </a:lvl1pPr>
          </a:lstStyle>
          <a:p>
            <a:pPr lvl="0"/>
            <a:r>
              <a:rPr lang="nb-NO" noProof="0" smtClean="0"/>
              <a:t>Klikk for å redigere tekststiler i malen</a:t>
            </a:r>
          </a:p>
        </p:txBody>
      </p:sp>
      <p:sp>
        <p:nvSpPr>
          <p:cNvPr id="10" name="Footer Placeholder 4"/>
          <p:cNvSpPr>
            <a:spLocks noGrp="1"/>
          </p:cNvSpPr>
          <p:nvPr>
            <p:ph type="ftr" sz="quarter" idx="11"/>
          </p:nvPr>
        </p:nvSpPr>
        <p:spPr>
          <a:xfrm>
            <a:off x="0" y="0"/>
            <a:ext cx="0" cy="0"/>
          </a:xfrm>
          <a:prstGeom prst="rect">
            <a:avLst/>
          </a:prstGeom>
        </p:spPr>
        <p:txBody>
          <a:bodyPr/>
          <a:lstStyle>
            <a:lvl1pPr>
              <a:defRPr sz="100">
                <a:solidFill>
                  <a:schemeClr val="bg1"/>
                </a:solidFill>
              </a:defRPr>
            </a:lvl1pPr>
          </a:lstStyle>
          <a:p>
            <a:endParaRPr lang="nb-NO"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noProof="0" smtClean="0"/>
              <a:t>Klikk for å redigere tittelstil</a:t>
            </a:r>
            <a:endParaRPr lang="nb-NO" noProof="0"/>
          </a:p>
        </p:txBody>
      </p:sp>
      <p:sp>
        <p:nvSpPr>
          <p:cNvPr id="3" name="Content Placeholder 2"/>
          <p:cNvSpPr>
            <a:spLocks noGrp="1"/>
          </p:cNvSpPr>
          <p:nvPr>
            <p:ph idx="1"/>
          </p:nvPr>
        </p:nvSpPr>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ta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791122" y="1893590"/>
            <a:ext cx="6741318" cy="4032448"/>
          </a:xfrm>
        </p:spPr>
        <p:txBody>
          <a:bodyPr>
            <a:normAutofit/>
          </a:bodyPr>
          <a:lstStyle>
            <a:lvl1pPr marL="0" indent="0">
              <a:buNone/>
              <a:defRPr sz="4200"/>
            </a:lvl1pPr>
          </a:lstStyle>
          <a:p>
            <a:pPr lvl="0"/>
            <a:r>
              <a:rPr lang="nb-NO" noProof="0" smtClean="0"/>
              <a:t>Sitat</a:t>
            </a:r>
            <a:endParaRPr lang="nb-NO" noProof="0"/>
          </a:p>
        </p:txBody>
      </p:sp>
      <p:pic>
        <p:nvPicPr>
          <p:cNvPr id="6" name="Picture 5" descr="sitattegn_blaa.png"/>
          <p:cNvPicPr>
            <a:picLocks noChangeAspect="1"/>
          </p:cNvPicPr>
          <p:nvPr userDrawn="1"/>
        </p:nvPicPr>
        <p:blipFill>
          <a:blip r:embed="rId2" cstate="print"/>
          <a:stretch>
            <a:fillRect/>
          </a:stretch>
        </p:blipFill>
        <p:spPr>
          <a:xfrm>
            <a:off x="0" y="0"/>
            <a:ext cx="1645784" cy="2651541"/>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tat med toppbilde">
    <p:spTree>
      <p:nvGrpSpPr>
        <p:cNvPr id="1" name=""/>
        <p:cNvGrpSpPr/>
        <p:nvPr/>
      </p:nvGrpSpPr>
      <p:grpSpPr>
        <a:xfrm>
          <a:off x="0" y="0"/>
          <a:ext cx="0" cy="0"/>
          <a:chOff x="0" y="0"/>
          <a:chExt cx="0" cy="0"/>
        </a:xfrm>
      </p:grpSpPr>
      <p:pic>
        <p:nvPicPr>
          <p:cNvPr id="6" name="Picture 5" descr="sitattegn2_blaa.png"/>
          <p:cNvPicPr>
            <a:picLocks noChangeAspect="1"/>
          </p:cNvPicPr>
          <p:nvPr userDrawn="1"/>
        </p:nvPicPr>
        <p:blipFill>
          <a:blip r:embed="rId2" cstate="print"/>
          <a:stretch>
            <a:fillRect/>
          </a:stretch>
        </p:blipFill>
        <p:spPr>
          <a:xfrm>
            <a:off x="0" y="0"/>
            <a:ext cx="1633593" cy="3358619"/>
          </a:xfrm>
          <a:prstGeom prst="rect">
            <a:avLst/>
          </a:prstGeom>
        </p:spPr>
      </p:pic>
      <p:sp>
        <p:nvSpPr>
          <p:cNvPr id="3" name="Content Placeholder 2"/>
          <p:cNvSpPr>
            <a:spLocks noGrp="1"/>
          </p:cNvSpPr>
          <p:nvPr>
            <p:ph idx="1" hasCustomPrompt="1"/>
          </p:nvPr>
        </p:nvSpPr>
        <p:spPr>
          <a:xfrm>
            <a:off x="1791122" y="2612571"/>
            <a:ext cx="6741318" cy="3313467"/>
          </a:xfrm>
        </p:spPr>
        <p:txBody>
          <a:bodyPr>
            <a:normAutofit/>
          </a:bodyPr>
          <a:lstStyle>
            <a:lvl1pPr marL="0" indent="0">
              <a:buNone/>
              <a:defRPr sz="4200"/>
            </a:lvl1pPr>
          </a:lstStyle>
          <a:p>
            <a:pPr lvl="0"/>
            <a:r>
              <a:rPr lang="nb-NO" dirty="0" smtClean="0"/>
              <a:t>Sitat</a:t>
            </a:r>
            <a:endParaRPr lang="nb-NO" dirty="0"/>
          </a:p>
        </p:txBody>
      </p:sp>
      <p:sp>
        <p:nvSpPr>
          <p:cNvPr id="8" name="Picture Placeholder 7"/>
          <p:cNvSpPr>
            <a:spLocks noGrp="1"/>
          </p:cNvSpPr>
          <p:nvPr>
            <p:ph type="pic" sz="quarter" idx="12" hasCustomPrompt="1"/>
          </p:nvPr>
        </p:nvSpPr>
        <p:spPr>
          <a:xfrm>
            <a:off x="248400" y="248400"/>
            <a:ext cx="8643600" cy="1767600"/>
          </a:xfrm>
          <a:noFill/>
        </p:spPr>
        <p:txBody>
          <a:bodyPr tIns="72000"/>
          <a:lstStyle>
            <a:lvl1pPr algn="ctr">
              <a:buNone/>
              <a:defRPr>
                <a:solidFill>
                  <a:schemeClr val="tx1"/>
                </a:solidFill>
              </a:defRPr>
            </a:lvl1pPr>
          </a:lstStyle>
          <a:p>
            <a:r>
              <a:rPr lang="nb-NO" dirty="0" smtClean="0"/>
              <a:t>Sett inn bilde</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hovedside_bg.png"/>
          <p:cNvPicPr>
            <a:picLocks noChangeAspect="1"/>
          </p:cNvPicPr>
          <p:nvPr/>
        </p:nvPicPr>
        <p:blipFill>
          <a:blip r:embed="rId24" cstate="print"/>
          <a:stretch>
            <a:fillRect/>
          </a:stretch>
        </p:blipFill>
        <p:spPr>
          <a:xfrm>
            <a:off x="377" y="283"/>
            <a:ext cx="9143245" cy="6857434"/>
          </a:xfrm>
          <a:prstGeom prst="rect">
            <a:avLst/>
          </a:prstGeom>
        </p:spPr>
      </p:pic>
      <p:sp>
        <p:nvSpPr>
          <p:cNvPr id="2" name="Title Placeholder 1"/>
          <p:cNvSpPr>
            <a:spLocks noGrp="1"/>
          </p:cNvSpPr>
          <p:nvPr>
            <p:ph type="title"/>
          </p:nvPr>
        </p:nvSpPr>
        <p:spPr>
          <a:xfrm>
            <a:off x="864000" y="736940"/>
            <a:ext cx="7668440" cy="792088"/>
          </a:xfrm>
          <a:prstGeom prst="rect">
            <a:avLst/>
          </a:prstGeom>
        </p:spPr>
        <p:txBody>
          <a:bodyPr vert="horz" lIns="0" tIns="0" rIns="0" bIns="0" rtlCol="0" anchor="t" anchorCtr="0">
            <a:normAutofit/>
          </a:bodyPr>
          <a:lstStyle/>
          <a:p>
            <a:r>
              <a:rPr lang="nb-NO" noProof="0" smtClean="0"/>
              <a:t>Klikk for å redigere tittelstil</a:t>
            </a:r>
            <a:endParaRPr lang="nb-NO" noProof="0"/>
          </a:p>
        </p:txBody>
      </p:sp>
      <p:sp>
        <p:nvSpPr>
          <p:cNvPr id="3" name="Text Placeholder 2"/>
          <p:cNvSpPr>
            <a:spLocks noGrp="1"/>
          </p:cNvSpPr>
          <p:nvPr>
            <p:ph type="body" idx="1"/>
          </p:nvPr>
        </p:nvSpPr>
        <p:spPr>
          <a:xfrm>
            <a:off x="862770" y="2254750"/>
            <a:ext cx="7669670" cy="4032448"/>
          </a:xfrm>
          <a:prstGeom prst="rect">
            <a:avLst/>
          </a:prstGeom>
        </p:spPr>
        <p:txBody>
          <a:bodyPr vert="horz" lIns="0" tIns="0" rIns="0" bIns="0" rtlCol="0">
            <a:normAutofit/>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7" name="TextBox 6"/>
          <p:cNvSpPr txBox="1"/>
          <p:nvPr/>
        </p:nvSpPr>
        <p:spPr>
          <a:xfrm>
            <a:off x="4154400" y="6505200"/>
            <a:ext cx="4550400" cy="161583"/>
          </a:xfrm>
          <a:prstGeom prst="rect">
            <a:avLst/>
          </a:prstGeom>
          <a:noFill/>
        </p:spPr>
        <p:txBody>
          <a:bodyPr wrap="square" lIns="0" tIns="0" rIns="0" bIns="0" rtlCol="0">
            <a:noAutofit/>
          </a:bodyPr>
          <a:lstStyle/>
          <a:p>
            <a:pPr algn="r"/>
            <a:r>
              <a:rPr lang="nb-NO" sz="1050" dirty="0" smtClean="0"/>
              <a:t>STAVANGER KOMMUNE</a:t>
            </a:r>
            <a:endParaRPr lang="nb-NO" sz="1050" dirty="0"/>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73" r:id="rId3"/>
    <p:sldLayoutId id="2147483674" r:id="rId4"/>
    <p:sldLayoutId id="2147483675" r:id="rId5"/>
    <p:sldLayoutId id="2147483676" r:id="rId6"/>
    <p:sldLayoutId id="2147483650" r:id="rId7"/>
    <p:sldLayoutId id="2147483660" r:id="rId8"/>
    <p:sldLayoutId id="2147483661" r:id="rId9"/>
    <p:sldLayoutId id="2147483663" r:id="rId10"/>
    <p:sldLayoutId id="2147483664" r:id="rId11"/>
    <p:sldLayoutId id="2147483665" r:id="rId12"/>
    <p:sldLayoutId id="2147483666" r:id="rId13"/>
    <p:sldLayoutId id="2147483667" r:id="rId14"/>
    <p:sldLayoutId id="2147483668" r:id="rId15"/>
    <p:sldLayoutId id="2147483669" r:id="rId16"/>
    <p:sldLayoutId id="2147483670" r:id="rId17"/>
    <p:sldLayoutId id="2147483671" r:id="rId18"/>
    <p:sldLayoutId id="2147483677" r:id="rId19"/>
    <p:sldLayoutId id="2147483678" r:id="rId20"/>
    <p:sldLayoutId id="2147483654" r:id="rId21"/>
    <p:sldLayoutId id="2147483655" r:id="rId22"/>
  </p:sldLayoutIdLst>
  <p:hf sldNum="0" hdr="0" ftr="0" dt="0"/>
  <p:txStyles>
    <p:titleStyle>
      <a:lvl1pPr algn="l" defTabSz="914400" rtl="0" eaLnBrk="1" latinLnBrk="0" hangingPunct="1">
        <a:spcBef>
          <a:spcPct val="0"/>
        </a:spcBef>
        <a:buNone/>
        <a:defRPr sz="4000" b="1" kern="1200">
          <a:solidFill>
            <a:schemeClr val="accent3"/>
          </a:solidFill>
          <a:latin typeface="+mj-lt"/>
          <a:ea typeface="+mj-ea"/>
          <a:cs typeface="+mj-cs"/>
        </a:defRPr>
      </a:lvl1pPr>
    </p:titleStyle>
    <p:bodyStyle>
      <a:lvl1pPr marL="342900" indent="-342900" algn="l" defTabSz="914400" rtl="0" eaLnBrk="1" latinLnBrk="0" hangingPunct="1">
        <a:spcBef>
          <a:spcPct val="20000"/>
        </a:spcBef>
        <a:buClr>
          <a:schemeClr val="accent3"/>
        </a:buClr>
        <a:buSzPct val="125000"/>
        <a:buFont typeface="Arial" pitchFamily="34" charset="0"/>
        <a:buChar char="■"/>
        <a:defRPr sz="25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3pPr>
      <a:lvl4pPr marL="16002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4pPr>
      <a:lvl5pPr marL="2057400" indent="-228600" algn="l" defTabSz="914400" rtl="0" eaLnBrk="1" latinLnBrk="0" hangingPunct="1">
        <a:spcBef>
          <a:spcPct val="20000"/>
        </a:spcBef>
        <a:buClr>
          <a:schemeClr val="accent3"/>
        </a:buClr>
        <a:buSzPct val="90000"/>
        <a:buFont typeface="Arial" pitchFamily="34" charset="0"/>
        <a:buChar char="■"/>
        <a:defRPr sz="2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nb-NO" sz="4800" dirty="0" smtClean="0"/>
              <a:t>God praksis</a:t>
            </a:r>
            <a:r>
              <a:rPr lang="nb-NO" sz="4800" dirty="0"/>
              <a:t> </a:t>
            </a:r>
            <a:r>
              <a:rPr lang="nb-NO" sz="4800" dirty="0" smtClean="0"/>
              <a:t>– </a:t>
            </a:r>
            <a:r>
              <a:rPr lang="nb-NO" sz="3600" dirty="0" smtClean="0"/>
              <a:t>strategisk historiefortelling og organisasjonskultur</a:t>
            </a:r>
            <a:endParaRPr lang="nb-NO" sz="3600" dirty="0"/>
          </a:p>
        </p:txBody>
      </p:sp>
      <p:sp>
        <p:nvSpPr>
          <p:cNvPr id="9" name="Subtitle 8"/>
          <p:cNvSpPr>
            <a:spLocks noGrp="1"/>
          </p:cNvSpPr>
          <p:nvPr>
            <p:ph type="subTitle" idx="1"/>
          </p:nvPr>
        </p:nvSpPr>
        <p:spPr>
          <a:xfrm>
            <a:off x="827584" y="4581128"/>
            <a:ext cx="5947448" cy="910952"/>
          </a:xfrm>
        </p:spPr>
        <p:txBody>
          <a:bodyPr/>
          <a:lstStyle/>
          <a:p>
            <a:r>
              <a:rPr lang="nb-NO" dirty="0" smtClean="0"/>
              <a:t>- Stavanger kommunes nærværsprosjekt, deltager i KRD sitt program «</a:t>
            </a:r>
            <a:r>
              <a:rPr lang="nb-NO" dirty="0"/>
              <a:t>S</a:t>
            </a:r>
            <a:r>
              <a:rPr lang="nb-NO" dirty="0" smtClean="0"/>
              <a:t>aman om </a:t>
            </a:r>
            <a:r>
              <a:rPr lang="nb-NO" dirty="0" err="1" smtClean="0"/>
              <a:t>ein</a:t>
            </a:r>
            <a:r>
              <a:rPr lang="nb-NO" dirty="0" smtClean="0"/>
              <a:t> betre kommune». </a:t>
            </a:r>
            <a:endParaRPr lang="nb-NO" dirty="0"/>
          </a:p>
        </p:txBody>
      </p:sp>
      <p:sp>
        <p:nvSpPr>
          <p:cNvPr id="10" name="Text Placeholder 9"/>
          <p:cNvSpPr>
            <a:spLocks noGrp="1"/>
          </p:cNvSpPr>
          <p:nvPr>
            <p:ph type="body" sz="quarter" idx="10"/>
          </p:nvPr>
        </p:nvSpPr>
        <p:spPr/>
        <p:txBody>
          <a:bodyPr/>
          <a:lstStyle/>
          <a:p>
            <a:r>
              <a:rPr lang="nb-NO" dirty="0" smtClean="0"/>
              <a:t>Gardermoen 30.10.2013</a:t>
            </a:r>
            <a:endParaRPr lang="nb-NO" dirty="0"/>
          </a:p>
        </p:txBody>
      </p:sp>
      <p:pic>
        <p:nvPicPr>
          <p:cNvPr id="5"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Teoretisk forankring</a:t>
            </a:r>
            <a:endParaRPr lang="nb-NO" dirty="0"/>
          </a:p>
        </p:txBody>
      </p:sp>
      <p:sp>
        <p:nvSpPr>
          <p:cNvPr id="3" name="Plassholder for innhold 2"/>
          <p:cNvSpPr>
            <a:spLocks noGrp="1"/>
          </p:cNvSpPr>
          <p:nvPr>
            <p:ph idx="1"/>
          </p:nvPr>
        </p:nvSpPr>
        <p:spPr/>
        <p:txBody>
          <a:bodyPr>
            <a:normAutofit fontScale="85000" lnSpcReduction="20000"/>
          </a:bodyPr>
          <a:lstStyle/>
          <a:p>
            <a:r>
              <a:rPr lang="nb-NO" sz="2600" dirty="0"/>
              <a:t>Stavanger kommune har brukt </a:t>
            </a:r>
            <a:r>
              <a:rPr lang="nb-NO" sz="2600" dirty="0" smtClean="0"/>
              <a:t>teoretikere </a:t>
            </a:r>
            <a:r>
              <a:rPr lang="nb-NO" sz="2600" dirty="0"/>
              <a:t>som </a:t>
            </a:r>
            <a:r>
              <a:rPr lang="nb-NO" sz="2600" dirty="0" err="1"/>
              <a:t>Boje</a:t>
            </a:r>
            <a:r>
              <a:rPr lang="nb-NO" sz="2600" dirty="0"/>
              <a:t> (2008), Gabriel (2000), Eide (2007) og </a:t>
            </a:r>
            <a:r>
              <a:rPr lang="nb-NO" sz="2600" dirty="0" err="1"/>
              <a:t>Grennes</a:t>
            </a:r>
            <a:r>
              <a:rPr lang="nb-NO" sz="2600" dirty="0"/>
              <a:t> og </a:t>
            </a:r>
            <a:r>
              <a:rPr lang="nb-NO" sz="2600" dirty="0" err="1"/>
              <a:t>Czarniawska</a:t>
            </a:r>
            <a:r>
              <a:rPr lang="nb-NO" sz="2600" dirty="0"/>
              <a:t> (1998). </a:t>
            </a:r>
          </a:p>
          <a:p>
            <a:r>
              <a:rPr lang="nb-NO" sz="2600" dirty="0" smtClean="0"/>
              <a:t>Eide </a:t>
            </a:r>
            <a:r>
              <a:rPr lang="nb-NO" sz="2600" dirty="0"/>
              <a:t>(2007) fremhever </a:t>
            </a:r>
            <a:r>
              <a:rPr lang="nb-NO" sz="2600" dirty="0" smtClean="0"/>
              <a:t>potensialet i å dele kunnskap, </a:t>
            </a:r>
            <a:r>
              <a:rPr lang="nb-NO" sz="2600" dirty="0"/>
              <a:t>skape ny kunnskap og frigjøre den tause kunnskapen </a:t>
            </a:r>
            <a:r>
              <a:rPr lang="nb-NO" sz="2600" dirty="0" smtClean="0"/>
              <a:t>ved </a:t>
            </a:r>
            <a:r>
              <a:rPr lang="nb-NO" sz="2600" dirty="0"/>
              <a:t>hjelp av historiefortelling i det daglige </a:t>
            </a:r>
            <a:r>
              <a:rPr lang="nb-NO" sz="2600" dirty="0" smtClean="0"/>
              <a:t>arbeidet. </a:t>
            </a:r>
          </a:p>
          <a:p>
            <a:r>
              <a:rPr lang="nb-NO" sz="2600" dirty="0"/>
              <a:t>Fortellingene brukes til meningsdannelse og har stor påvirkningskraft når et komplekst budskap skal formidles på en enkel måte</a:t>
            </a:r>
            <a:r>
              <a:rPr lang="nb-NO" sz="2600" dirty="0" smtClean="0"/>
              <a:t>.</a:t>
            </a:r>
            <a:r>
              <a:rPr lang="nb-NO" sz="2600" dirty="0"/>
              <a:t> </a:t>
            </a:r>
          </a:p>
          <a:p>
            <a:r>
              <a:rPr lang="nb-NO" sz="2600" dirty="0" err="1" smtClean="0"/>
              <a:t>Grennes</a:t>
            </a:r>
            <a:r>
              <a:rPr lang="nb-NO" sz="2600" dirty="0" smtClean="0"/>
              <a:t> </a:t>
            </a:r>
            <a:r>
              <a:rPr lang="nb-NO" sz="2600" dirty="0"/>
              <a:t>mener det er viktig for organisasjoner å legge </a:t>
            </a:r>
            <a:r>
              <a:rPr lang="nb-NO" sz="2600" dirty="0" smtClean="0"/>
              <a:t>til rette </a:t>
            </a:r>
            <a:r>
              <a:rPr lang="nb-NO" sz="2600" dirty="0"/>
              <a:t>for at taus kunnskap blir gjort tilgjengelig for refleksjon og </a:t>
            </a:r>
            <a:r>
              <a:rPr lang="nb-NO" sz="2600" dirty="0" smtClean="0"/>
              <a:t>brukes </a:t>
            </a:r>
            <a:r>
              <a:rPr lang="nb-NO" sz="2600" dirty="0"/>
              <a:t>der den er relevant. </a:t>
            </a:r>
            <a:endParaRPr lang="nb-NO" sz="2600" dirty="0" smtClean="0"/>
          </a:p>
          <a:p>
            <a:r>
              <a:rPr lang="nb-NO" sz="2600" dirty="0" smtClean="0"/>
              <a:t>Det </a:t>
            </a:r>
            <a:r>
              <a:rPr lang="nb-NO" sz="2600" dirty="0"/>
              <a:t>er en kompetanse som ofte viser seg i praksis og i konkrete situasjoner man reflekterer rundt.</a:t>
            </a: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5659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Historier blir skapt i fellesskap</a:t>
            </a:r>
            <a:endParaRPr lang="nb-NO" dirty="0"/>
          </a:p>
        </p:txBody>
      </p:sp>
      <p:sp>
        <p:nvSpPr>
          <p:cNvPr id="3" name="Plassholder for innhold 2"/>
          <p:cNvSpPr>
            <a:spLocks noGrp="1"/>
          </p:cNvSpPr>
          <p:nvPr>
            <p:ph idx="1"/>
          </p:nvPr>
        </p:nvSpPr>
        <p:spPr/>
        <p:txBody>
          <a:bodyPr>
            <a:normAutofit/>
          </a:bodyPr>
          <a:lstStyle/>
          <a:p>
            <a:pPr>
              <a:lnSpc>
                <a:spcPct val="90000"/>
              </a:lnSpc>
            </a:pPr>
            <a:r>
              <a:rPr lang="nb-NO" sz="2600" dirty="0" smtClean="0">
                <a:latin typeface="Times New Roman" panose="02020603050405020304" pitchFamily="18" charset="0"/>
                <a:ea typeface="ＭＳ Ｐゴシック" pitchFamily="34" charset="-128"/>
                <a:cs typeface="Times New Roman" panose="02020603050405020304" pitchFamily="18" charset="0"/>
              </a:rPr>
              <a:t>I prosjektet ser vi den strategiske historien som </a:t>
            </a:r>
            <a:r>
              <a:rPr lang="nb-NO" sz="2600" dirty="0">
                <a:latin typeface="Times New Roman" panose="02020603050405020304" pitchFamily="18" charset="0"/>
                <a:ea typeface="ＭＳ Ｐゴシック" pitchFamily="34" charset="-128"/>
                <a:cs typeface="Times New Roman" panose="02020603050405020304" pitchFamily="18" charset="0"/>
              </a:rPr>
              <a:t>en historie som skapes av medarbeiderne på en arbeidsplass i </a:t>
            </a:r>
            <a:r>
              <a:rPr lang="nb-NO" sz="2600" dirty="0" smtClean="0">
                <a:latin typeface="Times New Roman" panose="02020603050405020304" pitchFamily="18" charset="0"/>
                <a:ea typeface="ＭＳ Ｐゴシック" pitchFamily="34" charset="-128"/>
                <a:cs typeface="Times New Roman" panose="02020603050405020304" pitchFamily="18" charset="0"/>
              </a:rPr>
              <a:t>fellesskap.</a:t>
            </a:r>
            <a:endParaRPr lang="nb-NO" sz="2600" dirty="0">
              <a:latin typeface="Times New Roman" panose="02020603050405020304" pitchFamily="18" charset="0"/>
              <a:ea typeface="ＭＳ Ｐゴシック" pitchFamily="34" charset="-128"/>
              <a:cs typeface="Times New Roman" panose="02020603050405020304" pitchFamily="18" charset="0"/>
            </a:endParaRPr>
          </a:p>
          <a:p>
            <a:pPr>
              <a:lnSpc>
                <a:spcPct val="90000"/>
              </a:lnSpc>
            </a:pPr>
            <a:r>
              <a:rPr lang="nb-NO" sz="2600" dirty="0">
                <a:latin typeface="Times New Roman" panose="02020603050405020304" pitchFamily="18" charset="0"/>
                <a:ea typeface="ＭＳ Ｐゴシック" pitchFamily="34" charset="-128"/>
                <a:cs typeface="Times New Roman" panose="02020603050405020304" pitchFamily="18" charset="0"/>
              </a:rPr>
              <a:t>Historien brukes som verktøy for refleksjon og diskusjon </a:t>
            </a:r>
            <a:r>
              <a:rPr lang="nb-NO" sz="2600" dirty="0" smtClean="0">
                <a:latin typeface="Times New Roman" panose="02020603050405020304" pitchFamily="18" charset="0"/>
                <a:ea typeface="ＭＳ Ｐゴシック" pitchFamily="34" charset="-128"/>
                <a:cs typeface="Times New Roman" panose="02020603050405020304" pitchFamily="18" charset="0"/>
              </a:rPr>
              <a:t>i seminarene. </a:t>
            </a:r>
            <a:endParaRPr lang="nb-NO" sz="2600" dirty="0">
              <a:latin typeface="Times New Roman" panose="02020603050405020304" pitchFamily="18" charset="0"/>
              <a:ea typeface="ＭＳ Ｐゴシック" pitchFamily="34" charset="-128"/>
              <a:cs typeface="Times New Roman" panose="02020603050405020304" pitchFamily="18" charset="0"/>
            </a:endParaRPr>
          </a:p>
          <a:p>
            <a:pPr>
              <a:lnSpc>
                <a:spcPct val="90000"/>
              </a:lnSpc>
            </a:pPr>
            <a:r>
              <a:rPr lang="nb-NO" sz="2600" dirty="0">
                <a:latin typeface="Times New Roman" panose="02020603050405020304" pitchFamily="18" charset="0"/>
                <a:ea typeface="ＭＳ Ｐゴシック" pitchFamily="34" charset="-128"/>
                <a:cs typeface="Times New Roman" panose="02020603050405020304" pitchFamily="18" charset="0"/>
              </a:rPr>
              <a:t>Metodikken er utviklet som et prosessverktøy for å løfte fram, dele og spre </a:t>
            </a:r>
            <a:r>
              <a:rPr lang="nb-NO" sz="2600" dirty="0" smtClean="0">
                <a:latin typeface="Times New Roman" panose="02020603050405020304" pitchFamily="18" charset="0"/>
                <a:ea typeface="ＭＳ Ｐゴシック" pitchFamily="34" charset="-128"/>
                <a:cs typeface="Times New Roman" panose="02020603050405020304" pitchFamily="18" charset="0"/>
              </a:rPr>
              <a:t>erfaringskunnskap (den tause kunnskapen) </a:t>
            </a:r>
            <a:r>
              <a:rPr lang="nb-NO" sz="2600" dirty="0">
                <a:latin typeface="Times New Roman" panose="02020603050405020304" pitchFamily="18" charset="0"/>
                <a:ea typeface="ＭＳ Ｐゴシック" pitchFamily="34" charset="-128"/>
                <a:cs typeface="Times New Roman" panose="02020603050405020304" pitchFamily="18" charset="0"/>
              </a:rPr>
              <a:t>i en organisasjon.</a:t>
            </a: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892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altLang="nb-NO" dirty="0"/>
              <a:t>Beskrivelse av nærværsprosjektet </a:t>
            </a:r>
            <a:br>
              <a:rPr lang="nb-NO" altLang="nb-NO" dirty="0"/>
            </a:br>
            <a:r>
              <a:rPr lang="nb-NO" dirty="0" smtClean="0"/>
              <a:t> </a:t>
            </a:r>
            <a:endParaRPr lang="nb-NO" dirty="0"/>
          </a:p>
        </p:txBody>
      </p:sp>
      <p:sp>
        <p:nvSpPr>
          <p:cNvPr id="3" name="Plassholder for innhold 2"/>
          <p:cNvSpPr>
            <a:spLocks noGrp="1"/>
          </p:cNvSpPr>
          <p:nvPr>
            <p:ph idx="1"/>
          </p:nvPr>
        </p:nvSpPr>
        <p:spPr>
          <a:xfrm>
            <a:off x="899592" y="1700808"/>
            <a:ext cx="7669670" cy="4032448"/>
          </a:xfrm>
        </p:spPr>
        <p:txBody>
          <a:bodyPr>
            <a:normAutofit fontScale="77500" lnSpcReduction="20000"/>
          </a:bodyPr>
          <a:lstStyle/>
          <a:p>
            <a:pPr marL="0" indent="0">
              <a:buNone/>
            </a:pPr>
            <a:endParaRPr lang="nb-NO" altLang="nb-NO" sz="2800" dirty="0"/>
          </a:p>
          <a:p>
            <a:pPr>
              <a:lnSpc>
                <a:spcPct val="90000"/>
              </a:lnSpc>
            </a:pPr>
            <a:r>
              <a:rPr lang="nb-NO" sz="2600" dirty="0">
                <a:latin typeface="Times New Roman" panose="02020603050405020304" pitchFamily="18" charset="0"/>
                <a:ea typeface="ＭＳ Ｐゴシック" pitchFamily="34" charset="-128"/>
                <a:cs typeface="Times New Roman" panose="02020603050405020304" pitchFamily="18" charset="0"/>
              </a:rPr>
              <a:t>L</a:t>
            </a:r>
            <a:r>
              <a:rPr lang="nb-NO" sz="2600" dirty="0" smtClean="0">
                <a:latin typeface="Times New Roman" panose="02020603050405020304" pitchFamily="18" charset="0"/>
                <a:ea typeface="ＭＳ Ｐゴシック" pitchFamily="34" charset="-128"/>
                <a:cs typeface="Times New Roman" panose="02020603050405020304" pitchFamily="18" charset="0"/>
              </a:rPr>
              <a:t>øsningsfokusert tilnærming.</a:t>
            </a:r>
          </a:p>
          <a:p>
            <a:pPr>
              <a:lnSpc>
                <a:spcPct val="90000"/>
              </a:lnSpc>
            </a:pPr>
            <a:r>
              <a:rPr lang="nb-NO" sz="2600" dirty="0" smtClean="0">
                <a:latin typeface="Times New Roman" panose="02020603050405020304" pitchFamily="18" charset="0"/>
                <a:ea typeface="ＭＳ Ｐゴシック" pitchFamily="34" charset="-128"/>
                <a:cs typeface="Times New Roman" panose="02020603050405020304" pitchFamily="18" charset="0"/>
              </a:rPr>
              <a:t>Tverrfaglig erfaringsoverføring – lære av de beste.</a:t>
            </a:r>
            <a:endParaRPr lang="nb-NO" sz="2600" dirty="0">
              <a:latin typeface="Times New Roman" panose="02020603050405020304" pitchFamily="18" charset="0"/>
              <a:ea typeface="ＭＳ Ｐゴシック" pitchFamily="34" charset="-128"/>
              <a:cs typeface="Times New Roman" panose="02020603050405020304" pitchFamily="18" charset="0"/>
            </a:endParaRPr>
          </a:p>
          <a:p>
            <a:pPr>
              <a:lnSpc>
                <a:spcPct val="90000"/>
              </a:lnSpc>
            </a:pPr>
            <a:endParaRPr lang="nb-NO" sz="2600" dirty="0">
              <a:latin typeface="Times New Roman" panose="02020603050405020304" pitchFamily="18" charset="0"/>
              <a:ea typeface="ＭＳ Ｐゴシック" pitchFamily="34" charset="-128"/>
              <a:cs typeface="Times New Roman" panose="02020603050405020304" pitchFamily="18" charset="0"/>
            </a:endParaRPr>
          </a:p>
          <a:p>
            <a:pPr marL="0" indent="0">
              <a:lnSpc>
                <a:spcPct val="90000"/>
              </a:lnSpc>
              <a:buNone/>
            </a:pPr>
            <a:r>
              <a:rPr lang="nb-NO" sz="2600" b="1" dirty="0">
                <a:latin typeface="Times New Roman" panose="02020603050405020304" pitchFamily="18" charset="0"/>
                <a:ea typeface="ＭＳ Ｐゴシック" pitchFamily="34" charset="-128"/>
                <a:cs typeface="Times New Roman" panose="02020603050405020304" pitchFamily="18" charset="0"/>
              </a:rPr>
              <a:t>Hvordan:</a:t>
            </a:r>
          </a:p>
          <a:p>
            <a:pPr>
              <a:defRPr/>
            </a:pPr>
            <a:r>
              <a:rPr lang="nb-NO" sz="2400" dirty="0" smtClean="0"/>
              <a:t>En </a:t>
            </a:r>
            <a:r>
              <a:rPr lang="nb-NO" sz="2400" dirty="0"/>
              <a:t>bydel om gangen</a:t>
            </a:r>
          </a:p>
          <a:p>
            <a:pPr>
              <a:defRPr/>
            </a:pPr>
            <a:r>
              <a:rPr lang="nb-NO" sz="2400" dirty="0" smtClean="0"/>
              <a:t>Tolv virksomheter med omlag 65 </a:t>
            </a:r>
            <a:r>
              <a:rPr lang="nb-NO" sz="2400" dirty="0"/>
              <a:t>deltagere</a:t>
            </a:r>
          </a:p>
          <a:p>
            <a:pPr>
              <a:defRPr/>
            </a:pPr>
            <a:r>
              <a:rPr lang="nb-NO" sz="2400" dirty="0" smtClean="0"/>
              <a:t>Fem samlinger, starter </a:t>
            </a:r>
            <a:r>
              <a:rPr lang="nb-NO" sz="2400" dirty="0"/>
              <a:t>med Kick </a:t>
            </a:r>
            <a:r>
              <a:rPr lang="nb-NO" sz="2400" dirty="0" err="1" smtClean="0"/>
              <a:t>off</a:t>
            </a:r>
            <a:r>
              <a:rPr lang="nb-NO" sz="2400" dirty="0"/>
              <a:t> </a:t>
            </a:r>
            <a:r>
              <a:rPr lang="nb-NO" sz="2400" dirty="0" smtClean="0"/>
              <a:t>som gir anslag for metodikken.</a:t>
            </a:r>
            <a:endParaRPr lang="nb-NO" sz="2400" dirty="0"/>
          </a:p>
          <a:p>
            <a:pPr>
              <a:defRPr/>
            </a:pPr>
            <a:r>
              <a:rPr lang="nb-NO" sz="2400" dirty="0"/>
              <a:t>En </a:t>
            </a:r>
            <a:r>
              <a:rPr lang="nb-NO" sz="2400" dirty="0" smtClean="0"/>
              <a:t>historieforteller </a:t>
            </a:r>
            <a:r>
              <a:rPr lang="nb-NO" sz="2400" dirty="0"/>
              <a:t>til hver samling</a:t>
            </a:r>
          </a:p>
          <a:p>
            <a:pPr>
              <a:defRPr/>
            </a:pPr>
            <a:r>
              <a:rPr lang="nb-NO" sz="2400" dirty="0"/>
              <a:t>Gruppearbeid etter hver </a:t>
            </a:r>
            <a:r>
              <a:rPr lang="nb-NO" sz="2400" dirty="0" smtClean="0"/>
              <a:t>samling</a:t>
            </a:r>
          </a:p>
          <a:p>
            <a:pPr>
              <a:defRPr/>
            </a:pPr>
            <a:r>
              <a:rPr lang="nb-NO" sz="2600" dirty="0" smtClean="0">
                <a:latin typeface="Times New Roman" panose="02020603050405020304" pitchFamily="18" charset="0"/>
                <a:ea typeface="ＭＳ Ｐゴシック" pitchFamily="34" charset="-128"/>
                <a:cs typeface="Times New Roman" panose="02020603050405020304" pitchFamily="18" charset="0"/>
              </a:rPr>
              <a:t>Ledere </a:t>
            </a:r>
            <a:r>
              <a:rPr lang="nb-NO" sz="2600" dirty="0">
                <a:latin typeface="Times New Roman" panose="02020603050405020304" pitchFamily="18" charset="0"/>
                <a:ea typeface="ＭＳ Ｐゴシック" pitchFamily="34" charset="-128"/>
                <a:cs typeface="Times New Roman" panose="02020603050405020304" pitchFamily="18" charset="0"/>
              </a:rPr>
              <a:t>får tilbud om fire seminarer over en periode på seks måneder.</a:t>
            </a:r>
          </a:p>
          <a:p>
            <a:pPr>
              <a:lnSpc>
                <a:spcPct val="90000"/>
              </a:lnSpc>
            </a:pPr>
            <a:r>
              <a:rPr lang="nb-NO" sz="2600" dirty="0" smtClean="0">
                <a:latin typeface="Times New Roman" panose="02020603050405020304" pitchFamily="18" charset="0"/>
                <a:ea typeface="ＭＳ Ｐゴシック" pitchFamily="34" charset="-128"/>
                <a:cs typeface="Times New Roman" panose="02020603050405020304" pitchFamily="18" charset="0"/>
              </a:rPr>
              <a:t>Deltakerne følges </a:t>
            </a:r>
            <a:r>
              <a:rPr lang="nb-NO" sz="2600" dirty="0">
                <a:latin typeface="Times New Roman" panose="02020603050405020304" pitchFamily="18" charset="0"/>
                <a:ea typeface="ＭＳ Ｐゴシック" pitchFamily="34" charset="-128"/>
                <a:cs typeface="Times New Roman" panose="02020603050405020304" pitchFamily="18" charset="0"/>
              </a:rPr>
              <a:t>opp </a:t>
            </a:r>
            <a:r>
              <a:rPr lang="nb-NO" sz="2600" dirty="0" smtClean="0">
                <a:latin typeface="Times New Roman" panose="02020603050405020304" pitchFamily="18" charset="0"/>
                <a:ea typeface="ＭＳ Ｐゴシック" pitchFamily="34" charset="-128"/>
                <a:cs typeface="Times New Roman" panose="02020603050405020304" pitchFamily="18" charset="0"/>
              </a:rPr>
              <a:t>gjennom hele prosjektperioden.</a:t>
            </a:r>
          </a:p>
          <a:p>
            <a:pPr>
              <a:lnSpc>
                <a:spcPct val="90000"/>
              </a:lnSpc>
            </a:pPr>
            <a:r>
              <a:rPr lang="nb-NO" sz="2600" dirty="0" smtClean="0">
                <a:latin typeface="Times New Roman" panose="02020603050405020304" pitchFamily="18" charset="0"/>
                <a:ea typeface="ＭＳ Ｐゴシック" pitchFamily="34" charset="-128"/>
                <a:cs typeface="Times New Roman" panose="02020603050405020304" pitchFamily="18" charset="0"/>
              </a:rPr>
              <a:t>Det foretas </a:t>
            </a:r>
            <a:r>
              <a:rPr lang="nb-NO" sz="2600" dirty="0" err="1" smtClean="0">
                <a:latin typeface="Times New Roman" panose="02020603050405020304" pitchFamily="18" charset="0"/>
                <a:ea typeface="ＭＳ Ｐゴシック" pitchFamily="34" charset="-128"/>
                <a:cs typeface="Times New Roman" panose="02020603050405020304" pitchFamily="18" charset="0"/>
              </a:rPr>
              <a:t>enqueter</a:t>
            </a:r>
            <a:r>
              <a:rPr lang="nb-NO" sz="2600" dirty="0">
                <a:latin typeface="Times New Roman" panose="02020603050405020304" pitchFamily="18" charset="0"/>
                <a:ea typeface="ＭＳ Ｐゴシック" pitchFamily="34" charset="-128"/>
                <a:cs typeface="Times New Roman" panose="02020603050405020304" pitchFamily="18" charset="0"/>
              </a:rPr>
              <a:t>, målinger av nærvær og </a:t>
            </a:r>
            <a:r>
              <a:rPr lang="nb-NO" sz="2600" dirty="0" smtClean="0">
                <a:latin typeface="Times New Roman" panose="02020603050405020304" pitchFamily="18" charset="0"/>
                <a:ea typeface="ＭＳ Ｐゴシック" pitchFamily="34" charset="-128"/>
                <a:cs typeface="Times New Roman" panose="02020603050405020304" pitchFamily="18" charset="0"/>
              </a:rPr>
              <a:t>historieformidling </a:t>
            </a:r>
            <a:r>
              <a:rPr lang="nb-NO" sz="2600" dirty="0">
                <a:latin typeface="Times New Roman" panose="02020603050405020304" pitchFamily="18" charset="0"/>
                <a:ea typeface="ＭＳ Ｐゴシック" pitchFamily="34" charset="-128"/>
                <a:cs typeface="Times New Roman" panose="02020603050405020304" pitchFamily="18" charset="0"/>
              </a:rPr>
              <a:t>på intranett.</a:t>
            </a:r>
          </a:p>
        </p:txBody>
      </p:sp>
      <p:pic>
        <p:nvPicPr>
          <p:cNvPr id="4" name="Plassholder for innhold 4" descr="nynorsklogo_SOBK_sentrert_pos.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9587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Prosjektets delmål</a:t>
            </a:r>
            <a:endParaRPr lang="nb-NO" dirty="0"/>
          </a:p>
        </p:txBody>
      </p:sp>
      <p:sp>
        <p:nvSpPr>
          <p:cNvPr id="3" name="Plassholder for innhold 2"/>
          <p:cNvSpPr>
            <a:spLocks noGrp="1"/>
          </p:cNvSpPr>
          <p:nvPr>
            <p:ph idx="1"/>
          </p:nvPr>
        </p:nvSpPr>
        <p:spPr/>
        <p:txBody>
          <a:bodyPr>
            <a:normAutofit/>
          </a:bodyPr>
          <a:lstStyle/>
          <a:p>
            <a:r>
              <a:rPr lang="nb-NO" dirty="0" smtClean="0"/>
              <a:t>Virksomhetsområdene har ulike utfordringer og målkravene for sykefravær er derfor differensiert. Skoler&lt;6%,barnehager&lt;7,5%, sykehjem og hjemmebaserte tjenester&lt;7,5%.</a:t>
            </a:r>
          </a:p>
          <a:p>
            <a:r>
              <a:rPr lang="nb-NO" dirty="0" smtClean="0"/>
              <a:t>Det forutsettes at virksomhetene arbeider aktivt for å nå sine fastsatte </a:t>
            </a:r>
            <a:r>
              <a:rPr lang="nb-NO" dirty="0" err="1" smtClean="0"/>
              <a:t>målkrav</a:t>
            </a:r>
            <a:r>
              <a:rPr lang="nb-NO" dirty="0" smtClean="0"/>
              <a:t>. </a:t>
            </a:r>
          </a:p>
          <a:p>
            <a:r>
              <a:rPr lang="nb-NO" dirty="0" smtClean="0"/>
              <a:t>Dersom sykefraværet er høyere enn målkravet skal nærværet øke med 15% et år etter deltakelse i god praksis.</a:t>
            </a:r>
          </a:p>
          <a:p>
            <a:pPr marL="0" indent="0">
              <a:buNone/>
            </a:pPr>
            <a:endParaRPr lang="nb-NO" dirty="0" smtClean="0"/>
          </a:p>
        </p:txBody>
      </p:sp>
      <p:pic>
        <p:nvPicPr>
          <p:cNvPr id="4" name="Plassholder for innhold 4" descr="nynorsklogo_SOBK_sentrert_pos.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929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Prosjektets delmål</a:t>
            </a:r>
            <a:endParaRPr lang="nb-NO" dirty="0"/>
          </a:p>
        </p:txBody>
      </p:sp>
      <p:sp>
        <p:nvSpPr>
          <p:cNvPr id="3" name="Plassholder for innhold 2"/>
          <p:cNvSpPr>
            <a:spLocks noGrp="1"/>
          </p:cNvSpPr>
          <p:nvPr>
            <p:ph idx="1"/>
          </p:nvPr>
        </p:nvSpPr>
        <p:spPr/>
        <p:txBody>
          <a:bodyPr/>
          <a:lstStyle/>
          <a:p>
            <a:r>
              <a:rPr lang="nb-NO" dirty="0" smtClean="0"/>
              <a:t>Virksomheter med </a:t>
            </a:r>
            <a:r>
              <a:rPr lang="nb-NO" dirty="0"/>
              <a:t>et sykefravær innenfor målkravet ved prosjektstart </a:t>
            </a:r>
            <a:r>
              <a:rPr lang="nb-NO" dirty="0" smtClean="0"/>
              <a:t>skal fortsatt ha </a:t>
            </a:r>
            <a:r>
              <a:rPr lang="nb-NO" dirty="0"/>
              <a:t>et sykefravær som tilfredsstiller målkravet ved endelig evaluering</a:t>
            </a:r>
            <a:r>
              <a:rPr lang="nb-NO" dirty="0" smtClean="0"/>
              <a:t>.</a:t>
            </a:r>
          </a:p>
          <a:p>
            <a:r>
              <a:rPr lang="nb-NO" dirty="0" smtClean="0"/>
              <a:t>Virksomhetene får tilbud om bistand i nærværsarbeidet i prosjektperioden. </a:t>
            </a:r>
          </a:p>
          <a:p>
            <a:r>
              <a:rPr lang="nb-NO" dirty="0"/>
              <a:t>E</a:t>
            </a:r>
            <a:r>
              <a:rPr lang="nb-NO" dirty="0" smtClean="0"/>
              <a:t>ndelig evaluering i løpet av juni 2014.</a:t>
            </a:r>
            <a:endParaRPr lang="nb-NO" dirty="0"/>
          </a:p>
          <a:p>
            <a:endParaRPr lang="nb-NO" dirty="0"/>
          </a:p>
          <a:p>
            <a:endParaRPr lang="nb-NO" dirty="0"/>
          </a:p>
        </p:txBody>
      </p:sp>
      <p:pic>
        <p:nvPicPr>
          <p:cNvPr id="4" name="Plassholder for innhold 4" descr="nynorsklogo_SOBK_sentrert_pos.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7721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Halvveis</a:t>
            </a:r>
            <a:endParaRPr lang="nb-NO" dirty="0"/>
          </a:p>
        </p:txBody>
      </p:sp>
      <p:sp>
        <p:nvSpPr>
          <p:cNvPr id="3" name="Plassholder for innhold 2"/>
          <p:cNvSpPr>
            <a:spLocks noGrp="1"/>
          </p:cNvSpPr>
          <p:nvPr>
            <p:ph idx="1"/>
          </p:nvPr>
        </p:nvSpPr>
        <p:spPr>
          <a:xfrm>
            <a:off x="862770" y="1628800"/>
            <a:ext cx="7669670" cy="4658398"/>
          </a:xfrm>
        </p:spPr>
        <p:txBody>
          <a:bodyPr>
            <a:normAutofit fontScale="70000" lnSpcReduction="20000"/>
          </a:bodyPr>
          <a:lstStyle/>
          <a:p>
            <a:pPr>
              <a:spcBef>
                <a:spcPct val="0"/>
              </a:spcBef>
            </a:pPr>
            <a:r>
              <a:rPr lang="nb-NO" altLang="nb-NO" sz="3300" dirty="0">
                <a:latin typeface="Times New Roman" panose="02020603050405020304" pitchFamily="18" charset="0"/>
                <a:ea typeface="ＭＳ Ｐゴシック" pitchFamily="34" charset="-128"/>
                <a:cs typeface="Times New Roman" panose="02020603050405020304" pitchFamily="18" charset="0"/>
              </a:rPr>
              <a:t>God og bred forankring er viktig. Prosjektgruppen består av rådgivere fra flere fagområder. Trepartssamarbeidet ivaretas</a:t>
            </a:r>
          </a:p>
          <a:p>
            <a:pPr>
              <a:spcBef>
                <a:spcPct val="0"/>
              </a:spcBef>
            </a:pPr>
            <a:endParaRPr lang="nb-NO" altLang="nb-NO" sz="3300" dirty="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altLang="nb-NO" sz="3300" dirty="0">
                <a:latin typeface="Times New Roman" panose="02020603050405020304" pitchFamily="18" charset="0"/>
                <a:ea typeface="ＭＳ Ｐゴシック" pitchFamily="34" charset="-128"/>
                <a:cs typeface="Times New Roman" panose="02020603050405020304" pitchFamily="18" charset="0"/>
              </a:rPr>
              <a:t>Pilot : Seks av ni virksomheter økte sitt nærvær.</a:t>
            </a:r>
          </a:p>
          <a:p>
            <a:pPr>
              <a:spcBef>
                <a:spcPct val="0"/>
              </a:spcBef>
            </a:pPr>
            <a:endParaRPr lang="nb-NO" altLang="nb-NO" sz="3300" dirty="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altLang="nb-NO" sz="3300" dirty="0">
                <a:latin typeface="Times New Roman" panose="02020603050405020304" pitchFamily="18" charset="0"/>
                <a:ea typeface="ＭＳ Ｐゴシック" pitchFamily="34" charset="-128"/>
                <a:cs typeface="Times New Roman" panose="02020603050405020304" pitchFamily="18" charset="0"/>
              </a:rPr>
              <a:t>Halvveis: Åtte av ti virksomheter økte sitt nærvær.</a:t>
            </a:r>
          </a:p>
          <a:p>
            <a:pPr>
              <a:spcBef>
                <a:spcPct val="0"/>
              </a:spcBef>
            </a:pPr>
            <a:endParaRPr lang="nb-NO" altLang="nb-NO" sz="3300" dirty="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altLang="nb-NO" sz="3300" dirty="0">
                <a:latin typeface="Times New Roman" panose="02020603050405020304" pitchFamily="18" charset="0"/>
                <a:ea typeface="ＭＳ Ｐゴシック" pitchFamily="34" charset="-128"/>
                <a:cs typeface="Times New Roman" panose="02020603050405020304" pitchFamily="18" charset="0"/>
              </a:rPr>
              <a:t>Nå: Tolv nye virksomheter inviteres med i ny runde.</a:t>
            </a:r>
          </a:p>
          <a:p>
            <a:pPr>
              <a:spcBef>
                <a:spcPct val="0"/>
              </a:spcBef>
            </a:pPr>
            <a:endParaRPr lang="nb-NO" altLang="nb-NO" sz="3300" dirty="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sz="3300" dirty="0">
                <a:latin typeface="Times New Roman" panose="02020603050405020304" pitchFamily="18" charset="0"/>
                <a:ea typeface="ＭＳ Ｐゴシック" pitchFamily="34" charset="-128"/>
                <a:cs typeface="Times New Roman" panose="02020603050405020304" pitchFamily="18" charset="0"/>
              </a:rPr>
              <a:t>Evne til deling av informasjon og kunnskap internt er en kritisk suksessfaktor for om vi </a:t>
            </a:r>
            <a:r>
              <a:rPr lang="nb-NO" sz="3300" dirty="0" smtClean="0">
                <a:latin typeface="Times New Roman" panose="02020603050405020304" pitchFamily="18" charset="0"/>
                <a:ea typeface="ＭＳ Ｐゴシック" pitchFamily="34" charset="-128"/>
                <a:cs typeface="Times New Roman" panose="02020603050405020304" pitchFamily="18" charset="0"/>
              </a:rPr>
              <a:t>lykkes. </a:t>
            </a:r>
            <a:r>
              <a:rPr lang="nb-NO" altLang="nb-NO" sz="3300" dirty="0">
                <a:latin typeface="Times New Roman" panose="02020603050405020304" pitchFamily="18" charset="0"/>
                <a:ea typeface="ＭＳ Ｐゴシック" pitchFamily="34" charset="-128"/>
                <a:cs typeface="Times New Roman" panose="02020603050405020304" pitchFamily="18" charset="0"/>
              </a:rPr>
              <a:t>Prosjektet og de gode historiene markedsføres aktivt.</a:t>
            </a:r>
          </a:p>
          <a:p>
            <a:pPr>
              <a:spcBef>
                <a:spcPct val="0"/>
              </a:spcBef>
            </a:pPr>
            <a:endParaRPr lang="nb-NO" altLang="nb-NO" sz="3300" dirty="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altLang="nb-NO" sz="3300" dirty="0" smtClean="0">
                <a:latin typeface="Times New Roman" panose="02020603050405020304" pitchFamily="18" charset="0"/>
                <a:ea typeface="ＭＳ Ｐゴシック" pitchFamily="34" charset="-128"/>
                <a:cs typeface="Times New Roman" panose="02020603050405020304" pitchFamily="18" charset="0"/>
              </a:rPr>
              <a:t>Bevisstgjøring av at vi har </a:t>
            </a:r>
            <a:r>
              <a:rPr lang="nb-NO" altLang="nb-NO" sz="3300" dirty="0">
                <a:latin typeface="Times New Roman" panose="02020603050405020304" pitchFamily="18" charset="0"/>
                <a:ea typeface="ＭＳ Ｐゴシック" pitchFamily="34" charset="-128"/>
                <a:cs typeface="Times New Roman" panose="02020603050405020304" pitchFamily="18" charset="0"/>
              </a:rPr>
              <a:t>d</a:t>
            </a:r>
            <a:r>
              <a:rPr lang="nb-NO" altLang="nb-NO" sz="3300" dirty="0" smtClean="0">
                <a:latin typeface="Times New Roman" panose="02020603050405020304" pitchFamily="18" charset="0"/>
                <a:ea typeface="ＭＳ Ｐゴシック" pitchFamily="34" charset="-128"/>
                <a:cs typeface="Times New Roman" panose="02020603050405020304" pitchFamily="18" charset="0"/>
              </a:rPr>
              <a:t>yktige </a:t>
            </a:r>
            <a:r>
              <a:rPr lang="nb-NO" altLang="nb-NO" sz="3300" dirty="0">
                <a:latin typeface="Times New Roman" panose="02020603050405020304" pitchFamily="18" charset="0"/>
                <a:ea typeface="ＭＳ Ｐゴシック" pitchFamily="34" charset="-128"/>
                <a:cs typeface="Times New Roman" panose="02020603050405020304" pitchFamily="18" charset="0"/>
              </a:rPr>
              <a:t>ledere som fokuserer på nærvær og </a:t>
            </a:r>
            <a:r>
              <a:rPr lang="nb-NO" altLang="nb-NO" sz="3300" dirty="0" smtClean="0">
                <a:latin typeface="Times New Roman" panose="02020603050405020304" pitchFamily="18" charset="0"/>
                <a:ea typeface="ＭＳ Ｐゴシック" pitchFamily="34" charset="-128"/>
                <a:cs typeface="Times New Roman" panose="02020603050405020304" pitchFamily="18" charset="0"/>
              </a:rPr>
              <a:t>løsninger, og at de </a:t>
            </a:r>
            <a:r>
              <a:rPr lang="nb-NO" altLang="nb-NO" sz="3300" dirty="0">
                <a:latin typeface="Times New Roman" panose="02020603050405020304" pitchFamily="18" charset="0"/>
                <a:ea typeface="ＭＳ Ｐゴシック" pitchFamily="34" charset="-128"/>
                <a:cs typeface="Times New Roman" panose="02020603050405020304" pitchFamily="18" charset="0"/>
              </a:rPr>
              <a:t>har historier og erfaringer som </a:t>
            </a:r>
            <a:r>
              <a:rPr lang="nb-NO" altLang="nb-NO" sz="3300" dirty="0" smtClean="0">
                <a:latin typeface="Times New Roman" panose="02020603050405020304" pitchFamily="18" charset="0"/>
                <a:ea typeface="ＭＳ Ｐゴシック" pitchFamily="34" charset="-128"/>
                <a:cs typeface="Times New Roman" panose="02020603050405020304" pitchFamily="18" charset="0"/>
              </a:rPr>
              <a:t>kan og bør </a:t>
            </a:r>
            <a:r>
              <a:rPr lang="nb-NO" altLang="nb-NO" sz="3300" dirty="0">
                <a:latin typeface="Times New Roman" panose="02020603050405020304" pitchFamily="18" charset="0"/>
                <a:ea typeface="ＭＳ Ｐゴシック" pitchFamily="34" charset="-128"/>
                <a:cs typeface="Times New Roman" panose="02020603050405020304" pitchFamily="18" charset="0"/>
              </a:rPr>
              <a:t>deles = God praksis!</a:t>
            </a:r>
          </a:p>
          <a:p>
            <a:pPr marL="0" indent="0">
              <a:buNone/>
            </a:pPr>
            <a:endParaRPr lang="nb-NO" altLang="nb-NO" dirty="0" smtClean="0"/>
          </a:p>
          <a:p>
            <a:endParaRPr lang="nb-NO" altLang="nb-NO" dirty="0"/>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365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pPr>
              <a:defRPr/>
            </a:pPr>
            <a:r>
              <a:rPr lang="nb-NO" dirty="0"/>
              <a:t>Fortellingens betydning </a:t>
            </a:r>
          </a:p>
        </p:txBody>
      </p:sp>
      <p:sp>
        <p:nvSpPr>
          <p:cNvPr id="3" name="Plassholder for innhold 2"/>
          <p:cNvSpPr>
            <a:spLocks noGrp="1"/>
          </p:cNvSpPr>
          <p:nvPr>
            <p:ph idx="1"/>
          </p:nvPr>
        </p:nvSpPr>
        <p:spPr>
          <a:xfrm>
            <a:off x="755576" y="1628800"/>
            <a:ext cx="7669670" cy="4032448"/>
          </a:xfrm>
        </p:spPr>
        <p:txBody>
          <a:bodyPr>
            <a:normAutofit/>
          </a:bodyPr>
          <a:lstStyle/>
          <a:p>
            <a:pPr>
              <a:defRPr/>
            </a:pPr>
            <a:r>
              <a:rPr lang="nb-NO" dirty="0">
                <a:cs typeface="Times New Roman" pitchFamily="18" charset="0"/>
              </a:rPr>
              <a:t>Mennesket </a:t>
            </a:r>
            <a:r>
              <a:rPr lang="nb-NO" dirty="0" smtClean="0">
                <a:cs typeface="Times New Roman" pitchFamily="18" charset="0"/>
              </a:rPr>
              <a:t>som historiefortellende </a:t>
            </a:r>
            <a:r>
              <a:rPr lang="nb-NO" dirty="0">
                <a:cs typeface="Times New Roman" pitchFamily="18" charset="0"/>
              </a:rPr>
              <a:t>vesen. </a:t>
            </a:r>
            <a:endParaRPr lang="nb-NO" dirty="0" smtClean="0">
              <a:cs typeface="Times New Roman" pitchFamily="18" charset="0"/>
            </a:endParaRPr>
          </a:p>
          <a:p>
            <a:pPr>
              <a:defRPr/>
            </a:pPr>
            <a:r>
              <a:rPr lang="nb-NO" dirty="0" smtClean="0">
                <a:cs typeface="Times New Roman" pitchFamily="18" charset="0"/>
              </a:rPr>
              <a:t>Skaper orden av kaos. </a:t>
            </a:r>
          </a:p>
          <a:p>
            <a:pPr>
              <a:defRPr/>
            </a:pPr>
            <a:r>
              <a:rPr lang="nb-NO" dirty="0" smtClean="0">
                <a:cs typeface="Times New Roman" pitchFamily="18" charset="0"/>
              </a:rPr>
              <a:t>Overlevering av kunnskap </a:t>
            </a:r>
            <a:r>
              <a:rPr lang="nb-NO" dirty="0">
                <a:cs typeface="Times New Roman" pitchFamily="18" charset="0"/>
              </a:rPr>
              <a:t>fra generasjon til </a:t>
            </a:r>
            <a:r>
              <a:rPr lang="nb-NO" dirty="0" smtClean="0">
                <a:cs typeface="Times New Roman" pitchFamily="18" charset="0"/>
              </a:rPr>
              <a:t>generasjon.</a:t>
            </a:r>
          </a:p>
          <a:p>
            <a:pPr>
              <a:defRPr/>
            </a:pPr>
            <a:r>
              <a:rPr lang="nb-NO" dirty="0" smtClean="0">
                <a:cs typeface="Times New Roman" pitchFamily="18" charset="0"/>
              </a:rPr>
              <a:t>Fortellinger </a:t>
            </a:r>
            <a:r>
              <a:rPr lang="nb-NO" dirty="0">
                <a:cs typeface="Times New Roman" pitchFamily="18" charset="0"/>
              </a:rPr>
              <a:t>avklarer </a:t>
            </a:r>
            <a:r>
              <a:rPr lang="nb-NO" dirty="0" smtClean="0">
                <a:cs typeface="Times New Roman" pitchFamily="18" charset="0"/>
              </a:rPr>
              <a:t>maktforhold </a:t>
            </a:r>
          </a:p>
          <a:p>
            <a:pPr>
              <a:defRPr/>
            </a:pPr>
            <a:r>
              <a:rPr lang="nb-NO" dirty="0" smtClean="0">
                <a:cs typeface="Times New Roman" pitchFamily="18" charset="0"/>
              </a:rPr>
              <a:t>Fortellinger skaper samhold</a:t>
            </a:r>
          </a:p>
          <a:p>
            <a:pPr marL="0" indent="0">
              <a:buFontTx/>
              <a:buNone/>
              <a:defRPr/>
            </a:pPr>
            <a:endParaRPr lang="nb-NO" dirty="0"/>
          </a:p>
        </p:txBody>
      </p:sp>
      <p:pic>
        <p:nvPicPr>
          <p:cNvPr id="4" name="Plassholder for innhold 3" descr="leirbaal_png%20(559x254).png"/>
          <p:cNvPicPr>
            <a:picLocks noChangeAspect="1"/>
          </p:cNvPicPr>
          <p:nvPr/>
        </p:nvPicPr>
        <p:blipFill rotWithShape="1">
          <a:blip r:embed="rId3">
            <a:extLst>
              <a:ext uri="{28A0092B-C50C-407E-A947-70E740481C1C}">
                <a14:useLocalDpi xmlns:a14="http://schemas.microsoft.com/office/drawing/2010/main" val="0"/>
              </a:ext>
            </a:extLst>
          </a:blip>
          <a:srcRect l="6383" t="12261" r="9604" b="9938"/>
          <a:stretch/>
        </p:blipFill>
        <p:spPr>
          <a:xfrm>
            <a:off x="4283968" y="4365104"/>
            <a:ext cx="4279469" cy="1887091"/>
          </a:xfrm>
          <a:prstGeom prst="rect">
            <a:avLst/>
          </a:prstGeom>
        </p:spPr>
      </p:pic>
      <p:pic>
        <p:nvPicPr>
          <p:cNvPr id="5" name="Plassholder for innhold 4" descr="nynorsklogo_SOBK_sentrert_pos.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21393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Fortell hvor reisen skal gå</a:t>
            </a:r>
            <a:endParaRPr lang="nb-NO" dirty="0"/>
          </a:p>
        </p:txBody>
      </p:sp>
      <p:sp>
        <p:nvSpPr>
          <p:cNvPr id="3" name="Plassholder for innhold 2"/>
          <p:cNvSpPr>
            <a:spLocks noGrp="1"/>
          </p:cNvSpPr>
          <p:nvPr>
            <p:ph idx="1"/>
          </p:nvPr>
        </p:nvSpPr>
        <p:spPr>
          <a:xfrm>
            <a:off x="899592" y="1700808"/>
            <a:ext cx="7669670" cy="4032448"/>
          </a:xfrm>
        </p:spPr>
        <p:txBody>
          <a:bodyPr>
            <a:normAutofit/>
          </a:bodyPr>
          <a:lstStyle/>
          <a:p>
            <a:pPr>
              <a:spcBef>
                <a:spcPct val="0"/>
              </a:spcBef>
            </a:pP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Gjennom </a:t>
            </a:r>
            <a:r>
              <a:rPr lang="nb-NO" altLang="nb-NO" sz="2400" dirty="0">
                <a:latin typeface="Times New Roman" panose="02020603050405020304" pitchFamily="18" charset="0"/>
                <a:ea typeface="ＭＳ Ｐゴシック" pitchFamily="34" charset="-128"/>
                <a:cs typeface="Times New Roman" panose="02020603050405020304" pitchFamily="18" charset="0"/>
              </a:rPr>
              <a:t>fortellinger dannes et felles kunnskapsgrunnlag og en felles forståelse for vår </a:t>
            </a: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eksistens</a:t>
            </a:r>
          </a:p>
          <a:p>
            <a:pPr marL="0" indent="0">
              <a:spcBef>
                <a:spcPct val="0"/>
              </a:spcBef>
              <a:buNone/>
            </a:pPr>
            <a:endParaRPr lang="nb-NO" altLang="nb-NO" sz="2400" dirty="0" smtClean="0">
              <a:latin typeface="Times New Roman" panose="02020603050405020304" pitchFamily="18" charset="0"/>
              <a:ea typeface="ＭＳ Ｐゴシック" pitchFamily="34" charset="-128"/>
              <a:cs typeface="Times New Roman" panose="02020603050405020304" pitchFamily="18" charset="0"/>
            </a:endParaRPr>
          </a:p>
          <a:p>
            <a:pPr>
              <a:spcBef>
                <a:spcPct val="0"/>
              </a:spcBef>
            </a:pPr>
            <a:r>
              <a:rPr lang="nb-NO" sz="2400" dirty="0" smtClean="0">
                <a:latin typeface="Times New Roman" panose="02020603050405020304" pitchFamily="18" charset="0"/>
                <a:cs typeface="Times New Roman" panose="02020603050405020304" pitchFamily="18" charset="0"/>
              </a:rPr>
              <a:t>«…de </a:t>
            </a:r>
            <a:r>
              <a:rPr lang="nb-NO" sz="2400" dirty="0">
                <a:latin typeface="Times New Roman" panose="02020603050405020304" pitchFamily="18" charset="0"/>
                <a:cs typeface="Times New Roman" panose="02020603050405020304" pitchFamily="18" charset="0"/>
              </a:rPr>
              <a:t>vil så gjerne ha en visjon, en overordnet og langsiktig fortelling om hvor reisen skal gå, som forklarer det som skjer og ikke skjer. Kall det gjerne et prosjekt. Og det må ikke være et prosjekt i betydningen en enkelt, konkret reform. Det kan godt være et sett av verdier og visjoner om noe bedre, noe større, noe lenger framme</a:t>
            </a:r>
            <a:r>
              <a:rPr lang="nb-NO" sz="2400" dirty="0" smtClean="0">
                <a:latin typeface="Times New Roman" panose="02020603050405020304" pitchFamily="18" charset="0"/>
                <a:cs typeface="Times New Roman" panose="02020603050405020304" pitchFamily="18" charset="0"/>
              </a:rPr>
              <a:t>.» </a:t>
            </a:r>
            <a:r>
              <a:rPr lang="nb-NO" sz="1500" dirty="0" smtClean="0">
                <a:latin typeface="Times New Roman" panose="02020603050405020304" pitchFamily="18" charset="0"/>
                <a:cs typeface="Times New Roman" panose="02020603050405020304" pitchFamily="18" charset="0"/>
              </a:rPr>
              <a:t>(Jan-Erik Larsen, </a:t>
            </a:r>
            <a:r>
              <a:rPr lang="nb-NO" sz="1500" dirty="0" err="1" smtClean="0">
                <a:latin typeface="Times New Roman" panose="02020603050405020304" pitchFamily="18" charset="0"/>
                <a:cs typeface="Times New Roman" panose="02020603050405020304" pitchFamily="18" charset="0"/>
              </a:rPr>
              <a:t>kommunikasjonsstrateg</a:t>
            </a:r>
            <a:r>
              <a:rPr lang="nb-NO" sz="1500" dirty="0" smtClean="0">
                <a:latin typeface="Times New Roman" panose="02020603050405020304" pitchFamily="18" charset="0"/>
                <a:cs typeface="Times New Roman" panose="02020603050405020304" pitchFamily="18" charset="0"/>
              </a:rPr>
              <a:t>)</a:t>
            </a:r>
            <a:endParaRPr lang="nb-NO" sz="1500" dirty="0">
              <a:latin typeface="Times New Roman" panose="02020603050405020304" pitchFamily="18" charset="0"/>
              <a:cs typeface="Times New Roman" panose="02020603050405020304" pitchFamily="18" charset="0"/>
            </a:endParaRPr>
          </a:p>
          <a:p>
            <a:pPr>
              <a:spcBef>
                <a:spcPct val="0"/>
              </a:spcBef>
            </a:pPr>
            <a:endParaRPr lang="nb-NO" sz="2800" dirty="0">
              <a:latin typeface="Times New Roman" panose="02020603050405020304" pitchFamily="18" charset="0"/>
              <a:ea typeface="ＭＳ Ｐゴシック" pitchFamily="34" charset="-128"/>
              <a:cs typeface="Times New Roman" panose="02020603050405020304" pitchFamily="18" charset="0"/>
            </a:endParaRP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0272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Universelt kommunikasjonsmiddel</a:t>
            </a:r>
            <a:endParaRPr lang="nb-NO" dirty="0"/>
          </a:p>
        </p:txBody>
      </p:sp>
      <p:sp>
        <p:nvSpPr>
          <p:cNvPr id="3" name="Plassholder for innhold 2"/>
          <p:cNvSpPr>
            <a:spLocks noGrp="1"/>
          </p:cNvSpPr>
          <p:nvPr>
            <p:ph idx="1"/>
          </p:nvPr>
        </p:nvSpPr>
        <p:spPr>
          <a:xfrm>
            <a:off x="899592" y="1700808"/>
            <a:ext cx="7669670" cy="4032448"/>
          </a:xfrm>
        </p:spPr>
        <p:txBody>
          <a:bodyPr>
            <a:noAutofit/>
          </a:bodyPr>
          <a:lstStyle/>
          <a:p>
            <a:pPr>
              <a:lnSpc>
                <a:spcPct val="90000"/>
              </a:lnSpc>
            </a:pPr>
            <a:r>
              <a:rPr lang="nb-NO" altLang="nb-NO" sz="2400" dirty="0">
                <a:latin typeface="Times New Roman" panose="02020603050405020304" pitchFamily="18" charset="0"/>
                <a:ea typeface="ＭＳ Ｐゴシック" pitchFamily="34" charset="-128"/>
                <a:cs typeface="Times New Roman" panose="02020603050405020304" pitchFamily="18" charset="0"/>
              </a:rPr>
              <a:t>Gjennom fortellinger </a:t>
            </a: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overleveres </a:t>
            </a:r>
            <a:r>
              <a:rPr lang="nb-NO" altLang="nb-NO" sz="2400" dirty="0">
                <a:latin typeface="Times New Roman" panose="02020603050405020304" pitchFamily="18" charset="0"/>
                <a:ea typeface="ＭＳ Ｐゴシック" pitchFamily="34" charset="-128"/>
                <a:cs typeface="Times New Roman" panose="02020603050405020304" pitchFamily="18" charset="0"/>
              </a:rPr>
              <a:t>kunnskap </a:t>
            </a: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fra </a:t>
            </a:r>
            <a:r>
              <a:rPr lang="nb-NO" altLang="nb-NO" sz="2400" dirty="0">
                <a:latin typeface="Times New Roman" panose="02020603050405020304" pitchFamily="18" charset="0"/>
                <a:ea typeface="ＭＳ Ｐゴシック" pitchFamily="34" charset="-128"/>
                <a:cs typeface="Times New Roman" panose="02020603050405020304" pitchFamily="18" charset="0"/>
              </a:rPr>
              <a:t>generasjon til generasjon. </a:t>
            </a:r>
            <a:endParaRPr lang="nb-NO" altLang="nb-NO" sz="2400" dirty="0" smtClean="0">
              <a:latin typeface="Times New Roman" panose="02020603050405020304" pitchFamily="18" charset="0"/>
              <a:ea typeface="ＭＳ Ｐゴシック" pitchFamily="34" charset="-128"/>
              <a:cs typeface="Times New Roman" panose="02020603050405020304" pitchFamily="18" charset="0"/>
            </a:endParaRPr>
          </a:p>
          <a:p>
            <a:pPr>
              <a:lnSpc>
                <a:spcPct val="90000"/>
              </a:lnSpc>
            </a:pPr>
            <a:r>
              <a:rPr lang="nb-NO" altLang="nb-NO" sz="2400" dirty="0">
                <a:latin typeface="Times New Roman" panose="02020603050405020304" pitchFamily="18" charset="0"/>
                <a:ea typeface="ＭＳ Ｐゴシック" pitchFamily="34" charset="-128"/>
                <a:cs typeface="Times New Roman" panose="02020603050405020304" pitchFamily="18" charset="0"/>
              </a:rPr>
              <a:t>En fortelling består av utvalgte elementer hvor noe er utelatt og noe annet er forsterket. Tilhøreren tillegger fortellingen mening og </a:t>
            </a: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verdier.</a:t>
            </a:r>
          </a:p>
          <a:p>
            <a:pPr>
              <a:lnSpc>
                <a:spcPct val="90000"/>
              </a:lnSpc>
            </a:pPr>
            <a:r>
              <a:rPr lang="nb-NO" altLang="nb-NO" sz="2400" dirty="0" smtClean="0">
                <a:latin typeface="Times New Roman" panose="02020603050405020304" pitchFamily="18" charset="0"/>
                <a:ea typeface="ＭＳ Ｐゴシック" pitchFamily="34" charset="-128"/>
                <a:cs typeface="Times New Roman" panose="02020603050405020304" pitchFamily="18" charset="0"/>
              </a:rPr>
              <a:t>Fortellinger </a:t>
            </a:r>
            <a:r>
              <a:rPr lang="nb-NO" altLang="nb-NO" sz="2400" dirty="0">
                <a:latin typeface="Times New Roman" panose="02020603050405020304" pitchFamily="18" charset="0"/>
                <a:ea typeface="ＭＳ Ｐゴシック" pitchFamily="34" charset="-128"/>
                <a:cs typeface="Times New Roman" panose="02020603050405020304" pitchFamily="18" charset="0"/>
              </a:rPr>
              <a:t>er et universelt menneskelig kommunikasjonsmiddel, som skaper mening og gir følelsesmessig respons.</a:t>
            </a:r>
          </a:p>
          <a:p>
            <a:pPr>
              <a:lnSpc>
                <a:spcPct val="90000"/>
              </a:lnSpc>
            </a:pPr>
            <a:r>
              <a:rPr lang="nb-NO" altLang="nb-NO" sz="2400" dirty="0">
                <a:latin typeface="Times New Roman" panose="02020603050405020304" pitchFamily="18" charset="0"/>
                <a:ea typeface="ＭＳ Ｐゴシック" pitchFamily="34" charset="-128"/>
                <a:cs typeface="Times New Roman" panose="02020603050405020304" pitchFamily="18" charset="0"/>
              </a:rPr>
              <a:t>Gjennom alle tider, og i alle samfunn har fortellingen vært det bærende element. Fortellinger har en samlende funksjon mellom mennesker, og er en kilde til både kunnskap og underholdning.</a:t>
            </a:r>
          </a:p>
          <a:p>
            <a:pPr marL="0" indent="0">
              <a:lnSpc>
                <a:spcPct val="90000"/>
              </a:lnSpc>
              <a:buNone/>
            </a:pPr>
            <a:endParaRPr lang="nb-NO" altLang="nb-NO" sz="2600" dirty="0">
              <a:latin typeface="Times New Roman" panose="02020603050405020304" pitchFamily="18" charset="0"/>
              <a:ea typeface="ＭＳ Ｐゴシック" pitchFamily="34" charset="-128"/>
              <a:cs typeface="Times New Roman" panose="02020603050405020304" pitchFamily="18" charset="0"/>
            </a:endParaRPr>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312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din historie?</a:t>
            </a:r>
            <a:endParaRPr lang="nb-NO" dirty="0"/>
          </a:p>
        </p:txBody>
      </p:sp>
      <p:sp>
        <p:nvSpPr>
          <p:cNvPr id="3" name="Plassholder for innhold 2"/>
          <p:cNvSpPr>
            <a:spLocks noGrp="1"/>
          </p:cNvSpPr>
          <p:nvPr>
            <p:ph idx="1"/>
          </p:nvPr>
        </p:nvSpPr>
        <p:spPr/>
        <p:txBody>
          <a:bodyPr>
            <a:normAutofit fontScale="92500"/>
          </a:bodyPr>
          <a:lstStyle/>
          <a:p>
            <a:r>
              <a:rPr lang="nb-NO" dirty="0">
                <a:latin typeface="Times New Roman" panose="02020603050405020304" pitchFamily="18" charset="0"/>
                <a:cs typeface="Times New Roman" panose="02020603050405020304" pitchFamily="18" charset="0"/>
              </a:rPr>
              <a:t>Ingen regjering har på kortere tid gjennomført mer gjennomgripende samfunnsreformer enn Jens Stoltenbergs første (2000-2001). Og Arbeiderpartiet har aldri gjort et dårligere valg i moderne tid enn nettopp i 2001. Den viktigste grunnen til det var fraværet av en sammenbindende strategisk fortelling. Velgerne ble overveldet av endringer, men forsto aldri det overordnede målet med det hele. «Prosjektet» var usynlig. Regjeringens kommunikasjonsstrategi var for dårlig – og det kan jeg trygt si, siden jeg var regjeringens kommunikasjonssjef</a:t>
            </a:r>
            <a:r>
              <a:rPr lang="nb-NO" dirty="0" smtClean="0">
                <a:latin typeface="Times New Roman" panose="02020603050405020304" pitchFamily="18" charset="0"/>
                <a:cs typeface="Times New Roman" panose="02020603050405020304" pitchFamily="18" charset="0"/>
              </a:rPr>
              <a:t>. </a:t>
            </a:r>
            <a:r>
              <a:rPr lang="nb-NO" sz="2200" dirty="0" smtClean="0">
                <a:latin typeface="Times New Roman" panose="02020603050405020304" pitchFamily="18" charset="0"/>
                <a:cs typeface="Times New Roman" panose="02020603050405020304" pitchFamily="18" charset="0"/>
              </a:rPr>
              <a:t>(Jan-Erik Larsen, en av Norges fremste </a:t>
            </a:r>
            <a:r>
              <a:rPr lang="nb-NO" sz="2200" dirty="0" err="1" smtClean="0">
                <a:latin typeface="Times New Roman" panose="02020603050405020304" pitchFamily="18" charset="0"/>
                <a:cs typeface="Times New Roman" panose="02020603050405020304" pitchFamily="18" charset="0"/>
              </a:rPr>
              <a:t>kommunikasjonsstrateger</a:t>
            </a:r>
            <a:r>
              <a:rPr lang="nb-NO" sz="2200" dirty="0" smtClean="0">
                <a:latin typeface="Times New Roman" panose="02020603050405020304" pitchFamily="18" charset="0"/>
                <a:cs typeface="Times New Roman" panose="02020603050405020304" pitchFamily="18" charset="0"/>
              </a:rPr>
              <a:t>)</a:t>
            </a:r>
            <a:endParaRPr lang="nb-NO" sz="2200" dirty="0">
              <a:latin typeface="Times New Roman" panose="02020603050405020304" pitchFamily="18" charset="0"/>
              <a:cs typeface="Times New Roman" panose="02020603050405020304" pitchFamily="18" charset="0"/>
            </a:endParaRP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2730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Begynnelsen</a:t>
            </a:r>
            <a:endParaRPr lang="nb-NO" dirty="0"/>
          </a:p>
        </p:txBody>
      </p:sp>
      <p:sp>
        <p:nvSpPr>
          <p:cNvPr id="3" name="Plassholder for innhold 2"/>
          <p:cNvSpPr>
            <a:spLocks noGrp="1"/>
          </p:cNvSpPr>
          <p:nvPr>
            <p:ph idx="1"/>
          </p:nvPr>
        </p:nvSpPr>
        <p:spPr/>
        <p:txBody>
          <a:bodyPr>
            <a:normAutofit/>
          </a:bodyPr>
          <a:lstStyle/>
          <a:p>
            <a:r>
              <a:rPr lang="nb-NO" altLang="nb-NO" sz="2600" dirty="0">
                <a:latin typeface="Times New Roman" panose="02020603050405020304" pitchFamily="18" charset="0"/>
                <a:ea typeface="ＭＳ Ｐゴシック" pitchFamily="34" charset="-128"/>
                <a:cs typeface="Times New Roman" panose="02020603050405020304" pitchFamily="18" charset="0"/>
              </a:rPr>
              <a:t>Politikerne har siden inngåelsen av IA- avtalen i 2001 fulgt  utviklingen av  Stavanger kommune sitt sykefravær nøye.</a:t>
            </a:r>
          </a:p>
          <a:p>
            <a:r>
              <a:rPr lang="nb-NO" altLang="nb-NO" sz="2600" dirty="0">
                <a:latin typeface="Times New Roman" panose="02020603050405020304" pitchFamily="18" charset="0"/>
                <a:ea typeface="ＭＳ Ｐゴシック" pitchFamily="34" charset="-128"/>
                <a:cs typeface="Times New Roman" panose="02020603050405020304" pitchFamily="18" charset="0"/>
              </a:rPr>
              <a:t>God praksis har sin opprinnelse i budsjettbehandlingen fra 2010</a:t>
            </a:r>
          </a:p>
          <a:p>
            <a:r>
              <a:rPr lang="nb-NO" altLang="nb-NO" sz="2600" dirty="0">
                <a:latin typeface="Times New Roman" panose="02020603050405020304" pitchFamily="18" charset="0"/>
                <a:ea typeface="ＭＳ Ｐゴシック" pitchFamily="34" charset="-128"/>
                <a:cs typeface="Times New Roman" panose="02020603050405020304" pitchFamily="18" charset="0"/>
              </a:rPr>
              <a:t>Vedtaket i bystyret var startskuddet til å utvikle en ny måte å tenke på i forhold til sykefravær. </a:t>
            </a:r>
          </a:p>
          <a:p>
            <a:pPr marL="0" indent="0">
              <a:buNone/>
            </a:pPr>
            <a:r>
              <a:rPr lang="nb-NO" altLang="nb-NO" dirty="0" smtClean="0"/>
              <a:t>  </a:t>
            </a:r>
            <a:endParaRPr lang="nb-NO" altLang="nb-NO" dirty="0"/>
          </a:p>
          <a:p>
            <a:endParaRPr lang="nb-NO" altLang="nb-NO" dirty="0"/>
          </a:p>
          <a:p>
            <a:endParaRPr lang="nb-NO" altLang="nb-NO" dirty="0"/>
          </a:p>
          <a:p>
            <a:endParaRPr lang="nb-NO" dirty="0" smtClean="0"/>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33122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a:lnSpc>
                <a:spcPct val="90000"/>
              </a:lnSpc>
            </a:pPr>
            <a:r>
              <a:rPr lang="nb-NO" dirty="0" smtClean="0">
                <a:latin typeface="Times New Roman" panose="02020603050405020304" pitchFamily="18" charset="0"/>
                <a:ea typeface="ＭＳ Ｐゴシック" pitchFamily="34" charset="-128"/>
                <a:cs typeface="Times New Roman" panose="02020603050405020304" pitchFamily="18" charset="0"/>
              </a:rPr>
              <a:t>CULTURE EATS STRATEGY FOR BREAKFAST</a:t>
            </a:r>
            <a:r>
              <a:rPr lang="nb-NO" dirty="0" smtClean="0"/>
              <a:t>!</a:t>
            </a:r>
            <a:br>
              <a:rPr lang="nb-NO" dirty="0" smtClean="0"/>
            </a:br>
            <a:endParaRPr lang="nb-NO" dirty="0"/>
          </a:p>
        </p:txBody>
      </p:sp>
      <p:sp>
        <p:nvSpPr>
          <p:cNvPr id="3" name="Plassholder for innhold 2"/>
          <p:cNvSpPr>
            <a:spLocks noGrp="1"/>
          </p:cNvSpPr>
          <p:nvPr>
            <p:ph idx="1"/>
          </p:nvPr>
        </p:nvSpPr>
        <p:spPr/>
        <p:txBody>
          <a:bodyPr>
            <a:normAutofit/>
          </a:bodyPr>
          <a:lstStyle/>
          <a:p>
            <a:pPr>
              <a:lnSpc>
                <a:spcPct val="90000"/>
              </a:lnSpc>
            </a:pPr>
            <a:r>
              <a:rPr lang="nb-NO" sz="2800" dirty="0">
                <a:latin typeface="Times New Roman" panose="02020603050405020304" pitchFamily="18" charset="0"/>
                <a:ea typeface="ＭＳ Ｐゴシック" pitchFamily="34" charset="-128"/>
                <a:cs typeface="Times New Roman" panose="02020603050405020304" pitchFamily="18" charset="0"/>
              </a:rPr>
              <a:t>Strategi=Hvordan lykkes!</a:t>
            </a:r>
          </a:p>
          <a:p>
            <a:pPr>
              <a:lnSpc>
                <a:spcPct val="90000"/>
              </a:lnSpc>
            </a:pPr>
            <a:r>
              <a:rPr lang="nb-NO" sz="2800" dirty="0" smtClean="0">
                <a:latin typeface="Times New Roman" panose="02020603050405020304" pitchFamily="18" charset="0"/>
                <a:ea typeface="ＭＳ Ｐゴシック" pitchFamily="34" charset="-128"/>
                <a:cs typeface="Times New Roman" panose="02020603050405020304" pitchFamily="18" charset="0"/>
              </a:rPr>
              <a:t>Kulturen </a:t>
            </a:r>
            <a:r>
              <a:rPr lang="nb-NO" sz="2800" dirty="0">
                <a:latin typeface="Times New Roman" panose="02020603050405020304" pitchFamily="18" charset="0"/>
                <a:ea typeface="ＭＳ Ｐゴシック" pitchFamily="34" charset="-128"/>
                <a:cs typeface="Times New Roman" panose="02020603050405020304" pitchFamily="18" charset="0"/>
              </a:rPr>
              <a:t>er </a:t>
            </a:r>
            <a:r>
              <a:rPr lang="nb-NO" sz="2800" dirty="0" smtClean="0">
                <a:latin typeface="Times New Roman" panose="02020603050405020304" pitchFamily="18" charset="0"/>
                <a:ea typeface="ＭＳ Ｐゴシック" pitchFamily="34" charset="-128"/>
                <a:cs typeface="Times New Roman" panose="02020603050405020304" pitchFamily="18" charset="0"/>
              </a:rPr>
              <a:t>superlimet!</a:t>
            </a:r>
          </a:p>
          <a:p>
            <a:pPr>
              <a:lnSpc>
                <a:spcPct val="90000"/>
              </a:lnSpc>
            </a:pPr>
            <a:r>
              <a:rPr lang="nb-NO" sz="2800" dirty="0" smtClean="0">
                <a:latin typeface="Times New Roman" panose="02020603050405020304" pitchFamily="18" charset="0"/>
                <a:ea typeface="ＭＳ Ｐゴシック" pitchFamily="34" charset="-128"/>
                <a:cs typeface="Times New Roman" panose="02020603050405020304" pitchFamily="18" charset="0"/>
              </a:rPr>
              <a:t>Kulturen binder </a:t>
            </a:r>
            <a:r>
              <a:rPr lang="nb-NO" sz="2800" dirty="0">
                <a:latin typeface="Times New Roman" panose="02020603050405020304" pitchFamily="18" charset="0"/>
                <a:ea typeface="ＭＳ Ｐゴシック" pitchFamily="34" charset="-128"/>
                <a:cs typeface="Times New Roman" panose="02020603050405020304" pitchFamily="18" charset="0"/>
              </a:rPr>
              <a:t>en organisasjon sammen, forener mennesker og hjelper en virksomhet til å nå sine mål</a:t>
            </a:r>
            <a:r>
              <a:rPr lang="nb-NO" sz="2800" dirty="0" smtClean="0">
                <a:latin typeface="Times New Roman" panose="02020603050405020304" pitchFamily="18" charset="0"/>
                <a:ea typeface="ＭＳ Ｐゴシック" pitchFamily="34" charset="-128"/>
                <a:cs typeface="Times New Roman" panose="02020603050405020304" pitchFamily="18" charset="0"/>
              </a:rPr>
              <a:t>.</a:t>
            </a:r>
            <a:endParaRPr lang="nb-NO" sz="2800" dirty="0">
              <a:latin typeface="Times New Roman" panose="02020603050405020304" pitchFamily="18" charset="0"/>
              <a:ea typeface="ＭＳ Ｐゴシック" pitchFamily="34" charset="-128"/>
              <a:cs typeface="Times New Roman" panose="02020603050405020304" pitchFamily="18" charset="0"/>
            </a:endParaRPr>
          </a:p>
          <a:p>
            <a:pPr>
              <a:lnSpc>
                <a:spcPct val="90000"/>
              </a:lnSpc>
            </a:pPr>
            <a:r>
              <a:rPr lang="nb-NO" sz="2800" dirty="0">
                <a:latin typeface="Times New Roman" panose="02020603050405020304" pitchFamily="18" charset="0"/>
                <a:ea typeface="ＭＳ Ｐゴシック" pitchFamily="34" charset="-128"/>
                <a:cs typeface="Times New Roman" panose="02020603050405020304" pitchFamily="18" charset="0"/>
              </a:rPr>
              <a:t>Myter og historier støtter opp under organisasjonens verdier. </a:t>
            </a:r>
          </a:p>
          <a:p>
            <a:pPr>
              <a:lnSpc>
                <a:spcPct val="90000"/>
              </a:lnSpc>
            </a:pPr>
            <a:r>
              <a:rPr lang="nb-NO" sz="2800" dirty="0">
                <a:latin typeface="Times New Roman" panose="02020603050405020304" pitchFamily="18" charset="0"/>
                <a:ea typeface="ＭＳ Ｐゴシック" pitchFamily="34" charset="-128"/>
                <a:cs typeface="Times New Roman" panose="02020603050405020304" pitchFamily="18" charset="0"/>
              </a:rPr>
              <a:t>Verdier skaper identitetsfølelse og får folk til å føle seg spesielle </a:t>
            </a:r>
          </a:p>
          <a:p>
            <a:pPr>
              <a:lnSpc>
                <a:spcPct val="90000"/>
              </a:lnSpc>
            </a:pPr>
            <a:endParaRPr lang="nb-NO" sz="2800" dirty="0">
              <a:latin typeface="Times New Roman" panose="02020603050405020304" pitchFamily="18" charset="0"/>
              <a:ea typeface="ＭＳ Ｐゴシック" pitchFamily="34" charset="-128"/>
              <a:cs typeface="Times New Roman" panose="02020603050405020304" pitchFamily="18" charset="0"/>
            </a:endParaRPr>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4164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27584" y="332656"/>
            <a:ext cx="7668440" cy="792088"/>
          </a:xfrm>
        </p:spPr>
        <p:txBody>
          <a:bodyPr/>
          <a:lstStyle/>
          <a:p>
            <a:r>
              <a:rPr lang="nb-NO" dirty="0" smtClean="0"/>
              <a:t>Forankring: </a:t>
            </a:r>
            <a:endParaRPr lang="nb-NO" dirty="0"/>
          </a:p>
        </p:txBody>
      </p:sp>
      <p:sp>
        <p:nvSpPr>
          <p:cNvPr id="3" name="Plassholder for innhold 2"/>
          <p:cNvSpPr>
            <a:spLocks noGrp="1"/>
          </p:cNvSpPr>
          <p:nvPr>
            <p:ph idx="1"/>
          </p:nvPr>
        </p:nvSpPr>
        <p:spPr>
          <a:xfrm>
            <a:off x="467544" y="1700808"/>
            <a:ext cx="8029710" cy="4752528"/>
          </a:xfrm>
        </p:spPr>
        <p:txBody>
          <a:bodyPr>
            <a:normAutofit lnSpcReduction="10000"/>
          </a:bodyPr>
          <a:lstStyle/>
          <a:p>
            <a:r>
              <a:rPr lang="nb-NO" sz="2600" dirty="0">
                <a:latin typeface="Times New Roman" panose="02020603050405020304" pitchFamily="18" charset="0"/>
                <a:ea typeface="ＭＳ Ｐゴシック" pitchFamily="34" charset="-128"/>
                <a:cs typeface="Times New Roman" panose="02020603050405020304" pitchFamily="18" charset="0"/>
              </a:rPr>
              <a:t>Bystyrevedtak 2010: «Stavanger kommunes ansatte er vår viktigste ressurs. Redusert sykefravær er et viktig </a:t>
            </a:r>
            <a:r>
              <a:rPr lang="nb-NO" sz="2600" dirty="0" smtClean="0">
                <a:latin typeface="Times New Roman" panose="02020603050405020304" pitchFamily="18" charset="0"/>
                <a:ea typeface="ＭＳ Ｐゴシック" pitchFamily="34" charset="-128"/>
                <a:cs typeface="Times New Roman" panose="02020603050405020304" pitchFamily="18" charset="0"/>
              </a:rPr>
              <a:t>mål.</a:t>
            </a:r>
            <a:r>
              <a:rPr lang="nb-NO" sz="2600" dirty="0">
                <a:latin typeface="Times New Roman" panose="02020603050405020304" pitchFamily="18" charset="0"/>
                <a:ea typeface="ＭＳ Ｐゴシック" pitchFamily="34" charset="-128"/>
                <a:cs typeface="Times New Roman" panose="02020603050405020304" pitchFamily="18" charset="0"/>
              </a:rPr>
              <a:t/>
            </a:r>
            <a:br>
              <a:rPr lang="nb-NO" sz="2600" dirty="0">
                <a:latin typeface="Times New Roman" panose="02020603050405020304" pitchFamily="18" charset="0"/>
                <a:ea typeface="ＭＳ Ｐゴシック" pitchFamily="34" charset="-128"/>
                <a:cs typeface="Times New Roman" panose="02020603050405020304" pitchFamily="18" charset="0"/>
              </a:rPr>
            </a:br>
            <a:endParaRPr lang="nb-NO" sz="2600" dirty="0">
              <a:latin typeface="Times New Roman" panose="02020603050405020304" pitchFamily="18" charset="0"/>
              <a:ea typeface="ＭＳ Ｐゴシック" pitchFamily="34" charset="-128"/>
              <a:cs typeface="Times New Roman" panose="02020603050405020304" pitchFamily="18" charset="0"/>
            </a:endParaRPr>
          </a:p>
          <a:p>
            <a:r>
              <a:rPr lang="nb-NO" sz="2600" dirty="0">
                <a:latin typeface="Times New Roman" panose="02020603050405020304" pitchFamily="18" charset="0"/>
                <a:ea typeface="ＭＳ Ｐゴシック" pitchFamily="34" charset="-128"/>
                <a:cs typeface="Times New Roman" panose="02020603050405020304" pitchFamily="18" charset="0"/>
              </a:rPr>
              <a:t>I Handlings- og økonomiplanen 2011-2014 følges dette opp: «For å øke organisasjonens kunnskap om hvilke betingelser og tiltak som gir høyt nærvær har rådmannen startet prosjektet </a:t>
            </a:r>
            <a:r>
              <a:rPr lang="nb-NO" sz="2600" dirty="0" smtClean="0">
                <a:latin typeface="Times New Roman" panose="02020603050405020304" pitchFamily="18" charset="0"/>
                <a:ea typeface="ＭＳ Ｐゴシック" pitchFamily="34" charset="-128"/>
                <a:cs typeface="Times New Roman" panose="02020603050405020304" pitchFamily="18" charset="0"/>
              </a:rPr>
              <a:t>«God </a:t>
            </a:r>
            <a:r>
              <a:rPr lang="nb-NO" sz="2600" dirty="0">
                <a:latin typeface="Times New Roman" panose="02020603050405020304" pitchFamily="18" charset="0"/>
                <a:ea typeface="ＭＳ Ｐゴシック" pitchFamily="34" charset="-128"/>
                <a:cs typeface="Times New Roman" panose="02020603050405020304" pitchFamily="18" charset="0"/>
              </a:rPr>
              <a:t>praksis». </a:t>
            </a:r>
            <a:r>
              <a:rPr lang="nb-NO" sz="2600" dirty="0" smtClean="0">
                <a:latin typeface="Times New Roman" panose="02020603050405020304" pitchFamily="18" charset="0"/>
                <a:ea typeface="ＭＳ Ｐゴシック" pitchFamily="34" charset="-128"/>
                <a:cs typeface="Times New Roman" panose="02020603050405020304" pitchFamily="18" charset="0"/>
              </a:rPr>
              <a:t>Gjennom prosjektet er det ønskelig å avdekke og videreformidle felles verktøy og tiltak som implementeres i organisasjonen.</a:t>
            </a:r>
            <a:r>
              <a:rPr lang="nb-NO" sz="2600" dirty="0">
                <a:latin typeface="Times New Roman" panose="02020603050405020304" pitchFamily="18" charset="0"/>
                <a:ea typeface="ＭＳ Ｐゴシック" pitchFamily="34" charset="-128"/>
                <a:cs typeface="Times New Roman" panose="02020603050405020304" pitchFamily="18" charset="0"/>
              </a:rPr>
              <a:t/>
            </a:r>
            <a:br>
              <a:rPr lang="nb-NO" sz="2600" dirty="0">
                <a:latin typeface="Times New Roman" panose="02020603050405020304" pitchFamily="18" charset="0"/>
                <a:ea typeface="ＭＳ Ｐゴシック" pitchFamily="34" charset="-128"/>
                <a:cs typeface="Times New Roman" panose="02020603050405020304" pitchFamily="18" charset="0"/>
              </a:rPr>
            </a:br>
            <a:endParaRPr lang="nb-NO" sz="2600" dirty="0">
              <a:latin typeface="Times New Roman" panose="02020603050405020304" pitchFamily="18" charset="0"/>
              <a:ea typeface="ＭＳ Ｐゴシック" pitchFamily="34" charset="-128"/>
              <a:cs typeface="Times New Roman" panose="02020603050405020304" pitchFamily="18" charset="0"/>
            </a:endParaRPr>
          </a:p>
          <a:p>
            <a:r>
              <a:rPr lang="nb-NO" sz="2600" dirty="0">
                <a:latin typeface="Times New Roman" panose="02020603050405020304" pitchFamily="18" charset="0"/>
                <a:ea typeface="ＭＳ Ｐゴシック" pitchFamily="34" charset="-128"/>
                <a:cs typeface="Times New Roman" panose="02020603050405020304" pitchFamily="18" charset="0"/>
              </a:rPr>
              <a:t>I 2012 blir Stavanger kommune med i utviklingsprogrammet «Saman om </a:t>
            </a:r>
            <a:r>
              <a:rPr lang="nb-NO" sz="2600" dirty="0" err="1">
                <a:latin typeface="Times New Roman" panose="02020603050405020304" pitchFamily="18" charset="0"/>
                <a:ea typeface="ＭＳ Ｐゴシック" pitchFamily="34" charset="-128"/>
                <a:cs typeface="Times New Roman" panose="02020603050405020304" pitchFamily="18" charset="0"/>
              </a:rPr>
              <a:t>ein</a:t>
            </a:r>
            <a:r>
              <a:rPr lang="nb-NO" sz="2600" dirty="0">
                <a:latin typeface="Times New Roman" panose="02020603050405020304" pitchFamily="18" charset="0"/>
                <a:ea typeface="ＭＳ Ｐゴシック" pitchFamily="34" charset="-128"/>
                <a:cs typeface="Times New Roman" panose="02020603050405020304" pitchFamily="18" charset="0"/>
              </a:rPr>
              <a:t> betre kommune». </a:t>
            </a:r>
          </a:p>
          <a:p>
            <a:endParaRPr lang="nb-NO" sz="2400" i="1" dirty="0"/>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338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0"/>
          <p:cNvSpPr txBox="1">
            <a:spLocks noChangeArrowheads="1"/>
          </p:cNvSpPr>
          <p:nvPr/>
        </p:nvSpPr>
        <p:spPr bwMode="auto">
          <a:xfrm>
            <a:off x="179388" y="-26988"/>
            <a:ext cx="799306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r" eaLnBrk="1" hangingPunct="1">
              <a:spcBef>
                <a:spcPct val="50000"/>
              </a:spcBef>
              <a:buFontTx/>
              <a:buNone/>
            </a:pPr>
            <a:r>
              <a:rPr lang="nb-NO" altLang="nb-NO" sz="2400" dirty="0">
                <a:solidFill>
                  <a:srgbClr val="990099"/>
                </a:solidFill>
                <a:latin typeface="Arial" charset="0"/>
                <a:ea typeface="MS PGothic" pitchFamily="34" charset="-128"/>
                <a:cs typeface="Arial" charset="0"/>
              </a:rPr>
              <a:t/>
            </a:r>
            <a:br>
              <a:rPr lang="nb-NO" altLang="nb-NO" sz="2400" dirty="0">
                <a:solidFill>
                  <a:srgbClr val="990099"/>
                </a:solidFill>
                <a:latin typeface="Arial" charset="0"/>
                <a:ea typeface="MS PGothic" pitchFamily="34" charset="-128"/>
                <a:cs typeface="Arial" charset="0"/>
              </a:rPr>
            </a:br>
            <a:r>
              <a:rPr lang="nb-NO" altLang="nb-NO" sz="4000" b="1" dirty="0">
                <a:solidFill>
                  <a:schemeClr val="accent3"/>
                </a:solidFill>
                <a:latin typeface="+mj-lt"/>
                <a:ea typeface="+mj-ea"/>
                <a:cs typeface="+mj-cs"/>
              </a:rPr>
              <a:t>Utfordringer og innsatsområder</a:t>
            </a:r>
          </a:p>
        </p:txBody>
      </p:sp>
      <p:sp>
        <p:nvSpPr>
          <p:cNvPr id="9219" name="Oval 3"/>
          <p:cNvSpPr>
            <a:spLocks noChangeArrowheads="1"/>
          </p:cNvSpPr>
          <p:nvPr/>
        </p:nvSpPr>
        <p:spPr bwMode="auto">
          <a:xfrm>
            <a:off x="2409825" y="981075"/>
            <a:ext cx="3313113" cy="2808288"/>
          </a:xfrm>
          <a:prstGeom prst="ellipse">
            <a:avLst/>
          </a:prstGeom>
          <a:solidFill>
            <a:schemeClr val="tx2">
              <a:lumMod val="75000"/>
            </a:schemeClr>
          </a:solidFill>
          <a:ln w="9525">
            <a:solidFill>
              <a:schemeClr val="tx1"/>
            </a:solidFill>
            <a:round/>
            <a:headEnd/>
            <a:tailEnd/>
          </a:ln>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ctr">
              <a:spcBef>
                <a:spcPct val="0"/>
              </a:spcBef>
              <a:buFontTx/>
              <a:buNone/>
            </a:pPr>
            <a:endParaRPr lang="nb-NO" altLang="nb-NO" sz="2400">
              <a:latin typeface="Times" charset="0"/>
            </a:endParaRPr>
          </a:p>
        </p:txBody>
      </p:sp>
      <p:sp>
        <p:nvSpPr>
          <p:cNvPr id="9220" name="Oval 4"/>
          <p:cNvSpPr>
            <a:spLocks noChangeArrowheads="1"/>
          </p:cNvSpPr>
          <p:nvPr/>
        </p:nvSpPr>
        <p:spPr bwMode="auto">
          <a:xfrm>
            <a:off x="438721" y="2559844"/>
            <a:ext cx="3743325" cy="2951162"/>
          </a:xfrm>
          <a:prstGeom prst="ellipse">
            <a:avLst/>
          </a:prstGeom>
          <a:solidFill>
            <a:schemeClr val="tx1">
              <a:lumMod val="50000"/>
              <a:lumOff val="50000"/>
            </a:schemeClr>
          </a:solidFill>
          <a:ln w="9525">
            <a:solidFill>
              <a:schemeClr val="tx1"/>
            </a:solidFill>
            <a:round/>
            <a:headEnd/>
            <a:tailEnd/>
          </a:ln>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r">
              <a:spcBef>
                <a:spcPct val="0"/>
              </a:spcBef>
              <a:buFontTx/>
              <a:buNone/>
            </a:pPr>
            <a:endParaRPr lang="nb-NO" altLang="nb-NO" sz="2400">
              <a:latin typeface="Times" charset="0"/>
            </a:endParaRPr>
          </a:p>
        </p:txBody>
      </p:sp>
      <p:sp>
        <p:nvSpPr>
          <p:cNvPr id="9221" name="Oval 5"/>
          <p:cNvSpPr>
            <a:spLocks noChangeArrowheads="1"/>
          </p:cNvSpPr>
          <p:nvPr/>
        </p:nvSpPr>
        <p:spPr bwMode="auto">
          <a:xfrm>
            <a:off x="3170684" y="2922462"/>
            <a:ext cx="3816424" cy="3207791"/>
          </a:xfrm>
          <a:prstGeom prst="ellipse">
            <a:avLst/>
          </a:prstGeom>
          <a:solidFill>
            <a:srgbClr val="00B0F0"/>
          </a:solidFill>
          <a:ln w="9525">
            <a:solidFill>
              <a:schemeClr val="tx1"/>
            </a:solidFill>
            <a:round/>
            <a:headEnd/>
            <a:tailEnd/>
          </a:ln>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r">
              <a:spcBef>
                <a:spcPct val="0"/>
              </a:spcBef>
              <a:buFontTx/>
              <a:buNone/>
            </a:pPr>
            <a:endParaRPr lang="nb-NO" altLang="nb-NO" sz="2400">
              <a:latin typeface="Times" charset="0"/>
            </a:endParaRPr>
          </a:p>
        </p:txBody>
      </p:sp>
      <p:sp>
        <p:nvSpPr>
          <p:cNvPr id="9222" name="AutoShape 6"/>
          <p:cNvSpPr>
            <a:spLocks noChangeArrowheads="1"/>
          </p:cNvSpPr>
          <p:nvPr/>
        </p:nvSpPr>
        <p:spPr bwMode="auto">
          <a:xfrm>
            <a:off x="3385517" y="2489200"/>
            <a:ext cx="1296987" cy="1275556"/>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bg1"/>
          </a:solidFill>
          <a:ln w="9525">
            <a:solidFill>
              <a:schemeClr val="tx1"/>
            </a:solidFill>
            <a:round/>
            <a:headEnd/>
            <a:tailEnd/>
          </a:ln>
        </p:spPr>
        <p:txBody>
          <a:bodyPr wrap="none" anchor="ctr"/>
          <a:lstStyle/>
          <a:p>
            <a:endParaRPr lang="nb-NO"/>
          </a:p>
        </p:txBody>
      </p:sp>
      <p:sp>
        <p:nvSpPr>
          <p:cNvPr id="9223" name="Oval 7"/>
          <p:cNvSpPr>
            <a:spLocks noChangeArrowheads="1"/>
          </p:cNvSpPr>
          <p:nvPr/>
        </p:nvSpPr>
        <p:spPr bwMode="auto">
          <a:xfrm>
            <a:off x="3622054" y="2728987"/>
            <a:ext cx="792162" cy="792163"/>
          </a:xfrm>
          <a:prstGeom prst="ellipse">
            <a:avLst/>
          </a:prstGeom>
          <a:solidFill>
            <a:schemeClr val="tx2"/>
          </a:solidFill>
          <a:ln w="9525">
            <a:solidFill>
              <a:srgbClr val="E6C6FA"/>
            </a:solidFill>
            <a:round/>
            <a:headEnd/>
            <a:tailEnd/>
          </a:ln>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r">
              <a:spcBef>
                <a:spcPct val="0"/>
              </a:spcBef>
              <a:buFontTx/>
              <a:buNone/>
            </a:pPr>
            <a:endParaRPr lang="nb-NO" altLang="nb-NO" sz="2400">
              <a:latin typeface="Times" charset="0"/>
            </a:endParaRPr>
          </a:p>
        </p:txBody>
      </p:sp>
      <p:sp>
        <p:nvSpPr>
          <p:cNvPr id="9224" name="Rectangle 3"/>
          <p:cNvSpPr>
            <a:spLocks noChangeArrowheads="1"/>
          </p:cNvSpPr>
          <p:nvPr/>
        </p:nvSpPr>
        <p:spPr bwMode="auto">
          <a:xfrm>
            <a:off x="2627313" y="1196975"/>
            <a:ext cx="2881312"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ctr">
              <a:spcBef>
                <a:spcPct val="0"/>
              </a:spcBef>
              <a:buFontTx/>
              <a:buNone/>
            </a:pPr>
            <a:r>
              <a:rPr lang="nb-NO" altLang="nb-NO" sz="2400" b="1" dirty="0">
                <a:solidFill>
                  <a:schemeClr val="bg1"/>
                </a:solidFill>
                <a:latin typeface="Arial Narrow" panose="020B0606020202030204" pitchFamily="34" charset="0"/>
                <a:cs typeface="Times New Roman" panose="02020603050405020304" pitchFamily="18" charset="0"/>
              </a:rPr>
              <a:t>Forebygging</a:t>
            </a:r>
          </a:p>
          <a:p>
            <a:pPr algn="ctr">
              <a:spcBef>
                <a:spcPct val="0"/>
              </a:spcBef>
              <a:buFontTx/>
              <a:buNone/>
            </a:pPr>
            <a:r>
              <a:rPr lang="nb-NO" altLang="nb-NO" sz="1600" b="1" dirty="0">
                <a:solidFill>
                  <a:schemeClr val="bg1"/>
                </a:solidFill>
                <a:latin typeface="Arial Narrow" panose="020B0606020202030204" pitchFamily="34" charset="0"/>
                <a:cs typeface="Times New Roman" panose="02020603050405020304" pitchFamily="18" charset="0"/>
              </a:rPr>
              <a:t>HMS arbeid – innsats </a:t>
            </a:r>
            <a:r>
              <a:rPr lang="nb-NO" altLang="nb-NO" sz="1600" b="1" dirty="0" err="1">
                <a:solidFill>
                  <a:schemeClr val="bg1"/>
                </a:solidFill>
                <a:latin typeface="Arial Narrow" panose="020B0606020202030204" pitchFamily="34" charset="0"/>
                <a:cs typeface="Times New Roman" panose="02020603050405020304" pitchFamily="18" charset="0"/>
              </a:rPr>
              <a:t>ift</a:t>
            </a:r>
            <a:r>
              <a:rPr lang="nb-NO" altLang="nb-NO" sz="1600" b="1" dirty="0">
                <a:solidFill>
                  <a:schemeClr val="bg1"/>
                </a:solidFill>
                <a:latin typeface="Arial Narrow" panose="020B0606020202030204" pitchFamily="34" charset="0"/>
                <a:cs typeface="Times New Roman" panose="02020603050405020304" pitchFamily="18" charset="0"/>
              </a:rPr>
              <a:t> </a:t>
            </a:r>
          </a:p>
          <a:p>
            <a:pPr algn="ctr">
              <a:spcBef>
                <a:spcPct val="0"/>
              </a:spcBef>
              <a:buFontTx/>
              <a:buNone/>
            </a:pPr>
            <a:r>
              <a:rPr lang="nb-NO" altLang="nb-NO" sz="1600" b="1" dirty="0">
                <a:solidFill>
                  <a:schemeClr val="bg1"/>
                </a:solidFill>
                <a:latin typeface="Arial Narrow" panose="020B0606020202030204" pitchFamily="34" charset="0"/>
                <a:cs typeface="Times New Roman" panose="02020603050405020304" pitchFamily="18" charset="0"/>
              </a:rPr>
              <a:t>enkeltpersoner og ulike grupper</a:t>
            </a:r>
          </a:p>
        </p:txBody>
      </p:sp>
      <p:sp>
        <p:nvSpPr>
          <p:cNvPr id="9225" name="Rectangle 2"/>
          <p:cNvSpPr>
            <a:spLocks noChangeArrowheads="1"/>
          </p:cNvSpPr>
          <p:nvPr/>
        </p:nvSpPr>
        <p:spPr bwMode="auto">
          <a:xfrm>
            <a:off x="159322" y="3031406"/>
            <a:ext cx="3458540" cy="17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ctr">
              <a:spcBef>
                <a:spcPct val="0"/>
              </a:spcBef>
              <a:buFontTx/>
              <a:buNone/>
            </a:pPr>
            <a:r>
              <a:rPr lang="nb-NO" altLang="nb-NO" sz="2400" b="1" dirty="0">
                <a:solidFill>
                  <a:schemeClr val="bg1"/>
                </a:solidFill>
                <a:latin typeface="Arial Narrow" panose="020B0606020202030204" pitchFamily="34" charset="0"/>
                <a:cs typeface="Times New Roman" panose="02020603050405020304" pitchFamily="18" charset="0"/>
              </a:rPr>
              <a:t>Oppfølging</a:t>
            </a:r>
          </a:p>
          <a:p>
            <a:pPr algn="ctr">
              <a:spcBef>
                <a:spcPct val="0"/>
              </a:spcBef>
              <a:buFontTx/>
              <a:buNone/>
            </a:pPr>
            <a:r>
              <a:rPr lang="nb-NO" altLang="nb-NO" sz="1800" b="1" dirty="0">
                <a:solidFill>
                  <a:schemeClr val="bg1"/>
                </a:solidFill>
                <a:latin typeface="Arial Narrow" panose="020B0606020202030204" pitchFamily="34" charset="0"/>
                <a:cs typeface="Times New Roman" panose="02020603050405020304" pitchFamily="18" charset="0"/>
              </a:rPr>
              <a:t>Rutiner for oppfølging </a:t>
            </a:r>
          </a:p>
          <a:p>
            <a:pPr algn="ctr">
              <a:spcBef>
                <a:spcPct val="0"/>
              </a:spcBef>
              <a:buFontTx/>
              <a:buNone/>
            </a:pPr>
            <a:r>
              <a:rPr lang="nb-NO" altLang="nb-NO" sz="1800" b="1" dirty="0">
                <a:solidFill>
                  <a:schemeClr val="bg1"/>
                </a:solidFill>
                <a:latin typeface="Arial Narrow" panose="020B0606020202030204" pitchFamily="34" charset="0"/>
                <a:cs typeface="Times New Roman" panose="02020603050405020304" pitchFamily="18" charset="0"/>
              </a:rPr>
              <a:t>av sykmeldte /tilrettelegging</a:t>
            </a:r>
          </a:p>
          <a:p>
            <a:pPr algn="ctr">
              <a:spcBef>
                <a:spcPct val="0"/>
              </a:spcBef>
              <a:buFontTx/>
              <a:buNone/>
            </a:pPr>
            <a:r>
              <a:rPr lang="nb-NO" altLang="nb-NO" sz="1800" b="1" dirty="0">
                <a:solidFill>
                  <a:schemeClr val="bg1"/>
                </a:solidFill>
                <a:latin typeface="Arial Narrow" panose="020B0606020202030204" pitchFamily="34" charset="0"/>
                <a:cs typeface="Times New Roman" panose="02020603050405020304" pitchFamily="18" charset="0"/>
              </a:rPr>
              <a:t> samarbeid m/NAV og legene</a:t>
            </a:r>
          </a:p>
        </p:txBody>
      </p:sp>
      <p:sp>
        <p:nvSpPr>
          <p:cNvPr id="9226" name="Rectangle 4"/>
          <p:cNvSpPr>
            <a:spLocks noChangeArrowheads="1"/>
          </p:cNvSpPr>
          <p:nvPr/>
        </p:nvSpPr>
        <p:spPr bwMode="auto">
          <a:xfrm>
            <a:off x="3622054" y="3763169"/>
            <a:ext cx="3224213"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ctr">
              <a:spcBef>
                <a:spcPct val="0"/>
              </a:spcBef>
              <a:buFontTx/>
              <a:buNone/>
            </a:pPr>
            <a:r>
              <a:rPr lang="nb-NO" altLang="nb-NO" sz="2400" b="1" dirty="0">
                <a:solidFill>
                  <a:schemeClr val="tx1">
                    <a:lumMod val="85000"/>
                    <a:lumOff val="15000"/>
                  </a:schemeClr>
                </a:solidFill>
                <a:latin typeface="Arial Narrow" panose="020B0606020202030204" pitchFamily="34" charset="0"/>
                <a:cs typeface="Times New Roman" panose="02020603050405020304" pitchFamily="18" charset="0"/>
              </a:rPr>
              <a:t>Utvikling av  </a:t>
            </a:r>
          </a:p>
          <a:p>
            <a:pPr algn="ctr">
              <a:spcBef>
                <a:spcPct val="0"/>
              </a:spcBef>
              <a:buFontTx/>
              <a:buNone/>
            </a:pPr>
            <a:r>
              <a:rPr lang="nb-NO" altLang="nb-NO" sz="2400" b="1" dirty="0">
                <a:solidFill>
                  <a:schemeClr val="tx1">
                    <a:lumMod val="85000"/>
                    <a:lumOff val="15000"/>
                  </a:schemeClr>
                </a:solidFill>
                <a:latin typeface="Arial Narrow" panose="020B0606020202030204" pitchFamily="34" charset="0"/>
                <a:cs typeface="Times New Roman" panose="02020603050405020304" pitchFamily="18" charset="0"/>
              </a:rPr>
              <a:t>organisasjonskultur </a:t>
            </a:r>
          </a:p>
          <a:p>
            <a:pPr algn="ctr">
              <a:spcBef>
                <a:spcPct val="0"/>
              </a:spcBef>
              <a:buFontTx/>
              <a:buNone/>
            </a:pPr>
            <a:r>
              <a:rPr lang="nb-NO" altLang="nb-NO" sz="2400" b="1" dirty="0">
                <a:solidFill>
                  <a:schemeClr val="tx1">
                    <a:lumMod val="85000"/>
                    <a:lumOff val="15000"/>
                  </a:schemeClr>
                </a:solidFill>
                <a:latin typeface="Arial Narrow" panose="020B0606020202030204" pitchFamily="34" charset="0"/>
                <a:cs typeface="Times New Roman" panose="02020603050405020304" pitchFamily="18" charset="0"/>
              </a:rPr>
              <a:t>nærvær og kvalitet </a:t>
            </a:r>
          </a:p>
          <a:p>
            <a:pPr algn="ctr">
              <a:spcBef>
                <a:spcPct val="0"/>
              </a:spcBef>
              <a:buFontTx/>
              <a:buNone/>
            </a:pPr>
            <a:r>
              <a:rPr lang="nb-NO" altLang="nb-NO" sz="1400" b="1" dirty="0">
                <a:solidFill>
                  <a:schemeClr val="tx1">
                    <a:lumMod val="85000"/>
                    <a:lumOff val="15000"/>
                  </a:schemeClr>
                </a:solidFill>
                <a:latin typeface="Arial Narrow" panose="020B0606020202030204" pitchFamily="34" charset="0"/>
                <a:cs typeface="Times New Roman" panose="02020603050405020304" pitchFamily="18" charset="0"/>
              </a:rPr>
              <a:t>Trivsel – mestring – forpliktelse</a:t>
            </a:r>
          </a:p>
          <a:p>
            <a:pPr algn="ctr">
              <a:spcBef>
                <a:spcPct val="0"/>
              </a:spcBef>
              <a:buFontTx/>
              <a:buNone/>
            </a:pPr>
            <a:endParaRPr lang="nb-NO" altLang="nb-NO" sz="1200" b="1" dirty="0">
              <a:solidFill>
                <a:schemeClr val="tx1">
                  <a:lumMod val="85000"/>
                  <a:lumOff val="15000"/>
                </a:schemeClr>
              </a:solidFill>
              <a:latin typeface="Arial Narrow" panose="020B0606020202030204" pitchFamily="34" charset="0"/>
              <a:cs typeface="Times New Roman" panose="02020603050405020304" pitchFamily="18" charset="0"/>
            </a:endParaRPr>
          </a:p>
          <a:p>
            <a:pPr algn="ctr">
              <a:spcBef>
                <a:spcPct val="0"/>
              </a:spcBef>
              <a:buFontTx/>
              <a:buNone/>
            </a:pPr>
            <a:r>
              <a:rPr lang="nb-NO" altLang="nb-NO" sz="1200" b="1" dirty="0">
                <a:solidFill>
                  <a:schemeClr val="tx1">
                    <a:lumMod val="85000"/>
                    <a:lumOff val="15000"/>
                  </a:schemeClr>
                </a:solidFill>
                <a:latin typeface="Arial Narrow" panose="020B0606020202030204" pitchFamily="34" charset="0"/>
                <a:cs typeface="Times New Roman" panose="02020603050405020304" pitchFamily="18" charset="0"/>
              </a:rPr>
              <a:t>KULTURBYGGING</a:t>
            </a:r>
          </a:p>
          <a:p>
            <a:pPr algn="ctr">
              <a:spcBef>
                <a:spcPct val="0"/>
              </a:spcBef>
              <a:buFontTx/>
              <a:buNone/>
            </a:pPr>
            <a:r>
              <a:rPr lang="nb-NO" altLang="nb-NO" sz="1200" b="1" dirty="0">
                <a:solidFill>
                  <a:schemeClr val="tx1">
                    <a:lumMod val="85000"/>
                    <a:lumOff val="15000"/>
                  </a:schemeClr>
                </a:solidFill>
                <a:latin typeface="Arial Narrow" panose="020B0606020202030204" pitchFamily="34" charset="0"/>
                <a:cs typeface="Times New Roman" panose="02020603050405020304" pitchFamily="18" charset="0"/>
              </a:rPr>
              <a:t>Stavanger kommunes nærværsprosjekt</a:t>
            </a:r>
          </a:p>
          <a:p>
            <a:pPr algn="ctr">
              <a:spcBef>
                <a:spcPct val="0"/>
              </a:spcBef>
              <a:buFontTx/>
              <a:buNone/>
            </a:pPr>
            <a:r>
              <a:rPr lang="nb-NO" altLang="nb-NO" b="1" dirty="0">
                <a:solidFill>
                  <a:schemeClr val="tx1">
                    <a:lumMod val="85000"/>
                    <a:lumOff val="15000"/>
                  </a:schemeClr>
                </a:solidFill>
                <a:latin typeface="Arial Narrow" panose="020B0606020202030204" pitchFamily="34" charset="0"/>
                <a:cs typeface="Times New Roman" panose="02020603050405020304" pitchFamily="18" charset="0"/>
              </a:rPr>
              <a:t>God praksis</a:t>
            </a:r>
          </a:p>
          <a:p>
            <a:pPr algn="ctr">
              <a:spcBef>
                <a:spcPct val="0"/>
              </a:spcBef>
              <a:buFontTx/>
              <a:buNone/>
            </a:pPr>
            <a:endParaRPr lang="nb-NO" altLang="nb-NO" sz="1200" b="1" dirty="0">
              <a:solidFill>
                <a:schemeClr val="bg1"/>
              </a:solidFill>
              <a:latin typeface="Comic Sans MS" pitchFamily="66" charset="0"/>
            </a:endParaRPr>
          </a:p>
        </p:txBody>
      </p:sp>
      <p:sp>
        <p:nvSpPr>
          <p:cNvPr id="9228" name="Plassholder for bunntekst 3"/>
          <p:cNvSpPr txBox="1">
            <a:spLocks noGrp="1"/>
          </p:cNvSpPr>
          <p:nvPr/>
        </p:nvSpPr>
        <p:spPr bwMode="auto">
          <a:xfrm rot="-5400000">
            <a:off x="8077200" y="17526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a:spcBef>
                <a:spcPct val="20000"/>
              </a:spcBef>
              <a:buChar char="•"/>
              <a:defRPr sz="2800">
                <a:solidFill>
                  <a:schemeClr val="tx1"/>
                </a:solidFill>
                <a:latin typeface="Times New Roman" pitchFamily="18" charset="0"/>
              </a:defRPr>
            </a:lvl1pPr>
            <a:lvl2pPr marL="742950" indent="-285750" algn="l">
              <a:spcBef>
                <a:spcPct val="20000"/>
              </a:spcBef>
              <a:buChar char="–"/>
              <a:defRPr sz="2400">
                <a:solidFill>
                  <a:schemeClr val="tx1"/>
                </a:solidFill>
                <a:latin typeface="Times New Roman" pitchFamily="18" charset="0"/>
              </a:defRPr>
            </a:lvl2pPr>
            <a:lvl3pPr marL="1143000" indent="-228600" algn="l">
              <a:spcBef>
                <a:spcPct val="20000"/>
              </a:spcBef>
              <a:buChar char="•"/>
              <a:defRPr sz="2000">
                <a:solidFill>
                  <a:schemeClr val="tx1"/>
                </a:solidFill>
                <a:latin typeface="Times New Roman" pitchFamily="18" charset="0"/>
              </a:defRPr>
            </a:lvl3pPr>
            <a:lvl4pPr marL="1600200" indent="-228600" algn="l">
              <a:spcBef>
                <a:spcPct val="20000"/>
              </a:spcBef>
              <a:buChar char="–"/>
              <a:defRPr>
                <a:solidFill>
                  <a:schemeClr val="tx1"/>
                </a:solidFill>
                <a:latin typeface="Times New Roman" pitchFamily="18" charset="0"/>
              </a:defRPr>
            </a:lvl4pPr>
            <a:lvl5pPr marL="2057400" indent="-228600" algn="l">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ctr" eaLnBrk="1" hangingPunct="1">
              <a:spcBef>
                <a:spcPct val="0"/>
              </a:spcBef>
              <a:buFontTx/>
              <a:buNone/>
            </a:pPr>
            <a:r>
              <a:rPr lang="en-US" altLang="nb-NO" sz="900">
                <a:solidFill>
                  <a:schemeClr val="bg1"/>
                </a:solidFill>
                <a:latin typeface="Helvetica" pitchFamily="34" charset="0"/>
                <a:ea typeface="MS PGothic" pitchFamily="34" charset="-128"/>
                <a:cs typeface="Arial" charset="0"/>
              </a:rPr>
              <a:t>Presentasjon |  2010</a:t>
            </a:r>
          </a:p>
        </p:txBody>
      </p:sp>
      <p:pic>
        <p:nvPicPr>
          <p:cNvPr id="9229"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378055"/>
            <a:ext cx="819918" cy="84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8921457"/>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Organisasjonskultur</a:t>
            </a:r>
            <a:endParaRPr lang="nb-NO" dirty="0"/>
          </a:p>
        </p:txBody>
      </p:sp>
      <p:sp>
        <p:nvSpPr>
          <p:cNvPr id="3" name="Plassholder for innhold 2"/>
          <p:cNvSpPr>
            <a:spLocks noGrp="1"/>
          </p:cNvSpPr>
          <p:nvPr>
            <p:ph idx="1"/>
          </p:nvPr>
        </p:nvSpPr>
        <p:spPr/>
        <p:txBody>
          <a:bodyPr>
            <a:normAutofit lnSpcReduction="10000"/>
          </a:bodyPr>
          <a:lstStyle/>
          <a:p>
            <a:r>
              <a:rPr lang="nb-NO" dirty="0" smtClean="0"/>
              <a:t>Organisasjonskultur blir ofte beskrevet som «Hvordan vi gjør tingene her hos oss». </a:t>
            </a:r>
          </a:p>
          <a:p>
            <a:r>
              <a:rPr lang="nb-NO" dirty="0" smtClean="0"/>
              <a:t>Organisasjonskulturen omfatter de selvinnlysende reglene som aldri er blitt formulert, vaneløsningene.</a:t>
            </a:r>
          </a:p>
          <a:p>
            <a:r>
              <a:rPr lang="nb-NO" dirty="0" smtClean="0"/>
              <a:t>Med definisjonen «Organisasjonskultur er de sett av felles delte normer, verdier og virkelighetsoppfatninger som utvikler seg i en organisasjon når menneskene handler med hverandre og omgivelsene» så kan det tolkes dithen at en vesentlig del av kulturen er overlevert erfaring.</a:t>
            </a:r>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5765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Kultur for nærvær og kvalitet</a:t>
            </a:r>
            <a:endParaRPr lang="nb-NO" dirty="0"/>
          </a:p>
        </p:txBody>
      </p:sp>
      <p:sp>
        <p:nvSpPr>
          <p:cNvPr id="3" name="Plassholder for innhold 2"/>
          <p:cNvSpPr>
            <a:spLocks noGrp="1"/>
          </p:cNvSpPr>
          <p:nvPr>
            <p:ph idx="1"/>
          </p:nvPr>
        </p:nvSpPr>
        <p:spPr/>
        <p:txBody>
          <a:bodyPr>
            <a:normAutofit fontScale="70000" lnSpcReduction="20000"/>
          </a:bodyPr>
          <a:lstStyle/>
          <a:p>
            <a:r>
              <a:rPr lang="nb-NO" sz="4200" dirty="0" smtClean="0">
                <a:latin typeface="Times New Roman" panose="02020603050405020304" pitchFamily="18" charset="0"/>
                <a:ea typeface="ＭＳ Ｐゴシック" pitchFamily="34" charset="-128"/>
                <a:cs typeface="Times New Roman" panose="02020603050405020304" pitchFamily="18" charset="0"/>
              </a:rPr>
              <a:t>Stavanger kommune skal ha et sykefravær på seks prosent eller under og «God praksis» er et nærværsprosjekt som skal bidra til å understøtte kommunens overordnede HMS mål og sikre god tjenesteleveranse.</a:t>
            </a:r>
          </a:p>
          <a:p>
            <a:r>
              <a:rPr lang="nb-NO" sz="4200" dirty="0" smtClean="0">
                <a:latin typeface="Times New Roman" panose="02020603050405020304" pitchFamily="18" charset="0"/>
                <a:ea typeface="ＭＳ Ｐゴシック" pitchFamily="34" charset="-128"/>
                <a:cs typeface="Times New Roman" panose="02020603050405020304" pitchFamily="18" charset="0"/>
              </a:rPr>
              <a:t>«God praksis» vil bidra til at kommunen vil kunne nå sine overordnede mål ved å fremme nærvær på arbeidsplassen, forebygge sykefravær og dermed sikre kvalitet på tjenesten.</a:t>
            </a:r>
            <a:endParaRPr lang="nb-NO" sz="4200" dirty="0">
              <a:latin typeface="Times New Roman" panose="02020603050405020304" pitchFamily="18" charset="0"/>
              <a:ea typeface="ＭＳ Ｐゴシック" pitchFamily="34" charset="-128"/>
              <a:cs typeface="Times New Roman" panose="02020603050405020304" pitchFamily="18" charset="0"/>
            </a:endParaRP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6713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Kunnskapsformidling gjennom fortellinger</a:t>
            </a:r>
            <a:endParaRPr lang="nb-NO" dirty="0"/>
          </a:p>
        </p:txBody>
      </p:sp>
      <p:sp>
        <p:nvSpPr>
          <p:cNvPr id="3" name="Plassholder for innhold 2"/>
          <p:cNvSpPr>
            <a:spLocks noGrp="1"/>
          </p:cNvSpPr>
          <p:nvPr>
            <p:ph idx="1"/>
          </p:nvPr>
        </p:nvSpPr>
        <p:spPr/>
        <p:txBody>
          <a:bodyPr>
            <a:normAutofit/>
          </a:bodyPr>
          <a:lstStyle/>
          <a:p>
            <a:r>
              <a:rPr lang="nb-NO" sz="2800" dirty="0">
                <a:latin typeface="Times New Roman" panose="02020603050405020304" pitchFamily="18" charset="0"/>
                <a:ea typeface="ＭＳ Ｐゴシック" pitchFamily="34" charset="-128"/>
                <a:cs typeface="Times New Roman" panose="02020603050405020304" pitchFamily="18" charset="0"/>
              </a:rPr>
              <a:t>«God praksis» bygger på at det allerede blir gjort mye bra nærværsarbeid i virksomhetene. </a:t>
            </a:r>
          </a:p>
          <a:p>
            <a:r>
              <a:rPr lang="nb-NO" sz="2800" dirty="0" smtClean="0">
                <a:latin typeface="Times New Roman" panose="02020603050405020304" pitchFamily="18" charset="0"/>
                <a:ea typeface="ＭＳ Ｐゴシック" pitchFamily="34" charset="-128"/>
                <a:cs typeface="Times New Roman" panose="02020603050405020304" pitchFamily="18" charset="0"/>
              </a:rPr>
              <a:t>Vi </a:t>
            </a:r>
            <a:r>
              <a:rPr lang="nb-NO" sz="2800" dirty="0">
                <a:latin typeface="Times New Roman" panose="02020603050405020304" pitchFamily="18" charset="0"/>
                <a:ea typeface="ＭＳ Ｐゴシック" pitchFamily="34" charset="-128"/>
                <a:cs typeface="Times New Roman" panose="02020603050405020304" pitchFamily="18" charset="0"/>
              </a:rPr>
              <a:t>vet at mange ledere sitter inne med gode historier som kan gi inspirasjon til andre. </a:t>
            </a:r>
          </a:p>
          <a:p>
            <a:r>
              <a:rPr lang="nb-NO" sz="2800" dirty="0">
                <a:latin typeface="Times New Roman" panose="02020603050405020304" pitchFamily="18" charset="0"/>
                <a:ea typeface="ＭＳ Ｐゴシック" pitchFamily="34" charset="-128"/>
                <a:cs typeface="Times New Roman" panose="02020603050405020304" pitchFamily="18" charset="0"/>
              </a:rPr>
              <a:t>Vi vil synliggjøre dette ved å legge til rette for at vi får dele de gode historiene om hva vi får til. </a:t>
            </a:r>
            <a:endParaRPr lang="nb-NO" altLang="nb-NO" sz="1600" dirty="0">
              <a:latin typeface="Times New Roman" panose="02020603050405020304" pitchFamily="18" charset="0"/>
              <a:ea typeface="ＭＳ Ｐゴシック" pitchFamily="34" charset="-128"/>
              <a:cs typeface="Times New Roman" panose="02020603050405020304" pitchFamily="18" charset="0"/>
            </a:endParaRPr>
          </a:p>
          <a:p>
            <a:r>
              <a:rPr lang="nb-NO" sz="2800" dirty="0">
                <a:latin typeface="Times New Roman" panose="02020603050405020304" pitchFamily="18" charset="0"/>
                <a:ea typeface="ＭＳ Ｐゴシック" pitchFamily="34" charset="-128"/>
                <a:cs typeface="Times New Roman" panose="02020603050405020304" pitchFamily="18" charset="0"/>
              </a:rPr>
              <a:t>Gjennom prosjektet ønsker vi å bistå ledere i å utvikle historier som kan brukes som </a:t>
            </a:r>
            <a:r>
              <a:rPr lang="nb-NO" sz="2800" dirty="0" smtClean="0">
                <a:latin typeface="Times New Roman" panose="02020603050405020304" pitchFamily="18" charset="0"/>
                <a:ea typeface="ＭＳ Ｐゴシック" pitchFamily="34" charset="-128"/>
                <a:cs typeface="Times New Roman" panose="02020603050405020304" pitchFamily="18" charset="0"/>
              </a:rPr>
              <a:t>lederverktøy</a:t>
            </a:r>
          </a:p>
          <a:p>
            <a:pPr marL="0" indent="0">
              <a:buNone/>
            </a:pPr>
            <a:endParaRPr lang="nb-NO" sz="2800" dirty="0">
              <a:latin typeface="Times New Roman" panose="02020603050405020304" pitchFamily="18" charset="0"/>
              <a:ea typeface="ＭＳ Ｐゴシック" pitchFamily="34" charset="-128"/>
              <a:cs typeface="Times New Roman" panose="02020603050405020304" pitchFamily="18" charset="0"/>
            </a:endParaRPr>
          </a:p>
          <a:p>
            <a:endParaRPr lang="nb-NO" dirty="0"/>
          </a:p>
        </p:txBody>
      </p:sp>
      <p:pic>
        <p:nvPicPr>
          <p:cNvPr id="4" name="Plassholder for innhold 4" descr="nynorsklogo_SOBK_sentrert_pos.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291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Historiene i «God praksis»</a:t>
            </a:r>
            <a:endParaRPr lang="nb-NO" dirty="0"/>
          </a:p>
        </p:txBody>
      </p:sp>
      <p:sp>
        <p:nvSpPr>
          <p:cNvPr id="3" name="Plassholder for innhold 2"/>
          <p:cNvSpPr>
            <a:spLocks noGrp="1"/>
          </p:cNvSpPr>
          <p:nvPr>
            <p:ph idx="1"/>
          </p:nvPr>
        </p:nvSpPr>
        <p:spPr/>
        <p:txBody>
          <a:bodyPr>
            <a:normAutofit lnSpcReduction="10000"/>
          </a:bodyPr>
          <a:lstStyle/>
          <a:p>
            <a:pPr marL="0" indent="0">
              <a:buNone/>
            </a:pPr>
            <a:r>
              <a:rPr lang="nb-NO" dirty="0" smtClean="0"/>
              <a:t> Er ment å:</a:t>
            </a:r>
          </a:p>
          <a:p>
            <a:pPr marL="0" indent="0">
              <a:buNone/>
            </a:pPr>
            <a:endParaRPr lang="nb-NO" dirty="0" smtClean="0"/>
          </a:p>
          <a:p>
            <a:r>
              <a:rPr lang="nb-NO" dirty="0" smtClean="0"/>
              <a:t>Vekke engasjement og begeistring</a:t>
            </a:r>
          </a:p>
          <a:p>
            <a:r>
              <a:rPr lang="nb-NO" dirty="0" smtClean="0"/>
              <a:t>Inspirere</a:t>
            </a:r>
          </a:p>
          <a:p>
            <a:r>
              <a:rPr lang="nb-NO" dirty="0" smtClean="0"/>
              <a:t>Gi retning</a:t>
            </a:r>
          </a:p>
          <a:p>
            <a:r>
              <a:rPr lang="nb-NO" dirty="0" smtClean="0"/>
              <a:t>Motivere</a:t>
            </a:r>
          </a:p>
          <a:p>
            <a:r>
              <a:rPr lang="nb-NO" dirty="0" smtClean="0"/>
              <a:t>Være autentiske</a:t>
            </a:r>
          </a:p>
          <a:p>
            <a:r>
              <a:rPr lang="nb-NO" dirty="0" smtClean="0"/>
              <a:t>Gi kraft og energi</a:t>
            </a:r>
          </a:p>
          <a:p>
            <a:r>
              <a:rPr lang="nb-NO" dirty="0" smtClean="0"/>
              <a:t>Være et godt utgangspunkt for refleksjon</a:t>
            </a:r>
            <a:endParaRPr lang="nb-NO" dirty="0"/>
          </a:p>
        </p:txBody>
      </p:sp>
      <p:pic>
        <p:nvPicPr>
          <p:cNvPr id="4" name="Plassholder for innhold 4" descr="nynorsklogo_SOBK_sentrert_pos.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5541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Løsningsfokusert tilnærming</a:t>
            </a:r>
            <a:endParaRPr lang="nb-NO" dirty="0"/>
          </a:p>
        </p:txBody>
      </p:sp>
      <p:sp>
        <p:nvSpPr>
          <p:cNvPr id="3" name="Plassholder for innhold 2"/>
          <p:cNvSpPr>
            <a:spLocks noGrp="1"/>
          </p:cNvSpPr>
          <p:nvPr>
            <p:ph idx="1"/>
          </p:nvPr>
        </p:nvSpPr>
        <p:spPr/>
        <p:txBody>
          <a:bodyPr>
            <a:normAutofit fontScale="92500" lnSpcReduction="10000"/>
          </a:bodyPr>
          <a:lstStyle/>
          <a:p>
            <a:r>
              <a:rPr lang="nb-NO" sz="2800" dirty="0" smtClean="0">
                <a:latin typeface="Times New Roman" panose="02020603050405020304" pitchFamily="18" charset="0"/>
                <a:ea typeface="ＭＳ Ｐゴシック" pitchFamily="34" charset="-128"/>
                <a:cs typeface="Times New Roman" panose="02020603050405020304" pitchFamily="18" charset="0"/>
              </a:rPr>
              <a:t>«God praksis» har </a:t>
            </a:r>
            <a:r>
              <a:rPr lang="nb-NO" sz="2800" dirty="0">
                <a:latin typeface="Times New Roman" panose="02020603050405020304" pitchFamily="18" charset="0"/>
                <a:ea typeface="ＭＳ Ｐゴシック" pitchFamily="34" charset="-128"/>
                <a:cs typeface="Times New Roman" panose="02020603050405020304" pitchFamily="18" charset="0"/>
              </a:rPr>
              <a:t>en løsningsfokusert </a:t>
            </a:r>
            <a:r>
              <a:rPr lang="nb-NO" sz="2800" dirty="0" smtClean="0">
                <a:latin typeface="Times New Roman" panose="02020603050405020304" pitchFamily="18" charset="0"/>
                <a:ea typeface="ＭＳ Ｐゴシック" pitchFamily="34" charset="-128"/>
                <a:cs typeface="Times New Roman" panose="02020603050405020304" pitchFamily="18" charset="0"/>
              </a:rPr>
              <a:t>tilnærming. Målet </a:t>
            </a:r>
            <a:r>
              <a:rPr lang="nb-NO" sz="2800" dirty="0">
                <a:latin typeface="Times New Roman" panose="02020603050405020304" pitchFamily="18" charset="0"/>
                <a:ea typeface="ＭＳ Ｐゴシック" pitchFamily="34" charset="-128"/>
                <a:cs typeface="Times New Roman" panose="02020603050405020304" pitchFamily="18" charset="0"/>
              </a:rPr>
              <a:t>er å skape refleksjon over historier knyttet til hvilken atferd, aktiviteter, holdninger og rutiner som skaper de beste resultatene innen sykefravær og nærværsarbeid.</a:t>
            </a:r>
          </a:p>
          <a:p>
            <a:r>
              <a:rPr lang="nb-NO" sz="2800" dirty="0" smtClean="0">
                <a:latin typeface="Times New Roman" panose="02020603050405020304" pitchFamily="18" charset="0"/>
                <a:ea typeface="ＭＳ Ｐゴシック" pitchFamily="34" charset="-128"/>
                <a:cs typeface="Times New Roman" panose="02020603050405020304" pitchFamily="18" charset="0"/>
              </a:rPr>
              <a:t>Utfordringen </a:t>
            </a:r>
            <a:r>
              <a:rPr lang="nb-NO" sz="2800" dirty="0">
                <a:latin typeface="Times New Roman" panose="02020603050405020304" pitchFamily="18" charset="0"/>
                <a:ea typeface="ＭＳ Ｐゴシック" pitchFamily="34" charset="-128"/>
                <a:cs typeface="Times New Roman" panose="02020603050405020304" pitchFamily="18" charset="0"/>
              </a:rPr>
              <a:t>er å jobbe med holdninger og verdier og skape en kultur for nærvær og kvalitet. </a:t>
            </a:r>
          </a:p>
          <a:p>
            <a:r>
              <a:rPr lang="nb-NO" sz="2800" dirty="0">
                <a:latin typeface="Times New Roman" panose="02020603050405020304" pitchFamily="18" charset="0"/>
                <a:ea typeface="ＭＳ Ｐゴシック" pitchFamily="34" charset="-128"/>
                <a:cs typeface="Times New Roman" panose="02020603050405020304" pitchFamily="18" charset="0"/>
              </a:rPr>
              <a:t>Det legges til rette for læring i organisasjonen, slik at kunnskap om nærværsfaktorer kan implementeres i organisasjonskulturen. </a:t>
            </a:r>
          </a:p>
          <a:p>
            <a:endParaRPr lang="nb-NO" dirty="0"/>
          </a:p>
        </p:txBody>
      </p:sp>
      <p:pic>
        <p:nvPicPr>
          <p:cNvPr id="4" name="Plassholder for innhold 4" descr="nynorsklogo_SOBK_sentrert_pos.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54468" y="476672"/>
            <a:ext cx="828376" cy="8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01925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SK_presentasjon_blå titler">
  <a:themeElements>
    <a:clrScheme name="Stavanger Kommune">
      <a:dk1>
        <a:sysClr val="windowText" lastClr="000000"/>
      </a:dk1>
      <a:lt1>
        <a:sysClr val="window" lastClr="FFFFFF"/>
      </a:lt1>
      <a:dk2>
        <a:srgbClr val="0060A5"/>
      </a:dk2>
      <a:lt2>
        <a:srgbClr val="EEECE1"/>
      </a:lt2>
      <a:accent1>
        <a:srgbClr val="83786F"/>
      </a:accent1>
      <a:accent2>
        <a:srgbClr val="4C8C2B"/>
      </a:accent2>
      <a:accent3>
        <a:srgbClr val="009CDE"/>
      </a:accent3>
      <a:accent4>
        <a:srgbClr val="C8102E"/>
      </a:accent4>
      <a:accent5>
        <a:srgbClr val="B5BD00"/>
      </a:accent5>
      <a:accent6>
        <a:srgbClr val="B9A126"/>
      </a:accent6>
      <a:hlink>
        <a:srgbClr val="009CDE"/>
      </a:hlink>
      <a:folHlink>
        <a:srgbClr val="009CDE"/>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avanger Kommune">
    <a:dk1>
      <a:sysClr val="windowText" lastClr="000000"/>
    </a:dk1>
    <a:lt1>
      <a:sysClr val="window" lastClr="FFFFFF"/>
    </a:lt1>
    <a:dk2>
      <a:srgbClr val="0060A5"/>
    </a:dk2>
    <a:lt2>
      <a:srgbClr val="EEECE1"/>
    </a:lt2>
    <a:accent1>
      <a:srgbClr val="83786F"/>
    </a:accent1>
    <a:accent2>
      <a:srgbClr val="4C8C2B"/>
    </a:accent2>
    <a:accent3>
      <a:srgbClr val="009CDE"/>
    </a:accent3>
    <a:accent4>
      <a:srgbClr val="C8102E"/>
    </a:accent4>
    <a:accent5>
      <a:srgbClr val="B5BD00"/>
    </a:accent5>
    <a:accent6>
      <a:srgbClr val="B9A126"/>
    </a:accent6>
    <a:hlink>
      <a:srgbClr val="009CDE"/>
    </a:hlink>
    <a:folHlink>
      <a:srgbClr val="009CDE"/>
    </a:folHlink>
  </a:clrScheme>
</a:themeOverride>
</file>

<file path=docProps/app.xml><?xml version="1.0" encoding="utf-8"?>
<Properties xmlns="http://schemas.openxmlformats.org/officeDocument/2006/extended-properties" xmlns:vt="http://schemas.openxmlformats.org/officeDocument/2006/docPropsVTypes">
  <Template/>
  <TotalTime>3134</TotalTime>
  <Words>1715</Words>
  <Application>Microsoft Office PowerPoint</Application>
  <PresentationFormat>Skjermfremvisning (4:3)</PresentationFormat>
  <Paragraphs>164</Paragraphs>
  <Slides>20</Slides>
  <Notes>16</Notes>
  <HiddenSlides>0</HiddenSlides>
  <MMClips>0</MMClips>
  <ScaleCrop>false</ScaleCrop>
  <HeadingPairs>
    <vt:vector size="4" baseType="variant">
      <vt:variant>
        <vt:lpstr>Tema</vt:lpstr>
      </vt:variant>
      <vt:variant>
        <vt:i4>1</vt:i4>
      </vt:variant>
      <vt:variant>
        <vt:lpstr>Lysbildetitler</vt:lpstr>
      </vt:variant>
      <vt:variant>
        <vt:i4>20</vt:i4>
      </vt:variant>
    </vt:vector>
  </HeadingPairs>
  <TitlesOfParts>
    <vt:vector size="21" baseType="lpstr">
      <vt:lpstr>SK_presentasjon_blå titler</vt:lpstr>
      <vt:lpstr>God praksis – strategisk historiefortelling og organisasjonskultur</vt:lpstr>
      <vt:lpstr>Begynnelsen</vt:lpstr>
      <vt:lpstr>Forankring: </vt:lpstr>
      <vt:lpstr>PowerPoint-presentasjon</vt:lpstr>
      <vt:lpstr>Organisasjonskultur</vt:lpstr>
      <vt:lpstr>Kultur for nærvær og kvalitet</vt:lpstr>
      <vt:lpstr>Kunnskapsformidling gjennom fortellinger</vt:lpstr>
      <vt:lpstr>Historiene i «God praksis»</vt:lpstr>
      <vt:lpstr>Løsningsfokusert tilnærming</vt:lpstr>
      <vt:lpstr>Teoretisk forankring</vt:lpstr>
      <vt:lpstr>Historier blir skapt i fellesskap</vt:lpstr>
      <vt:lpstr>Beskrivelse av nærværsprosjektet   </vt:lpstr>
      <vt:lpstr>Prosjektets delmål</vt:lpstr>
      <vt:lpstr>Prosjektets delmål</vt:lpstr>
      <vt:lpstr>Halvveis</vt:lpstr>
      <vt:lpstr>Fortellingens betydning </vt:lpstr>
      <vt:lpstr>Fortell hvor reisen skal gå</vt:lpstr>
      <vt:lpstr>Universelt kommunikasjonsmiddel</vt:lpstr>
      <vt:lpstr>Hva er din historie?</vt:lpstr>
      <vt:lpstr>CULTURE EATS STRATEGY FOR BREAKFAST! </vt:lpstr>
    </vt:vector>
  </TitlesOfParts>
  <Company>Stavanger kommune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praksis, halveisevaluering</dc:title>
  <dc:creator>Anita Irene Midtun</dc:creator>
  <cp:lastModifiedBy>Anita Irene Midtun</cp:lastModifiedBy>
  <cp:revision>258</cp:revision>
  <cp:lastPrinted>2013-10-21T09:21:01Z</cp:lastPrinted>
  <dcterms:created xsi:type="dcterms:W3CDTF">2013-10-18T11:50:47Z</dcterms:created>
  <dcterms:modified xsi:type="dcterms:W3CDTF">2013-10-31T13:30:28Z</dcterms:modified>
</cp:coreProperties>
</file>