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9" r:id="rId3"/>
    <p:sldId id="275" r:id="rId4"/>
    <p:sldId id="279" r:id="rId5"/>
    <p:sldId id="290" r:id="rId6"/>
    <p:sldId id="293" r:id="rId7"/>
    <p:sldId id="294" r:id="rId8"/>
    <p:sldId id="288" r:id="rId9"/>
    <p:sldId id="289" r:id="rId10"/>
    <p:sldId id="276" r:id="rId11"/>
    <p:sldId id="274" r:id="rId12"/>
    <p:sldId id="291" r:id="rId13"/>
    <p:sldId id="292" r:id="rId14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B051B"/>
    <a:srgbClr val="B20519"/>
    <a:srgbClr val="B2071B"/>
    <a:srgbClr val="831E23"/>
    <a:srgbClr val="007BA3"/>
    <a:srgbClr val="2059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6" autoAdjust="0"/>
    <p:restoredTop sz="82658" autoAdjust="0"/>
  </p:normalViewPr>
  <p:slideViewPr>
    <p:cSldViewPr showGuides="1">
      <p:cViewPr>
        <p:scale>
          <a:sx n="66" d="100"/>
          <a:sy n="66" d="100"/>
        </p:scale>
        <p:origin x="-1530" y="-624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18.10.2012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1069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6" y="2268538"/>
            <a:ext cx="9141487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38628" y="605092"/>
            <a:ext cx="3666744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 og dato</a:t>
            </a:r>
            <a:endParaRPr lang="nb-NO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3C02FE5-4665-4B69-B193-1E83944FE311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EA94-305C-4F2E-9167-6A7620ED449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24744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</a:t>
            </a:r>
            <a:r>
              <a:rPr lang="nb-NO" sz="1200" dirty="0" smtClean="0"/>
              <a:t>engelsk 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420B-3503-494D-980D-24562D808972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F000-B6D5-4C8E-B2B7-50A80A5FB2B6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6" y="2268538"/>
            <a:ext cx="9141487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38628" y="605092"/>
            <a:ext cx="3666744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C995EAD-8A68-4DEE-A668-F445693F7870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19A9-4F62-48A4-B491-D5C1CC52EA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6" y="2268538"/>
            <a:ext cx="9141487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AE57D28-B19B-4CCD-9BA6-2644FE0AB910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5F2-E396-466C-AAEB-D79142E084B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3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08148" y="452084"/>
            <a:ext cx="3727704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norsk.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B896-11D7-4FF3-98BC-F6E7DB575CC4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6487-0AEB-4587-AB8B-EE5149632330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BE45-772C-4988-ACA5-996E38A7DE2C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B518-1C53-4029-8E0A-4694C3522512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2035-0449-442D-9151-7754F77A8C87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C677-B7D4-4D38-84FD-310B7777B42C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EF39-231E-4A80-9796-21A8AF6FDBB3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68D1-B88E-48CE-83B0-6B757554FAED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A06B-E018-466F-9D60-D69889C1747D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tabeller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88EC-1301-4E65-830A-B34D461D491C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25F5-86D6-4808-8F76-C4D4D8C948BC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6" y="2268538"/>
            <a:ext cx="9141487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Sluttside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0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08148" y="452084"/>
            <a:ext cx="3727704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9B106FCA-E48D-4F95-9923-C4ADAA3B5FEA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511C-491B-49CD-9C5D-5D6C977D155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2063-DEAE-475B-8707-EED670EA856E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5107" cy="6345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B683-3FD9-40D2-B347-641029B275F0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9EC2-BF9F-4220-933B-4BD9A12ED80D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5BD9-068B-41A8-9006-7B851DB2D9BD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E9FC-A12C-4B5D-BC88-CC3788F1FD0C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7B6-FCD0-4E05-878E-9691C54135F6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E768-0471-49D2-8DC5-825B692613B8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0" y="6345384"/>
            <a:ext cx="9144000" cy="540000"/>
          </a:xfrm>
          <a:prstGeom prst="rect">
            <a:avLst/>
          </a:prstGeom>
          <a:solidFill>
            <a:srgbClr val="BB0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4471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9E9840-991E-4900-AB98-E8D288D226AD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471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44000"/>
            <a:ext cx="3169109" cy="356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Kommunal-</a:t>
            </a:r>
            <a:r>
              <a:rPr lang="nb-NO" sz="1000" baseline="0" dirty="0" smtClean="0">
                <a:solidFill>
                  <a:schemeClr val="bg1"/>
                </a:solidFill>
                <a:latin typeface="Verdana" pitchFamily="34" charset="0"/>
              </a:rPr>
              <a:t> og regionaldepartementet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BB0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2556" y="6426601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9F93AC-53F9-4D32-BE2D-D0B9FE9199AC}" type="datetime4">
              <a:rPr lang="nb-NO" smtClean="0"/>
              <a:pPr>
                <a:defRPr/>
              </a:pPr>
              <a:t>18. oktober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26601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404400"/>
            <a:ext cx="2881077" cy="356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Local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Government</a:t>
            </a:r>
            <a:r>
              <a:rPr lang="nb-NO" sz="1000" baseline="0" dirty="0" smtClean="0">
                <a:solidFill>
                  <a:schemeClr val="bg1"/>
                </a:solidFill>
                <a:latin typeface="Verdana" pitchFamily="34" charset="0"/>
              </a:rPr>
              <a:t> and Regional </a:t>
            </a:r>
            <a:r>
              <a:rPr lang="nb-NO" sz="1000" baseline="0" dirty="0" err="1" smtClean="0">
                <a:solidFill>
                  <a:schemeClr val="bg1"/>
                </a:solidFill>
                <a:latin typeface="Verdana" pitchFamily="34" charset="0"/>
              </a:rPr>
              <a:t>Development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iSki63ZDg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gebjorg.sorenes@krd.dep.n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bjopet@online.no" TargetMode="External"/><Relationship Id="rId4" Type="http://schemas.openxmlformats.org/officeDocument/2006/relationships/hyperlink" Target="mailto:Camilla.bendixen@fagforbundet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egjeringen.no/nb/dep/krd/prosjekter/sammenomenbedrekommune.html?id=63560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jeringen.no/nb/dep/krd/prosjekter/sammenomenbedrekommune/nytt-fra-saman-om-ein-betre-kommune1/nyhetsbrev-augustseptember-2012/nye-losninger-pa-gamle-problemer.html?id=698506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ebook.com/pages/Saman-om-ein-betre-kommune/28751571461868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Media og omgivelsene</a:t>
            </a:r>
          </a:p>
        </p:txBody>
      </p:sp>
      <p:sp>
        <p:nvSpPr>
          <p:cNvPr id="25603" name="Undertittel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Bjørn Pettersen</a:t>
            </a:r>
          </a:p>
        </p:txBody>
      </p:sp>
      <p:sp>
        <p:nvSpPr>
          <p:cNvPr id="25604" name="Plassholder f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 smtClean="0"/>
              <a:t>Gardemoen</a:t>
            </a:r>
            <a:r>
              <a:rPr lang="nb-NO" dirty="0" smtClean="0"/>
              <a:t> 27/9/12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770148"/>
          </a:xfrm>
        </p:spPr>
        <p:txBody>
          <a:bodyPr/>
          <a:lstStyle/>
          <a:p>
            <a:r>
              <a:rPr lang="nb-NO" dirty="0" smtClean="0"/>
              <a:t>Du kan: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sz="2800" dirty="0" smtClean="0"/>
              <a:t>Publisere</a:t>
            </a:r>
          </a:p>
          <a:p>
            <a:pPr>
              <a:buFont typeface="Arial"/>
              <a:buChar char="•"/>
            </a:pPr>
            <a:r>
              <a:rPr lang="nb-NO" sz="2800" dirty="0" smtClean="0"/>
              <a:t>Formidle</a:t>
            </a:r>
          </a:p>
          <a:p>
            <a:pPr>
              <a:buFont typeface="Arial"/>
              <a:buChar char="•"/>
            </a:pPr>
            <a:r>
              <a:rPr lang="nb-NO" sz="2800" dirty="0" smtClean="0"/>
              <a:t>Markedsføre</a:t>
            </a:r>
          </a:p>
          <a:p>
            <a:pPr lvl="1">
              <a:buFont typeface="Arial"/>
              <a:buChar char="•"/>
            </a:pPr>
            <a:r>
              <a:rPr lang="nb-NO" sz="2600" dirty="0" smtClean="0"/>
              <a:t>Bygger image: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Kommentere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Viser bilde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Fortelle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Legge ut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Lenke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5" name="Plassholder for innhold 4" descr="nynorsklogo_SOBK_sentrert_p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24800" y="228600"/>
            <a:ext cx="1001688" cy="10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5" descr="buksene_s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447800"/>
            <a:ext cx="3790950" cy="505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2266" y="-533400"/>
            <a:ext cx="7632266" cy="1143000"/>
          </a:xfrm>
        </p:spPr>
        <p:txBody>
          <a:bodyPr/>
          <a:lstStyle/>
          <a:p>
            <a:r>
              <a:rPr lang="nb-NO" dirty="0" smtClean="0">
                <a:hlinkClick r:id="rId3"/>
              </a:rPr>
              <a:t>Det enkle er ofte det 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609600"/>
            <a:ext cx="7631838" cy="4525963"/>
          </a:xfrm>
        </p:spPr>
        <p:txBody>
          <a:bodyPr/>
          <a:lstStyle/>
          <a:p>
            <a:r>
              <a:rPr lang="nb-NO" dirty="0" smtClean="0"/>
              <a:t>- Snakk med infoansvarlig</a:t>
            </a:r>
          </a:p>
          <a:p>
            <a:pPr>
              <a:buFontTx/>
              <a:buChar char="-"/>
            </a:pPr>
            <a:r>
              <a:rPr lang="nb-NO" dirty="0" smtClean="0"/>
              <a:t>Ring til journalisten</a:t>
            </a:r>
          </a:p>
          <a:p>
            <a:pPr>
              <a:buFontTx/>
              <a:buChar char="-"/>
            </a:pPr>
            <a:r>
              <a:rPr lang="nb-NO" dirty="0" smtClean="0"/>
              <a:t>Snakk med kolleger</a:t>
            </a:r>
          </a:p>
          <a:p>
            <a:pPr>
              <a:buFontTx/>
              <a:buChar char="-"/>
            </a:pPr>
            <a:r>
              <a:rPr lang="nb-NO" dirty="0" smtClean="0"/>
              <a:t>Fortell på pauserommet</a:t>
            </a:r>
          </a:p>
          <a:p>
            <a:pPr>
              <a:buFontTx/>
              <a:buChar char="-"/>
            </a:pPr>
            <a:r>
              <a:rPr lang="nb-NO" dirty="0" smtClean="0"/>
              <a:t>Skriv – og heng opp</a:t>
            </a:r>
          </a:p>
          <a:p>
            <a:pPr>
              <a:buFontTx/>
              <a:buChar char="-"/>
            </a:pPr>
            <a:r>
              <a:rPr lang="nb-NO" dirty="0" smtClean="0"/>
              <a:t>Ring oss!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-158750" y="5892800"/>
            <a:ext cx="539750" cy="355600"/>
          </a:xfrm>
        </p:spPr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pic>
        <p:nvPicPr>
          <p:cNvPr id="5" name="Bilde 4" descr="Før i tid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763520"/>
            <a:ext cx="5283200" cy="409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Bistand? 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Ingebjørg </a:t>
            </a:r>
            <a:r>
              <a:rPr lang="nb-NO" dirty="0" err="1" smtClean="0"/>
              <a:t>Sørenes</a:t>
            </a:r>
            <a:r>
              <a:rPr lang="nb-NO" dirty="0" smtClean="0"/>
              <a:t> 	</a:t>
            </a:r>
            <a:r>
              <a:rPr smtClean="0"/>
              <a:t>922 31 861 </a:t>
            </a:r>
            <a:endParaRPr lang="nb-NO" smtClean="0"/>
          </a:p>
          <a:p>
            <a:r>
              <a:rPr lang="nb-NO" dirty="0" smtClean="0">
                <a:hlinkClick r:id="rId3"/>
              </a:rPr>
              <a:t>Ingebjorg.sorenes@krd.dep.no</a:t>
            </a:r>
            <a:r>
              <a:rPr lang="nb-NO" dirty="0" smtClean="0"/>
              <a:t> </a:t>
            </a:r>
          </a:p>
          <a:p>
            <a:endParaRPr lang="nb-NO" dirty="0" smtClean="0"/>
          </a:p>
          <a:p>
            <a:r>
              <a:rPr lang="nb-NO" dirty="0" smtClean="0"/>
              <a:t>Camilla </a:t>
            </a:r>
            <a:r>
              <a:rPr lang="nb-NO" dirty="0" err="1" smtClean="0"/>
              <a:t>Bendixen</a:t>
            </a:r>
            <a:r>
              <a:rPr lang="nb-NO" dirty="0" smtClean="0"/>
              <a:t>	911 15 257</a:t>
            </a:r>
          </a:p>
          <a:p>
            <a:r>
              <a:rPr lang="nb-NO" dirty="0" smtClean="0">
                <a:hlinkClick r:id="rId4"/>
              </a:rPr>
              <a:t>Camilla.bendixen@fagforbundet.no</a:t>
            </a:r>
            <a:r>
              <a:rPr lang="nb-NO" dirty="0" smtClean="0"/>
              <a:t> </a:t>
            </a:r>
          </a:p>
          <a:p>
            <a:endParaRPr lang="nb-NO" dirty="0" smtClean="0"/>
          </a:p>
          <a:p>
            <a:r>
              <a:rPr lang="nb-NO" dirty="0" smtClean="0"/>
              <a:t>Bjørn Pettersen		414 70 525 </a:t>
            </a:r>
          </a:p>
          <a:p>
            <a:r>
              <a:rPr lang="nb-NO" dirty="0" smtClean="0">
                <a:hlinkClick r:id="rId5"/>
              </a:rPr>
              <a:t>bjopet@online.no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525252"/>
            <a:ext cx="7632266" cy="693948"/>
          </a:xfrm>
        </p:spPr>
        <p:txBody>
          <a:bodyPr/>
          <a:lstStyle/>
          <a:p>
            <a:r>
              <a:rPr lang="nb-NO" dirty="0" smtClean="0"/>
              <a:t>Omdømmeoppdraget i programmet: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Kommunenes omdømme er nært knyttet til hva kommunene gjør på temaene sykefravær, heltid/deltid og kompetanse og rekruttering.</a:t>
            </a:r>
          </a:p>
          <a:p>
            <a:endParaRPr lang="nb-NO" sz="2400" dirty="0" smtClean="0"/>
          </a:p>
          <a:p>
            <a:r>
              <a:rPr lang="nb-NO" sz="2400" dirty="0" smtClean="0"/>
              <a:t>Omdømme forutsettes å være en integrert del av alle prosjektene i programmet, blant annet gjennom synliggjøring og formidling. </a:t>
            </a:r>
          </a:p>
          <a:p>
            <a:endParaRPr lang="nb-NO" sz="2400" dirty="0" smtClean="0"/>
          </a:p>
          <a:p>
            <a:r>
              <a:rPr lang="nb-NO" sz="2400" dirty="0" smtClean="0"/>
              <a:t>Programmet vil kunne bistå kommunenes arbeid med å synliggjøre arbeidet i de lokale prosjektene 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04800" y="26313"/>
            <a:ext cx="9041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>
                <a:solidFill>
                  <a:srgbClr val="008000"/>
                </a:solidFill>
              </a:rPr>
              <a:t>Sykefravær – heltid/deltid – </a:t>
            </a:r>
            <a:r>
              <a:rPr lang="nb-NO" sz="2200" b="1" dirty="0" smtClean="0">
                <a:solidFill>
                  <a:srgbClr val="008000"/>
                </a:solidFill>
              </a:rPr>
              <a:t>Kompetanse rekruttering </a:t>
            </a:r>
            <a:r>
              <a:rPr lang="nb-NO" sz="2200" dirty="0" smtClean="0">
                <a:solidFill>
                  <a:srgbClr val="008000"/>
                </a:solidFill>
              </a:rPr>
              <a:t>- Omdømme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77308"/>
            <a:ext cx="10075056" cy="670449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770148"/>
          </a:xfrm>
        </p:spPr>
        <p:txBody>
          <a:bodyPr/>
          <a:lstStyle/>
          <a:p>
            <a:r>
              <a:rPr lang="nb-NO" dirty="0" smtClean="0"/>
              <a:t>Tenke: 	</a:t>
            </a:r>
            <a:r>
              <a:rPr lang="nb-NO" sz="3600" dirty="0" smtClean="0"/>
              <a:t>Internt og Eksternt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1000" y="2507196"/>
            <a:ext cx="2480400" cy="2522004"/>
          </a:xfrm>
        </p:spPr>
        <p:txBody>
          <a:bodyPr/>
          <a:lstStyle/>
          <a:p>
            <a:r>
              <a:rPr lang="nb-NO" sz="3200" u="sng" dirty="0" smtClean="0"/>
              <a:t>Internt:</a:t>
            </a:r>
          </a:p>
          <a:p>
            <a:r>
              <a:rPr lang="nb-NO" sz="3200" dirty="0" smtClean="0"/>
              <a:t>Forankring</a:t>
            </a:r>
          </a:p>
          <a:p>
            <a:r>
              <a:rPr lang="nb-NO" sz="3200" dirty="0" smtClean="0"/>
              <a:t>Synlighet</a:t>
            </a:r>
          </a:p>
          <a:p>
            <a:r>
              <a:rPr lang="nb-NO" sz="3200" dirty="0" smtClean="0"/>
              <a:t>Stolthet</a:t>
            </a:r>
          </a:p>
          <a:p>
            <a:endParaRPr lang="nb-NO" sz="3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4038600" y="2430996"/>
            <a:ext cx="4267200" cy="252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3200" u="sng" dirty="0" smtClean="0">
                <a:latin typeface="Verdana" pitchFamily="34" charset="0"/>
              </a:rPr>
              <a:t>Eks</a:t>
            </a:r>
            <a:r>
              <a:rPr kumimoji="0" lang="nb-NO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ternt</a:t>
            </a:r>
            <a:r>
              <a:rPr kumimoji="0" lang="nb-NO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3200" dirty="0" smtClean="0">
                <a:latin typeface="Verdana" pitchFamily="34" charset="0"/>
              </a:rPr>
              <a:t>Synliggjøring</a:t>
            </a: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3200" dirty="0" smtClean="0">
                <a:latin typeface="Verdana" pitchFamily="34" charset="0"/>
              </a:rPr>
              <a:t>Vise praksis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Gi nye bilder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Skape</a:t>
            </a:r>
            <a:r>
              <a:rPr kumimoji="0" lang="nb-NO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forventning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81000" y="1676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”Kolleger”                                              ”Innbyggerne”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-12266" y="296652"/>
            <a:ext cx="7632266" cy="1143000"/>
          </a:xfrm>
        </p:spPr>
        <p:txBody>
          <a:bodyPr/>
          <a:lstStyle/>
          <a:p>
            <a:r>
              <a:rPr lang="nb-NO" dirty="0" smtClean="0"/>
              <a:t>Du kan ikke ikke-kommunisere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228600" y="1676400"/>
            <a:ext cx="7631838" cy="2064804"/>
          </a:xfrm>
        </p:spPr>
        <p:txBody>
          <a:bodyPr/>
          <a:lstStyle/>
          <a:p>
            <a:r>
              <a:rPr lang="nb-NO" dirty="0" smtClean="0"/>
              <a:t>Det som ikke vises kan ikke ses</a:t>
            </a:r>
          </a:p>
          <a:p>
            <a:r>
              <a:rPr lang="nb-NO" dirty="0" smtClean="0"/>
              <a:t>Det som ikke fortelles kan ikke høres</a:t>
            </a:r>
          </a:p>
          <a:p>
            <a:r>
              <a:rPr lang="nb-NO" dirty="0" smtClean="0"/>
              <a:t>Det som verken ses eller høres - finnes ikke </a:t>
            </a:r>
          </a:p>
        </p:txBody>
      </p:sp>
      <p:sp>
        <p:nvSpPr>
          <p:cNvPr id="7" name="Plassholder for lysbildenummer 3"/>
          <p:cNvSpPr txBox="1">
            <a:spLocks/>
          </p:cNvSpPr>
          <p:nvPr/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8C69-1E23-4468-AC94-010B558DD334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" name="Bilde 8" descr="Uten nav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131413"/>
            <a:ext cx="4191000" cy="4183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7632266" cy="1143000"/>
          </a:xfrm>
        </p:spPr>
        <p:txBody>
          <a:bodyPr/>
          <a:lstStyle/>
          <a:p>
            <a:r>
              <a:rPr lang="nb-NO" dirty="0" smtClean="0"/>
              <a:t>En plan: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" y="2713037"/>
            <a:ext cx="64008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b-NO" sz="2200" u="sng" dirty="0" smtClean="0"/>
              <a:t>Hva</a:t>
            </a:r>
            <a:r>
              <a:rPr lang="nb-NO" sz="2200" dirty="0" smtClean="0"/>
              <a:t> skal jeg informere om?  </a:t>
            </a:r>
          </a:p>
          <a:p>
            <a:pPr>
              <a:buFont typeface="Arial"/>
              <a:buChar char="•"/>
            </a:pPr>
            <a:r>
              <a:rPr lang="nb-NO" sz="2200" dirty="0" smtClean="0"/>
              <a:t>Hvem </a:t>
            </a:r>
            <a:r>
              <a:rPr lang="nb-NO" sz="2200" u="sng" dirty="0" smtClean="0"/>
              <a:t>må</a:t>
            </a:r>
            <a:r>
              <a:rPr lang="nb-NO" sz="2200" dirty="0" smtClean="0"/>
              <a:t> vi kommunisere med?</a:t>
            </a:r>
          </a:p>
          <a:p>
            <a:pPr>
              <a:buFont typeface="Arial"/>
              <a:buChar char="•"/>
            </a:pPr>
            <a:r>
              <a:rPr lang="nb-NO" sz="2200" dirty="0" smtClean="0"/>
              <a:t>Hvem </a:t>
            </a:r>
            <a:r>
              <a:rPr lang="nb-NO" sz="2200" u="sng" dirty="0" smtClean="0"/>
              <a:t>bør</a:t>
            </a:r>
            <a:r>
              <a:rPr lang="nb-NO" sz="2200" dirty="0" smtClean="0"/>
              <a:t> vi kommunisere med? </a:t>
            </a:r>
          </a:p>
          <a:p>
            <a:pPr>
              <a:buFont typeface="Arial"/>
              <a:buChar char="•"/>
            </a:pPr>
            <a:r>
              <a:rPr lang="nb-NO" sz="2200" dirty="0" smtClean="0"/>
              <a:t>Hvem </a:t>
            </a:r>
            <a:r>
              <a:rPr lang="nb-NO" sz="2200" u="sng" dirty="0" smtClean="0"/>
              <a:t>kan</a:t>
            </a:r>
            <a:r>
              <a:rPr lang="nb-NO" sz="2200" dirty="0" smtClean="0"/>
              <a:t> vi kommunisere med (hvis vi har ressurser til det)? </a:t>
            </a:r>
          </a:p>
          <a:p>
            <a:pPr>
              <a:buFont typeface="Arial"/>
              <a:buChar char="•"/>
            </a:pPr>
            <a:r>
              <a:rPr lang="nb-NO" sz="2200" dirty="0" smtClean="0"/>
              <a:t>Hvor skal jeg kommunisere: </a:t>
            </a:r>
          </a:p>
          <a:p>
            <a:pPr lvl="1">
              <a:buFont typeface="Arial"/>
              <a:buChar char="•"/>
            </a:pPr>
            <a:r>
              <a:rPr lang="nb-NO" sz="2200" dirty="0" smtClean="0"/>
              <a:t>interne og eksterne kanaler </a:t>
            </a:r>
          </a:p>
          <a:p>
            <a:pPr lvl="1">
              <a:buFont typeface="Arial"/>
              <a:buChar char="•"/>
            </a:pPr>
            <a:r>
              <a:rPr lang="nb-NO" sz="2200" dirty="0" smtClean="0"/>
              <a:t>mer enn én kanal </a:t>
            </a:r>
          </a:p>
          <a:p>
            <a:pPr>
              <a:buFont typeface="Arial"/>
              <a:buChar char="•"/>
            </a:pPr>
            <a:r>
              <a:rPr lang="nb-NO" sz="2200" dirty="0" smtClean="0"/>
              <a:t>Hvordan kommunisere?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6" name="Bilde 5" descr="Planlegg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-133350"/>
            <a:ext cx="4070312" cy="325755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943600" y="579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hlinkClick r:id="rId4"/>
              </a:rPr>
              <a:t>www.sammenom.no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" y="-457200"/>
            <a:ext cx="7632266" cy="1143000"/>
          </a:xfrm>
        </p:spPr>
        <p:txBody>
          <a:bodyPr/>
          <a:lstStyle/>
          <a:p>
            <a:r>
              <a:rPr lang="nb-NO" dirty="0" smtClean="0"/>
              <a:t>Strategisk bruk av fortellinger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5" name="Sirkelformet pil 4"/>
          <p:cNvSpPr/>
          <p:nvPr/>
        </p:nvSpPr>
        <p:spPr>
          <a:xfrm rot="16200000">
            <a:off x="4106118" y="846883"/>
            <a:ext cx="3293965" cy="3124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12501"/>
              <a:gd name="adj5" fmla="val 1854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" name="Sirkelformet pil 5"/>
          <p:cNvSpPr/>
          <p:nvPr/>
        </p:nvSpPr>
        <p:spPr>
          <a:xfrm rot="5400000" flipV="1">
            <a:off x="4074447" y="3007647"/>
            <a:ext cx="3293965" cy="33399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12501"/>
              <a:gd name="adj5" fmla="val 1854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7" name="Pil høyre 6"/>
          <p:cNvSpPr/>
          <p:nvPr/>
        </p:nvSpPr>
        <p:spPr>
          <a:xfrm>
            <a:off x="228600" y="2667000"/>
            <a:ext cx="2743200" cy="16002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høyre 7"/>
          <p:cNvSpPr/>
          <p:nvPr/>
        </p:nvSpPr>
        <p:spPr>
          <a:xfrm>
            <a:off x="2743200" y="2667000"/>
            <a:ext cx="3200400" cy="16002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2819400" y="3124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Strategiske </a:t>
            </a:r>
            <a:r>
              <a:rPr lang="nb-NO" dirty="0">
                <a:solidFill>
                  <a:schemeClr val="bg1"/>
                </a:solidFill>
              </a:rPr>
              <a:t>og naturlige fortellinger i organisasjoner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28600" y="2743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Fortellingen som </a:t>
            </a:r>
            <a:r>
              <a:rPr lang="nb-NO" dirty="0">
                <a:solidFill>
                  <a:srgbClr val="FFFFFF"/>
                </a:solidFill>
              </a:rPr>
              <a:t>samlende </a:t>
            </a:r>
            <a:r>
              <a:rPr lang="nb-NO" dirty="0" smtClean="0">
                <a:solidFill>
                  <a:srgbClr val="FFFFFF"/>
                </a:solidFill>
              </a:rPr>
              <a:t>funksjon; </a:t>
            </a:r>
            <a:r>
              <a:rPr lang="nb-NO" dirty="0">
                <a:solidFill>
                  <a:srgbClr val="FFFFFF"/>
                </a:solidFill>
              </a:rPr>
              <a:t>kilde </a:t>
            </a:r>
            <a:r>
              <a:rPr lang="nb-NO" dirty="0" smtClean="0">
                <a:solidFill>
                  <a:srgbClr val="FFFFFF"/>
                </a:solidFill>
              </a:rPr>
              <a:t>til kunnskap, tilhørighet </a:t>
            </a:r>
            <a:r>
              <a:rPr lang="nb-NO" dirty="0">
                <a:solidFill>
                  <a:srgbClr val="FFFFFF"/>
                </a:solidFill>
              </a:rPr>
              <a:t>og </a:t>
            </a:r>
            <a:r>
              <a:rPr lang="nb-NO" dirty="0"/>
              <a:t>underholdning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791200" y="4924961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Heltehistorier, skandaler</a:t>
            </a:r>
            <a:r>
              <a:rPr lang="nb-NO" sz="2000" dirty="0"/>
              <a:t>,</a:t>
            </a:r>
            <a:r>
              <a:rPr lang="nb-NO" sz="2000" dirty="0" smtClean="0"/>
              <a:t> og sladder er </a:t>
            </a:r>
            <a:r>
              <a:rPr lang="nb-NO" sz="2000" dirty="0"/>
              <a:t>veven</a:t>
            </a:r>
            <a:r>
              <a:rPr lang="nb-NO" sz="2000" dirty="0" smtClean="0"/>
              <a:t> </a:t>
            </a:r>
            <a:r>
              <a:rPr lang="nb-NO" sz="2000" dirty="0"/>
              <a:t>i</a:t>
            </a:r>
            <a:r>
              <a:rPr lang="nb-NO" sz="2000" dirty="0" smtClean="0"/>
              <a:t> </a:t>
            </a:r>
            <a:r>
              <a:rPr lang="nb-NO" sz="2000" dirty="0"/>
              <a:t>organisatoriske fortellinger</a:t>
            </a:r>
            <a:r>
              <a:rPr lang="nb-NO" sz="2000" dirty="0" smtClean="0"/>
              <a:t> og </a:t>
            </a:r>
            <a:r>
              <a:rPr lang="nb-NO" sz="2000" dirty="0"/>
              <a:t>binder</a:t>
            </a:r>
            <a:r>
              <a:rPr lang="nb-NO" sz="2000" dirty="0" smtClean="0"/>
              <a:t> oss </a:t>
            </a:r>
            <a:r>
              <a:rPr lang="nb-NO" sz="2000" dirty="0"/>
              <a:t>sammen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715000" y="8382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”</a:t>
            </a:r>
            <a:r>
              <a:rPr lang="nb-NO" sz="2000" dirty="0" err="1" smtClean="0"/>
              <a:t>Corporate</a:t>
            </a:r>
            <a:r>
              <a:rPr lang="nb-NO" sz="2000" dirty="0" smtClean="0"/>
              <a:t> Storytelling” er  strategisk historiefortelling </a:t>
            </a:r>
            <a:r>
              <a:rPr lang="nb-NO" sz="2000" dirty="0"/>
              <a:t>for å </a:t>
            </a:r>
            <a:r>
              <a:rPr lang="nb-NO" sz="2000" dirty="0" smtClean="0"/>
              <a:t>oppnå </a:t>
            </a:r>
            <a:r>
              <a:rPr lang="nb-NO" sz="2000" dirty="0" err="1" smtClean="0"/>
              <a:t>organisa-sjonsmessige</a:t>
            </a:r>
            <a:r>
              <a:rPr lang="nb-NO" sz="2000" dirty="0" smtClean="0"/>
              <a:t> </a:t>
            </a:r>
            <a:r>
              <a:rPr lang="nb-NO" sz="2000" dirty="0"/>
              <a:t>mål</a:t>
            </a:r>
            <a:r>
              <a:rPr lang="nb-NO" dirty="0"/>
              <a:t>. 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019800" y="28956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Omdømmet </a:t>
            </a:r>
            <a:r>
              <a:rPr lang="nb-NO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Narrativet</a:t>
            </a:r>
            <a:endParaRPr lang="nb-NO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"/>
            <a:ext cx="73914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nb-NO" dirty="0" smtClean="0">
                <a:hlinkClick r:id="rId2"/>
              </a:rPr>
              <a:t>Nyhetssak: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b-NO" sz="2162" b="1" dirty="0"/>
              <a:t>Tittel:</a:t>
            </a:r>
            <a:endParaRPr lang="nb-NO" sz="2162" dirty="0"/>
          </a:p>
          <a:p>
            <a:pPr>
              <a:buNone/>
            </a:pPr>
            <a:r>
              <a:rPr lang="nb-NO" sz="2162" dirty="0"/>
              <a:t>- </a:t>
            </a:r>
            <a:r>
              <a:rPr lang="nb-NO" sz="2162" dirty="0" err="1"/>
              <a:t>Eye-catcher</a:t>
            </a:r>
            <a:endParaRPr lang="nb-NO" sz="2162" dirty="0"/>
          </a:p>
          <a:p>
            <a:pPr>
              <a:buNone/>
            </a:pPr>
            <a:r>
              <a:rPr lang="nb-NO" sz="2162" dirty="0"/>
              <a:t>- Selge saken</a:t>
            </a:r>
          </a:p>
          <a:p>
            <a:pPr>
              <a:buNone/>
            </a:pPr>
            <a:r>
              <a:rPr lang="nb-NO" sz="2162" dirty="0"/>
              <a:t>- Kort og uten spørsmålstegn</a:t>
            </a:r>
          </a:p>
          <a:p>
            <a:pPr>
              <a:buNone/>
            </a:pPr>
            <a:r>
              <a:rPr lang="nb-NO" sz="2162" dirty="0"/>
              <a:t> </a:t>
            </a:r>
          </a:p>
          <a:p>
            <a:pPr>
              <a:buNone/>
            </a:pPr>
            <a:r>
              <a:rPr lang="nb-NO" sz="2162" b="1" dirty="0"/>
              <a:t>Ingress:</a:t>
            </a:r>
            <a:endParaRPr lang="nb-NO" sz="2162" dirty="0"/>
          </a:p>
          <a:p>
            <a:pPr>
              <a:buNone/>
            </a:pPr>
            <a:r>
              <a:rPr lang="nb-NO" sz="2162" dirty="0"/>
              <a:t>- Få setninger (2 - 4)</a:t>
            </a:r>
          </a:p>
          <a:p>
            <a:pPr>
              <a:buNone/>
            </a:pPr>
            <a:r>
              <a:rPr lang="nb-NO" sz="2162" dirty="0"/>
              <a:t>- Oppsummerer innholdet</a:t>
            </a:r>
          </a:p>
          <a:p>
            <a:pPr>
              <a:buNone/>
            </a:pPr>
            <a:r>
              <a:rPr lang="nb-NO" sz="2162" dirty="0"/>
              <a:t>- Skal gi leselyst</a:t>
            </a:r>
          </a:p>
          <a:p>
            <a:pPr>
              <a:buNone/>
            </a:pPr>
            <a:r>
              <a:rPr lang="nb-NO" sz="2162" dirty="0"/>
              <a:t>- Helst svare på </a:t>
            </a:r>
            <a:r>
              <a:rPr lang="nb-NO" sz="2162" dirty="0" err="1"/>
              <a:t>hvem-hva-hvor-når-</a:t>
            </a:r>
            <a:r>
              <a:rPr lang="nb-NO" sz="2162" dirty="0" err="1" smtClean="0"/>
              <a:t>hvorfor</a:t>
            </a:r>
            <a:r>
              <a:rPr lang="nb-NO" sz="2162" dirty="0" err="1"/>
              <a:t>-</a:t>
            </a:r>
            <a:r>
              <a:rPr lang="nb-NO" sz="2162" dirty="0" err="1" smtClean="0"/>
              <a:t>hvordan</a:t>
            </a:r>
            <a:r>
              <a:rPr lang="nb-NO" dirty="0" smtClean="0"/>
              <a:t> 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495800" y="1828800"/>
            <a:ext cx="464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Innhold (og form)</a:t>
            </a:r>
            <a:endParaRPr lang="nb-NO" sz="2000" dirty="0" smtClean="0"/>
          </a:p>
          <a:p>
            <a:r>
              <a:rPr lang="nb-NO" sz="2000" dirty="0" smtClean="0"/>
              <a:t>- </a:t>
            </a:r>
            <a:r>
              <a:rPr lang="nb-NO" sz="2000" dirty="0" err="1" smtClean="0"/>
              <a:t>hovedpoeng(ene</a:t>
            </a:r>
            <a:r>
              <a:rPr lang="nb-NO" sz="2000" dirty="0" smtClean="0"/>
              <a:t>) bør komme først</a:t>
            </a:r>
          </a:p>
          <a:p>
            <a:r>
              <a:rPr lang="nb-NO" sz="2000" dirty="0" smtClean="0"/>
              <a:t>- detaljer lenger ned i artikkelen </a:t>
            </a:r>
          </a:p>
          <a:p>
            <a:r>
              <a:rPr lang="nb-NO" sz="2000" dirty="0" smtClean="0"/>
              <a:t>- korte klare setninger</a:t>
            </a:r>
          </a:p>
          <a:p>
            <a:r>
              <a:rPr lang="nb-NO" sz="2000" dirty="0" smtClean="0"/>
              <a:t>- kutt fyllord</a:t>
            </a:r>
          </a:p>
          <a:p>
            <a:r>
              <a:rPr lang="nb-NO" sz="2000" dirty="0" smtClean="0"/>
              <a:t>- vær personlig (vi &amp; du ikke man &amp; en)</a:t>
            </a:r>
          </a:p>
          <a:p>
            <a:r>
              <a:rPr lang="nb-NO" sz="2000" dirty="0" smtClean="0"/>
              <a:t>- sitat </a:t>
            </a:r>
          </a:p>
          <a:p>
            <a:r>
              <a:rPr lang="nb-NO" sz="2000" dirty="0" smtClean="0"/>
              <a:t> </a:t>
            </a:r>
          </a:p>
          <a:p>
            <a:r>
              <a:rPr lang="nb-NO" sz="2000" b="1" dirty="0" smtClean="0"/>
              <a:t>Bilder</a:t>
            </a:r>
            <a:endParaRPr lang="nb-NO" sz="2000" dirty="0" smtClean="0"/>
          </a:p>
          <a:p>
            <a:r>
              <a:rPr lang="nb-NO" sz="2000" dirty="0" smtClean="0"/>
              <a:t>- minst ett bilde</a:t>
            </a:r>
          </a:p>
          <a:p>
            <a:r>
              <a:rPr lang="nb-NO" sz="2000" dirty="0" smtClean="0"/>
              <a:t>- god kvalitet og </a:t>
            </a:r>
            <a:r>
              <a:rPr lang="nb-NO" sz="2000" dirty="0" err="1" smtClean="0"/>
              <a:t>jpg-format</a:t>
            </a:r>
            <a:endParaRPr lang="nb-NO" sz="2000" dirty="0" smtClean="0"/>
          </a:p>
          <a:p>
            <a:r>
              <a:rPr lang="nb-NO" sz="2000" dirty="0" smtClean="0"/>
              <a:t>- liggende bilder - mest egnet</a:t>
            </a:r>
          </a:p>
          <a:p>
            <a:r>
              <a:rPr lang="nb-NO" sz="2000" dirty="0" smtClean="0"/>
              <a:t>- billedtekst og klarering fra eier/objekt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6" name="Bilde 5" descr="Samanom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174221"/>
          </a:xfrm>
          <a:prstGeom prst="rect">
            <a:avLst/>
          </a:prstGeom>
        </p:spPr>
      </p:pic>
      <p:pic>
        <p:nvPicPr>
          <p:cNvPr id="7" name="Bilde 6" descr="Nyhetsbr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990600"/>
            <a:ext cx="4571999" cy="3173834"/>
          </a:xfrm>
          <a:prstGeom prst="rect">
            <a:avLst/>
          </a:prstGeom>
        </p:spPr>
      </p:pic>
      <p:pic>
        <p:nvPicPr>
          <p:cNvPr id="10" name="Bilde 9" descr="face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2739" y="2057400"/>
            <a:ext cx="3721261" cy="3657600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0" y="3276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www.saman.om</a:t>
            </a:r>
            <a:endParaRPr lang="nb-NO" sz="2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791200" y="5638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>
                <a:hlinkClick r:id="rId6"/>
              </a:rPr>
              <a:t>facebook</a:t>
            </a:r>
            <a:endParaRPr lang="nb-NO" sz="24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2819400" y="4267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Nyhetsbrev</a:t>
            </a:r>
            <a:endParaRPr lang="nb-NO" sz="2400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76200" y="3657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Eksternt primært</a:t>
            </a:r>
            <a:endParaRPr lang="nb-NO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2895600" y="46482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Internt primært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58674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Eksternt og internt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D_mal_nov10 (2)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MAL ­engel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KRD_mal_nov10 (2)</Template>
  <TotalTime>751</TotalTime>
  <Words>354</Words>
  <Application>Microsoft Office PowerPoint</Application>
  <PresentationFormat>Skjermfremvisning (4:3)</PresentationFormat>
  <Paragraphs>117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KRD_mal_nov10 (2)</vt:lpstr>
      <vt:lpstr>DEPMAL ­engelsk</vt:lpstr>
      <vt:lpstr>Media og omgivelsene</vt:lpstr>
      <vt:lpstr>Omdømmeoppdraget i programmet: </vt:lpstr>
      <vt:lpstr>Tenke:  Internt og Eksternt</vt:lpstr>
      <vt:lpstr>Du kan ikke ikke-kommunisere</vt:lpstr>
      <vt:lpstr>En plan:</vt:lpstr>
      <vt:lpstr>Strategisk bruk av fortellinger</vt:lpstr>
      <vt:lpstr>Lysbilde 7</vt:lpstr>
      <vt:lpstr>Nyhetssak:</vt:lpstr>
      <vt:lpstr>Lysbilde 9</vt:lpstr>
      <vt:lpstr>Du kan:</vt:lpstr>
      <vt:lpstr>Det enkle er ofte det …</vt:lpstr>
      <vt:lpstr>Bistand?  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Kristell Karianne Herland</dc:creator>
  <cp:lastModifiedBy>Ingebjørg Sørenes</cp:lastModifiedBy>
  <cp:revision>69</cp:revision>
  <dcterms:created xsi:type="dcterms:W3CDTF">2012-09-27T11:19:48Z</dcterms:created>
  <dcterms:modified xsi:type="dcterms:W3CDTF">2012-10-18T08:33:57Z</dcterms:modified>
</cp:coreProperties>
</file>