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4" r:id="rId5"/>
    <p:sldMasterId id="2147483710" r:id="rId6"/>
  </p:sldMasterIdLst>
  <p:notesMasterIdLst>
    <p:notesMasterId r:id="rId20"/>
  </p:notesMasterIdLst>
  <p:handoutMasterIdLst>
    <p:handoutMasterId r:id="rId21"/>
  </p:handoutMasterIdLst>
  <p:sldIdLst>
    <p:sldId id="261" r:id="rId7"/>
    <p:sldId id="277" r:id="rId8"/>
    <p:sldId id="276" r:id="rId9"/>
    <p:sldId id="278" r:id="rId10"/>
    <p:sldId id="293" r:id="rId11"/>
    <p:sldId id="294" r:id="rId12"/>
    <p:sldId id="295" r:id="rId13"/>
    <p:sldId id="296" r:id="rId14"/>
    <p:sldId id="302" r:id="rId15"/>
    <p:sldId id="297" r:id="rId16"/>
    <p:sldId id="300" r:id="rId17"/>
    <p:sldId id="301" r:id="rId18"/>
    <p:sldId id="303" r:id="rId19"/>
  </p:sldIdLst>
  <p:sldSz cx="9144000" cy="6858000" type="screen4x3"/>
  <p:notesSz cx="6735763" cy="98663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1D19"/>
    <a:srgbClr val="A89A80"/>
    <a:srgbClr val="E57B20"/>
    <a:srgbClr val="4D004A"/>
    <a:srgbClr val="0087B3"/>
    <a:srgbClr val="0029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2" autoAdjust="0"/>
    <p:restoredTop sz="90698" autoAdjust="0"/>
  </p:normalViewPr>
  <p:slideViewPr>
    <p:cSldViewPr snapToGrid="0">
      <p:cViewPr>
        <p:scale>
          <a:sx n="70" d="100"/>
          <a:sy n="70" d="100"/>
        </p:scale>
        <p:origin x="-2814" y="-1074"/>
      </p:cViewPr>
      <p:guideLst>
        <p:guide orient="horz" pos="628"/>
        <p:guide orient="horz" pos="700"/>
        <p:guide orient="horz" pos="3874"/>
        <p:guide orient="horz" pos="1235"/>
        <p:guide pos="544"/>
        <p:guide pos="54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6AE5CD-AA4C-4F18-BAEA-9855814A9DA3}" type="datetime1">
              <a:rPr lang="en-US"/>
              <a:pPr/>
              <a:t>12/5/2013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385C54-DC45-4A8B-BFE0-C64C294D6BE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39D8C1-D396-443C-A527-ADC85245EA3B}" type="datetime1">
              <a:rPr lang="en-US"/>
              <a:pPr/>
              <a:t>12/5/2013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D6AFF5-C550-4119-BF54-84BAA02433A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med logo og raster i bunn (sett inn eget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viteStriper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6086475"/>
            <a:ext cx="9024900" cy="7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nhologo1_neg_RGB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62039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arbeidsliv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-1"/>
            <a:ext cx="9155786" cy="68544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pic>
        <p:nvPicPr>
          <p:cNvPr id="29709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ktangel 13"/>
          <p:cNvSpPr/>
          <p:nvPr userDrawn="1"/>
        </p:nvSpPr>
        <p:spPr>
          <a:xfrm rot="16200000">
            <a:off x="8601075" y="6296024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</p:spTree>
  </p:cSld>
  <p:clrMapOvr>
    <a:masterClrMapping/>
  </p:clrMapOvr>
  <p:transition>
    <p:fade/>
  </p:transition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detgodeliv.jpg"/>
          <p:cNvPicPr>
            <a:picLocks noChangeAspect="1"/>
          </p:cNvPicPr>
          <p:nvPr userDrawn="1"/>
        </p:nvPicPr>
        <p:blipFill>
          <a:blip r:embed="rId2" cstate="print"/>
          <a:srcRect l="619"/>
          <a:stretch>
            <a:fillRect/>
          </a:stretch>
        </p:blipFill>
        <p:spPr>
          <a:xfrm>
            <a:off x="0" y="-2325"/>
            <a:ext cx="9173061" cy="68580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pic>
        <p:nvPicPr>
          <p:cNvPr id="29709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ktangel 12"/>
          <p:cNvSpPr/>
          <p:nvPr userDrawn="1"/>
        </p:nvSpPr>
        <p:spPr>
          <a:xfrm rot="16200000">
            <a:off x="8591550" y="6334124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</p:spTree>
  </p:cSld>
  <p:clrMapOvr>
    <a:masterClrMapping/>
  </p:clrMapOvr>
  <p:transition>
    <p:fade/>
  </p:transition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tastatu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-1"/>
            <a:ext cx="9156009" cy="68544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" y="5013324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pic>
        <p:nvPicPr>
          <p:cNvPr id="29709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ktangel 11"/>
          <p:cNvSpPr/>
          <p:nvPr userDrawn="1"/>
        </p:nvSpPr>
        <p:spPr>
          <a:xfrm rot="16200000">
            <a:off x="8601075" y="6296024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</p:spTree>
  </p:cSld>
  <p:clrMapOvr>
    <a:masterClrMapping/>
  </p:clrMapOvr>
  <p:transition>
    <p:fade/>
  </p:transition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08.09.22-nh-0039-flatten.gif"/>
          <p:cNvPicPr>
            <a:picLocks noChangeAspect="1"/>
          </p:cNvPicPr>
          <p:nvPr userDrawn="1"/>
        </p:nvPicPr>
        <p:blipFill>
          <a:blip r:embed="rId2" cstate="print"/>
          <a:srcRect l="6602"/>
          <a:stretch>
            <a:fillRect/>
          </a:stretch>
        </p:blipFill>
        <p:spPr>
          <a:xfrm>
            <a:off x="-19050" y="0"/>
            <a:ext cx="9173524" cy="68544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pic>
        <p:nvPicPr>
          <p:cNvPr id="29709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ktangel 11"/>
          <p:cNvSpPr/>
          <p:nvPr userDrawn="1"/>
        </p:nvSpPr>
        <p:spPr>
          <a:xfrm rot="16200000">
            <a:off x="8601075" y="6334124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</p:spTree>
  </p:cSld>
  <p:clrMapOvr>
    <a:masterClrMapping/>
  </p:clrMapOvr>
  <p:transition>
    <p:fade/>
  </p:transition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øy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79145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pic>
        <p:nvPicPr>
          <p:cNvPr id="29709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ktangel 11"/>
          <p:cNvSpPr/>
          <p:nvPr userDrawn="1"/>
        </p:nvSpPr>
        <p:spPr>
          <a:xfrm rot="16200000">
            <a:off x="8601075" y="6343649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</p:spTree>
  </p:cSld>
  <p:clrMapOvr>
    <a:masterClrMapping/>
  </p:clrMapOvr>
  <p:transition>
    <p:fade/>
  </p:transition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Klatr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2743"/>
            <a:ext cx="9144000" cy="6855257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pic>
        <p:nvPicPr>
          <p:cNvPr id="29709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ktangel 12"/>
          <p:cNvSpPr/>
          <p:nvPr userDrawn="1"/>
        </p:nvSpPr>
        <p:spPr>
          <a:xfrm rot="16200000">
            <a:off x="8591550" y="6324599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</p:spTree>
  </p:cSld>
  <p:clrMapOvr>
    <a:masterClrMapping/>
  </p:clrMapOvr>
  <p:transition>
    <p:fade/>
  </p:transition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natu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2743"/>
            <a:ext cx="9153525" cy="6855257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03800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pic>
        <p:nvPicPr>
          <p:cNvPr id="29709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ktangel 11"/>
          <p:cNvSpPr/>
          <p:nvPr userDrawn="1"/>
        </p:nvSpPr>
        <p:spPr>
          <a:xfrm rot="16200000">
            <a:off x="8601075" y="6315074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</p:spTree>
  </p:cSld>
  <p:clrMapOvr>
    <a:masterClrMapping/>
  </p:clrMapOvr>
  <p:transition>
    <p:fade/>
  </p:transition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billy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-19050" y="0"/>
            <a:ext cx="9163050" cy="68760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pic>
        <p:nvPicPr>
          <p:cNvPr id="29709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ktangel 12"/>
          <p:cNvSpPr/>
          <p:nvPr userDrawn="1"/>
        </p:nvSpPr>
        <p:spPr>
          <a:xfrm rot="16200000">
            <a:off x="8591550" y="6324599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</p:spTree>
  </p:cSld>
  <p:clrMapOvr>
    <a:masterClrMapping/>
  </p:clrMapOvr>
  <p:transition>
    <p:fade/>
  </p:transition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tba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8333" cy="69120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2002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2955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pic>
        <p:nvPicPr>
          <p:cNvPr id="29709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ktangel 12"/>
          <p:cNvSpPr/>
          <p:nvPr userDrawn="1"/>
        </p:nvSpPr>
        <p:spPr>
          <a:xfrm rot="16200000">
            <a:off x="8591550" y="6343649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</p:spTree>
  </p:cSld>
  <p:clrMapOvr>
    <a:masterClrMapping/>
  </p:clrMapOvr>
  <p:transition>
    <p:fade/>
  </p:transition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verden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-9526" y="-2027"/>
            <a:ext cx="9177794" cy="68580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5003800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79145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79145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pic>
        <p:nvPicPr>
          <p:cNvPr id="29709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ktangel 12"/>
          <p:cNvSpPr/>
          <p:nvPr userDrawn="1"/>
        </p:nvSpPr>
        <p:spPr>
          <a:xfrm rot="16200000">
            <a:off x="8610600" y="6343649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</p:spTree>
  </p:cSld>
  <p:clrMapOvr>
    <a:masterClrMapping/>
  </p:clrMapOvr>
  <p:transition>
    <p:fade/>
  </p:transition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med bakgrunnsbilde, tekstbokser og logo og raster i bun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viteStriper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6086475"/>
            <a:ext cx="9024900" cy="7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62039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pe 12"/>
          <p:cNvGrpSpPr/>
          <p:nvPr userDrawn="1"/>
        </p:nvGrpSpPr>
        <p:grpSpPr>
          <a:xfrm>
            <a:off x="4578046" y="3530900"/>
            <a:ext cx="3927780" cy="2517475"/>
            <a:chOff x="4578045" y="3530900"/>
            <a:chExt cx="3945249" cy="2517475"/>
          </a:xfrm>
        </p:grpSpPr>
        <p:sp>
          <p:nvSpPr>
            <p:cNvPr id="4" name="Snip Single Corner Rectangle 8"/>
            <p:cNvSpPr/>
            <p:nvPr userDrawn="1"/>
          </p:nvSpPr>
          <p:spPr>
            <a:xfrm>
              <a:off x="4587570" y="4030819"/>
              <a:ext cx="3935724" cy="2017556"/>
            </a:xfrm>
            <a:prstGeom prst="snip1Rect">
              <a:avLst/>
            </a:prstGeom>
            <a:solidFill>
              <a:schemeClr val="bg1">
                <a:alpha val="70000"/>
              </a:schemeClr>
            </a:solidFill>
            <a:ln w="57150" cmpd="sng">
              <a:solidFill>
                <a:srgbClr val="FFFFFF">
                  <a:alpha val="5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buClr>
                  <a:srgbClr val="0087B3"/>
                </a:buClr>
              </a:pPr>
              <a:endParaRPr lang="nb-NO" sz="3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4578045" y="3530900"/>
              <a:ext cx="3589380" cy="487892"/>
            </a:xfrm>
            <a:prstGeom prst="rect">
              <a:avLst/>
            </a:prstGeom>
            <a:solidFill>
              <a:srgbClr val="002943">
                <a:alpha val="7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b-NO" dirty="0">
                <a:solidFill>
                  <a:schemeClr val="bg1"/>
                </a:solidFill>
                <a:latin typeface="Tahoma" pitchFamily="34" charset="0"/>
                <a:ea typeface="Tahoma" pitchFamily="34" charset="0"/>
              </a:endParaRPr>
            </a:p>
          </p:txBody>
        </p:sp>
      </p:grp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610100" y="3552825"/>
            <a:ext cx="3505200" cy="4572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skrive tekst</a:t>
            </a:r>
            <a:endParaRPr lang="nb-NO" dirty="0"/>
          </a:p>
        </p:txBody>
      </p:sp>
      <p:sp>
        <p:nvSpPr>
          <p:cNvPr id="18" name="Plassholder for tekst 2"/>
          <p:cNvSpPr>
            <a:spLocks noGrp="1"/>
          </p:cNvSpPr>
          <p:nvPr userDrawn="1">
            <p:ph type="body" idx="1"/>
          </p:nvPr>
        </p:nvSpPr>
        <p:spPr>
          <a:xfrm>
            <a:off x="4543425" y="4059238"/>
            <a:ext cx="3876675" cy="1960562"/>
          </a:xfrm>
        </p:spPr>
        <p:txBody>
          <a:bodyPr lIns="0" rIns="0">
            <a:normAutofit/>
          </a:bodyPr>
          <a:lstStyle>
            <a:lvl1pPr indent="0" algn="l">
              <a:buNone/>
              <a:defRPr sz="3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>
    <p:fade/>
  </p:transition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2950" y="274638"/>
            <a:ext cx="794385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50" y="1600200"/>
            <a:ext cx="794385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24650" y="6356350"/>
            <a:ext cx="1295400" cy="365125"/>
          </a:xfrm>
        </p:spPr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42950" y="6356350"/>
            <a:ext cx="4229100" cy="365125"/>
          </a:xfrm>
        </p:spPr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6A94A588-5B2D-41D7-ACE9-4782F60A0AA9}" type="slidenum">
              <a:rPr lang="nb-NO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side med sort bakgrunn for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med bilde, tekstboks og  logo og raster i bunn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viteStriper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6086475"/>
            <a:ext cx="9024900" cy="7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62039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nip Single Corner Rectangle 8"/>
          <p:cNvSpPr/>
          <p:nvPr userDrawn="1"/>
        </p:nvSpPr>
        <p:spPr>
          <a:xfrm>
            <a:off x="4448175" y="3611719"/>
            <a:ext cx="4305300" cy="1731806"/>
          </a:xfrm>
          <a:prstGeom prst="snip1Rect">
            <a:avLst/>
          </a:prstGeom>
          <a:solidFill>
            <a:schemeClr val="bg1">
              <a:alpha val="65000"/>
            </a:schemeClr>
          </a:solidFill>
          <a:ln w="57150" cmpd="sng">
            <a:solidFill>
              <a:srgbClr val="FFFFFF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Clr>
                <a:srgbClr val="0087B3"/>
              </a:buClr>
            </a:pPr>
            <a:endParaRPr lang="nb-NO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4495799" y="3665538"/>
            <a:ext cx="4276725" cy="1649412"/>
          </a:xfrm>
        </p:spPr>
        <p:txBody>
          <a:bodyPr anchor="t" anchorCtr="0"/>
          <a:lstStyle>
            <a:lvl1pPr>
              <a:buClr>
                <a:srgbClr val="0087B3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skrive tekst</a:t>
            </a:r>
            <a:endParaRPr lang="nb-NO" dirty="0"/>
          </a:p>
        </p:txBody>
      </p:sp>
    </p:spTree>
  </p:cSld>
  <p:clrMapOvr>
    <a:masterClrMapping/>
  </p:clrMapOvr>
  <p:transition>
    <p:fade/>
  </p:transition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13325"/>
            <a:ext cx="79200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FFFFFF"/>
              </a:solidFill>
              <a:latin typeface="Calibri"/>
              <a:ea typeface="ＭＳ Ｐゴシック" pitchFamily="35" charset="-128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000000"/>
              </a:solidFill>
              <a:latin typeface="Arial" charset="0"/>
              <a:ea typeface="ＭＳ Ｐゴシック" pitchFamily="35" charset="-128"/>
              <a:cs typeface="Tahoma" pitchFamily="34" charset="0"/>
            </a:endParaRPr>
          </a:p>
        </p:txBody>
      </p:sp>
      <p:pic>
        <p:nvPicPr>
          <p:cNvPr id="7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2002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1050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</p:cSld>
  <p:clrMapOvr>
    <a:masterClrMapping/>
  </p:clrMapOvr>
  <p:transition>
    <p:fade/>
  </p:transition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4329114" y="1028699"/>
            <a:ext cx="4157662" cy="2771775"/>
          </a:xfrm>
        </p:spPr>
        <p:txBody>
          <a:bodyPr lIns="108000" tIns="36000" rIns="36000" bIns="36000"/>
          <a:lstStyle>
            <a:lvl1pPr>
              <a:defRPr smtClean="0">
                <a:solidFill>
                  <a:sysClr val="windowText" lastClr="000000"/>
                </a:solidFill>
                <a:latin typeface="Tahoma" pitchFamily="34" charset="0"/>
              </a:defRPr>
            </a:lvl1pPr>
          </a:lstStyle>
          <a:p>
            <a:r>
              <a:rPr lang="nb-NO" dirty="0" smtClean="0"/>
              <a:t>Klikk for å redigere tittelstil</a:t>
            </a:r>
          </a:p>
        </p:txBody>
      </p:sp>
    </p:spTree>
  </p:cSld>
  <p:clrMapOvr>
    <a:masterClrMapping/>
  </p:clrMapOvr>
  <p:transition>
    <p:fade/>
  </p:transition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4200525" y="1028700"/>
            <a:ext cx="4481513" cy="2843213"/>
          </a:xfrm>
          <a:prstGeom prst="rect">
            <a:avLst/>
          </a:prstGeom>
          <a:solidFill>
            <a:srgbClr val="002943">
              <a:alpha val="6509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002943"/>
              </a:solidFill>
              <a:latin typeface="Arial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4329114" y="1028699"/>
            <a:ext cx="4157662" cy="27717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dirty="0" smtClean="0"/>
              <a:t>Klikk for å redigere tittelstil</a:t>
            </a:r>
          </a:p>
        </p:txBody>
      </p:sp>
    </p:spTree>
  </p:cSld>
  <p:clrMapOvr>
    <a:masterClrMapping/>
  </p:clrMapOvr>
  <p:transition>
    <p:fade/>
  </p:transition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852488" y="1028699"/>
            <a:ext cx="4157662" cy="2771775"/>
          </a:xfrm>
        </p:spPr>
        <p:txBody>
          <a:bodyPr lIns="108000" tIns="36000" rIns="36000" bIns="36000"/>
          <a:lstStyle>
            <a:lvl1pPr>
              <a:defRPr smtClean="0">
                <a:solidFill>
                  <a:sysClr val="windowText" lastClr="000000"/>
                </a:solidFill>
                <a:latin typeface="Tahoma" pitchFamily="34" charset="0"/>
              </a:defRPr>
            </a:lvl1pPr>
          </a:lstStyle>
          <a:p>
            <a:r>
              <a:rPr lang="nb-NO" dirty="0" smtClean="0"/>
              <a:t>Klikk for å redigere tittelstil</a:t>
            </a:r>
          </a:p>
        </p:txBody>
      </p:sp>
    </p:spTree>
  </p:cSld>
  <p:clrMapOvr>
    <a:masterClrMapping/>
  </p:clrMapOvr>
  <p:transition>
    <p:fade/>
  </p:transition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852488" y="1028700"/>
            <a:ext cx="4481512" cy="2843213"/>
          </a:xfrm>
          <a:prstGeom prst="rect">
            <a:avLst/>
          </a:prstGeom>
          <a:solidFill>
            <a:srgbClr val="002943">
              <a:alpha val="6509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002943"/>
              </a:solidFill>
              <a:latin typeface="Arial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981077" y="1028700"/>
            <a:ext cx="4157662" cy="27717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dirty="0" smtClean="0"/>
              <a:t>Klikk for å redigere tittelstil</a:t>
            </a:r>
          </a:p>
        </p:txBody>
      </p:sp>
    </p:spTree>
  </p:cSld>
  <p:clrMapOvr>
    <a:masterClrMapping/>
  </p:clrMapOvr>
  <p:transition>
    <p:fade/>
  </p:transition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1" descr="kompas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8763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13325"/>
            <a:ext cx="79200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FFFFFF"/>
              </a:solidFill>
              <a:latin typeface="Calibri"/>
              <a:ea typeface="ＭＳ Ｐゴシック" pitchFamily="35" charset="-128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000000"/>
              </a:solidFill>
              <a:latin typeface="Arial" charset="0"/>
              <a:ea typeface="ＭＳ Ｐゴシック" pitchFamily="35" charset="-128"/>
              <a:cs typeface="Tahoma" pitchFamily="34" charset="0"/>
            </a:endParaRPr>
          </a:p>
        </p:txBody>
      </p:sp>
      <p:pic>
        <p:nvPicPr>
          <p:cNvPr id="8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/>
          <p:cNvSpPr/>
          <p:nvPr userDrawn="1"/>
        </p:nvSpPr>
        <p:spPr>
          <a:xfrm rot="16200000">
            <a:off x="8601075" y="6296025"/>
            <a:ext cx="885825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Foto: Jo Michael</a:t>
            </a:r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1050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</p:cSld>
  <p:clrMapOvr>
    <a:masterClrMapping/>
  </p:clrMapOvr>
  <p:transition>
    <p:fade/>
  </p:transition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ankt Tittellysbilde (sett inn eget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 smtClean="0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1050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pic>
        <p:nvPicPr>
          <p:cNvPr id="29709" name="Picture 8" descr="nhologo1_neg_RGB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1" descr="blyant.jpg"/>
          <p:cNvPicPr>
            <a:picLocks noChangeAspect="1"/>
          </p:cNvPicPr>
          <p:nvPr userDrawn="1"/>
        </p:nvPicPr>
        <p:blipFill>
          <a:blip r:embed="rId2" cstate="print"/>
          <a:srcRect t="-145" b="-131"/>
          <a:stretch>
            <a:fillRect/>
          </a:stretch>
        </p:blipFill>
        <p:spPr bwMode="auto">
          <a:xfrm>
            <a:off x="0" y="-9525"/>
            <a:ext cx="9240838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13325"/>
            <a:ext cx="79200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FFFFFF"/>
              </a:solidFill>
              <a:latin typeface="Calibri"/>
              <a:ea typeface="ＭＳ Ｐゴシック" pitchFamily="35" charset="-128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000000"/>
              </a:solidFill>
              <a:latin typeface="Arial" charset="0"/>
              <a:ea typeface="ＭＳ Ｐゴシック" pitchFamily="35" charset="-128"/>
              <a:cs typeface="Tahoma" pitchFamily="34" charset="0"/>
            </a:endParaRPr>
          </a:p>
        </p:txBody>
      </p:sp>
      <p:pic>
        <p:nvPicPr>
          <p:cNvPr id="8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/>
          <p:cNvSpPr/>
          <p:nvPr userDrawn="1"/>
        </p:nvSpPr>
        <p:spPr>
          <a:xfrm rot="16200000">
            <a:off x="8667750" y="6334125"/>
            <a:ext cx="885825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Foto: Jo Michael</a:t>
            </a:r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</p:cSld>
  <p:clrMapOvr>
    <a:masterClrMapping/>
  </p:clrMapOvr>
  <p:transition>
    <p:fade/>
  </p:transition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1" descr="kuleramme.jpg"/>
          <p:cNvPicPr>
            <a:picLocks/>
          </p:cNvPicPr>
          <p:nvPr userDrawn="1"/>
        </p:nvPicPr>
        <p:blipFill>
          <a:blip r:embed="rId2" cstate="print"/>
          <a:srcRect l="1132" r="-70"/>
          <a:stretch>
            <a:fillRect/>
          </a:stretch>
        </p:blipFill>
        <p:spPr bwMode="auto">
          <a:xfrm>
            <a:off x="0" y="3175"/>
            <a:ext cx="9153525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13325"/>
            <a:ext cx="79200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FFFFFF"/>
              </a:solidFill>
              <a:latin typeface="Calibri"/>
              <a:ea typeface="ＭＳ Ｐゴシック" pitchFamily="35" charset="-128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000000"/>
              </a:solidFill>
              <a:latin typeface="Arial" charset="0"/>
              <a:ea typeface="ＭＳ Ｐゴシック" pitchFamily="35" charset="-128"/>
              <a:cs typeface="Tahoma" pitchFamily="34" charset="0"/>
            </a:endParaRPr>
          </a:p>
        </p:txBody>
      </p:sp>
      <p:pic>
        <p:nvPicPr>
          <p:cNvPr id="8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/>
          <p:cNvSpPr/>
          <p:nvPr userDrawn="1"/>
        </p:nvSpPr>
        <p:spPr>
          <a:xfrm rot="16200000">
            <a:off x="8591550" y="6324600"/>
            <a:ext cx="885825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Foto: Jo Michael</a:t>
            </a:r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79145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</p:cSld>
  <p:clrMapOvr>
    <a:masterClrMapping/>
  </p:clrMapOvr>
  <p:transition>
    <p:fade/>
  </p:transition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1" descr="sjak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13325"/>
            <a:ext cx="79200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FFFFFF"/>
              </a:solidFill>
              <a:latin typeface="Calibri"/>
              <a:ea typeface="ＭＳ Ｐゴシック" pitchFamily="35" charset="-128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000000"/>
              </a:solidFill>
              <a:latin typeface="Arial" charset="0"/>
              <a:ea typeface="ＭＳ Ｐゴシック" pitchFamily="35" charset="-128"/>
              <a:cs typeface="Tahoma" pitchFamily="34" charset="0"/>
            </a:endParaRPr>
          </a:p>
        </p:txBody>
      </p:sp>
      <p:pic>
        <p:nvPicPr>
          <p:cNvPr id="8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/>
          <p:cNvSpPr/>
          <p:nvPr userDrawn="1"/>
        </p:nvSpPr>
        <p:spPr>
          <a:xfrm rot="16200000">
            <a:off x="8601075" y="6296025"/>
            <a:ext cx="885825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Foto: Jo Michael</a:t>
            </a:r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</p:cSld>
  <p:clrMapOvr>
    <a:masterClrMapping/>
  </p:clrMapOvr>
  <p:transition>
    <p:fade/>
  </p:transition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1" descr="arbeidsliv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11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13325"/>
            <a:ext cx="79200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FFFFFF"/>
              </a:solidFill>
              <a:latin typeface="Calibri"/>
              <a:ea typeface="ＭＳ Ｐゴシック" pitchFamily="35" charset="-128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000000"/>
              </a:solidFill>
              <a:latin typeface="Arial" charset="0"/>
              <a:ea typeface="ＭＳ Ｐゴシック" pitchFamily="35" charset="-128"/>
              <a:cs typeface="Tahoma" pitchFamily="34" charset="0"/>
            </a:endParaRPr>
          </a:p>
        </p:txBody>
      </p:sp>
      <p:pic>
        <p:nvPicPr>
          <p:cNvPr id="8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/>
          <p:cNvSpPr/>
          <p:nvPr userDrawn="1"/>
        </p:nvSpPr>
        <p:spPr>
          <a:xfrm rot="16200000">
            <a:off x="8601075" y="6296025"/>
            <a:ext cx="885825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Foto: Jo Michael</a:t>
            </a:r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</p:cSld>
  <p:clrMapOvr>
    <a:masterClrMapping/>
  </p:clrMapOvr>
  <p:transition>
    <p:fade/>
  </p:transition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1" descr="detgodeliv.jpg"/>
          <p:cNvPicPr>
            <a:picLocks noChangeAspect="1"/>
          </p:cNvPicPr>
          <p:nvPr userDrawn="1"/>
        </p:nvPicPr>
        <p:blipFill>
          <a:blip r:embed="rId2" cstate="print"/>
          <a:srcRect l="620"/>
          <a:stretch>
            <a:fillRect/>
          </a:stretch>
        </p:blipFill>
        <p:spPr bwMode="auto">
          <a:xfrm>
            <a:off x="0" y="-1588"/>
            <a:ext cx="91725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13325"/>
            <a:ext cx="79200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FFFFFF"/>
              </a:solidFill>
              <a:latin typeface="Calibri"/>
              <a:ea typeface="ＭＳ Ｐゴシック" pitchFamily="35" charset="-128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000000"/>
              </a:solidFill>
              <a:latin typeface="Arial" charset="0"/>
              <a:ea typeface="ＭＳ Ｐゴシック" pitchFamily="35" charset="-128"/>
              <a:cs typeface="Tahoma" pitchFamily="34" charset="0"/>
            </a:endParaRPr>
          </a:p>
        </p:txBody>
      </p:sp>
      <p:pic>
        <p:nvPicPr>
          <p:cNvPr id="8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/>
          <p:cNvSpPr/>
          <p:nvPr userDrawn="1"/>
        </p:nvSpPr>
        <p:spPr>
          <a:xfrm rot="16200000">
            <a:off x="8591550" y="6334125"/>
            <a:ext cx="885825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Foto: Jo Michael</a:t>
            </a:r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</p:cSld>
  <p:clrMapOvr>
    <a:masterClrMapping/>
  </p:clrMapOvr>
  <p:transition>
    <p:fade/>
  </p:transition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1" descr="tastatu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13325"/>
            <a:ext cx="79200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FFFFFF"/>
              </a:solidFill>
              <a:latin typeface="Calibri"/>
              <a:ea typeface="ＭＳ Ｐゴシック" pitchFamily="35" charset="-128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000000"/>
              </a:solidFill>
              <a:latin typeface="Arial" charset="0"/>
              <a:ea typeface="ＭＳ Ｐゴシック" pitchFamily="35" charset="-128"/>
              <a:cs typeface="Tahoma" pitchFamily="34" charset="0"/>
            </a:endParaRPr>
          </a:p>
        </p:txBody>
      </p:sp>
      <p:pic>
        <p:nvPicPr>
          <p:cNvPr id="8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/>
          <p:cNvSpPr/>
          <p:nvPr userDrawn="1"/>
        </p:nvSpPr>
        <p:spPr>
          <a:xfrm rot="16200000">
            <a:off x="8601075" y="6296025"/>
            <a:ext cx="885825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Foto: Jo Michael</a:t>
            </a:r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</p:cSld>
  <p:clrMapOvr>
    <a:masterClrMapping/>
  </p:clrMapOvr>
  <p:transition>
    <p:fade/>
  </p:transition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1" descr="08.09.22-nh-0039-flatten.gif"/>
          <p:cNvPicPr>
            <a:picLocks noChangeAspect="1"/>
          </p:cNvPicPr>
          <p:nvPr userDrawn="1"/>
        </p:nvPicPr>
        <p:blipFill>
          <a:blip r:embed="rId2" cstate="print"/>
          <a:srcRect l="6602"/>
          <a:stretch>
            <a:fillRect/>
          </a:stretch>
        </p:blipFill>
        <p:spPr bwMode="auto">
          <a:xfrm>
            <a:off x="-19050" y="0"/>
            <a:ext cx="917416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13325"/>
            <a:ext cx="79200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FFFFFF"/>
              </a:solidFill>
              <a:latin typeface="Calibri"/>
              <a:ea typeface="ＭＳ Ｐゴシック" pitchFamily="35" charset="-128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000000"/>
              </a:solidFill>
              <a:latin typeface="Arial" charset="0"/>
              <a:ea typeface="ＭＳ Ｐゴシック" pitchFamily="35" charset="-128"/>
              <a:cs typeface="Tahoma" pitchFamily="34" charset="0"/>
            </a:endParaRPr>
          </a:p>
        </p:txBody>
      </p:sp>
      <p:pic>
        <p:nvPicPr>
          <p:cNvPr id="8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/>
          <p:cNvSpPr/>
          <p:nvPr userDrawn="1"/>
        </p:nvSpPr>
        <p:spPr>
          <a:xfrm rot="16200000">
            <a:off x="8601075" y="6334125"/>
            <a:ext cx="885825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Foto: Jo Michael</a:t>
            </a:r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</p:cSld>
  <p:clrMapOvr>
    <a:masterClrMapping/>
  </p:clrMapOvr>
  <p:transition>
    <p:fade/>
  </p:transition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1" descr="øy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13325"/>
            <a:ext cx="79200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FFFFFF"/>
              </a:solidFill>
              <a:latin typeface="Calibri"/>
              <a:ea typeface="ＭＳ Ｐゴシック" pitchFamily="35" charset="-128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000000"/>
              </a:solidFill>
              <a:latin typeface="Arial" charset="0"/>
              <a:ea typeface="ＭＳ Ｐゴシック" pitchFamily="35" charset="-128"/>
              <a:cs typeface="Tahoma" pitchFamily="34" charset="0"/>
            </a:endParaRPr>
          </a:p>
        </p:txBody>
      </p:sp>
      <p:pic>
        <p:nvPicPr>
          <p:cNvPr id="8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/>
          <p:cNvSpPr/>
          <p:nvPr userDrawn="1"/>
        </p:nvSpPr>
        <p:spPr>
          <a:xfrm rot="16200000">
            <a:off x="8601075" y="6343650"/>
            <a:ext cx="885825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Foto: Jo Michael</a:t>
            </a:r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79145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</p:cSld>
  <p:clrMapOvr>
    <a:masterClrMapping/>
  </p:clrMapOvr>
  <p:transition>
    <p:fade/>
  </p:transition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1" descr="Klatr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13325"/>
            <a:ext cx="79200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FFFFFF"/>
              </a:solidFill>
              <a:latin typeface="Calibri"/>
              <a:ea typeface="ＭＳ Ｐゴシック" pitchFamily="35" charset="-128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000000"/>
              </a:solidFill>
              <a:latin typeface="Arial" charset="0"/>
              <a:ea typeface="ＭＳ Ｐゴシック" pitchFamily="35" charset="-128"/>
              <a:cs typeface="Tahoma" pitchFamily="34" charset="0"/>
            </a:endParaRPr>
          </a:p>
        </p:txBody>
      </p:sp>
      <p:pic>
        <p:nvPicPr>
          <p:cNvPr id="8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/>
          <p:cNvSpPr/>
          <p:nvPr userDrawn="1"/>
        </p:nvSpPr>
        <p:spPr>
          <a:xfrm rot="16200000">
            <a:off x="8591550" y="6324600"/>
            <a:ext cx="885825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Foto: Jo Michael</a:t>
            </a:r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</p:cSld>
  <p:clrMapOvr>
    <a:masterClrMapping/>
  </p:clrMapOvr>
  <p:transition>
    <p:fade/>
  </p:transition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1" descr="natu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535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03800"/>
            <a:ext cx="79200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FFFFFF"/>
              </a:solidFill>
              <a:latin typeface="Calibri"/>
              <a:ea typeface="ＭＳ Ｐゴシック" pitchFamily="35" charset="-128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000000"/>
              </a:solidFill>
              <a:latin typeface="Arial" charset="0"/>
              <a:ea typeface="ＭＳ Ｐゴシック" pitchFamily="35" charset="-128"/>
              <a:cs typeface="Tahoma" pitchFamily="34" charset="0"/>
            </a:endParaRPr>
          </a:p>
        </p:txBody>
      </p:sp>
      <p:pic>
        <p:nvPicPr>
          <p:cNvPr id="8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/>
          <p:cNvSpPr/>
          <p:nvPr userDrawn="1"/>
        </p:nvSpPr>
        <p:spPr>
          <a:xfrm rot="16200000">
            <a:off x="8601075" y="6315075"/>
            <a:ext cx="885825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Foto: Jo Michael</a:t>
            </a:r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</p:cSld>
  <p:clrMapOvr>
    <a:masterClrMapping/>
  </p:clrMapOvr>
  <p:transition>
    <p:fade/>
  </p:transition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2002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1050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pic>
        <p:nvPicPr>
          <p:cNvPr id="29709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1" descr="billy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13325"/>
            <a:ext cx="79200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FFFFFF"/>
              </a:solidFill>
              <a:latin typeface="Calibri"/>
              <a:ea typeface="ＭＳ Ｐゴシック" pitchFamily="35" charset="-128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000000"/>
              </a:solidFill>
              <a:latin typeface="Arial" charset="0"/>
              <a:ea typeface="ＭＳ Ｐゴシック" pitchFamily="35" charset="-128"/>
              <a:cs typeface="Tahoma" pitchFamily="34" charset="0"/>
            </a:endParaRPr>
          </a:p>
        </p:txBody>
      </p:sp>
      <p:pic>
        <p:nvPicPr>
          <p:cNvPr id="8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/>
          <p:cNvSpPr/>
          <p:nvPr userDrawn="1"/>
        </p:nvSpPr>
        <p:spPr>
          <a:xfrm rot="16200000">
            <a:off x="8591550" y="6324600"/>
            <a:ext cx="885825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Foto: Jo Michael</a:t>
            </a:r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</p:cSld>
  <p:clrMapOvr>
    <a:masterClrMapping/>
  </p:clrMapOvr>
  <p:transition>
    <p:fade/>
  </p:transition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1" descr="tba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3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13325"/>
            <a:ext cx="79200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FFFFFF"/>
              </a:solidFill>
              <a:latin typeface="Calibri"/>
              <a:ea typeface="ＭＳ Ｐゴシック" pitchFamily="35" charset="-128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000000"/>
              </a:solidFill>
              <a:latin typeface="Arial" charset="0"/>
              <a:ea typeface="ＭＳ Ｐゴシック" pitchFamily="35" charset="-128"/>
              <a:cs typeface="Tahoma" pitchFamily="34" charset="0"/>
            </a:endParaRPr>
          </a:p>
        </p:txBody>
      </p:sp>
      <p:pic>
        <p:nvPicPr>
          <p:cNvPr id="8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/>
          <p:cNvSpPr/>
          <p:nvPr userDrawn="1"/>
        </p:nvSpPr>
        <p:spPr>
          <a:xfrm rot="16200000">
            <a:off x="8591550" y="6343650"/>
            <a:ext cx="885825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Foto: Jo Michael</a:t>
            </a:r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2002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2955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</p:cSld>
  <p:clrMapOvr>
    <a:masterClrMapping/>
  </p:clrMapOvr>
  <p:transition>
    <p:fade/>
  </p:transition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1" descr="verden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1588"/>
            <a:ext cx="917733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5003800"/>
            <a:ext cx="79200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FFFFFF"/>
              </a:solidFill>
              <a:latin typeface="Calibri"/>
              <a:ea typeface="ＭＳ Ｐゴシック" pitchFamily="35" charset="-128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kern="1200">
              <a:solidFill>
                <a:srgbClr val="000000"/>
              </a:solidFill>
              <a:latin typeface="Arial" charset="0"/>
              <a:ea typeface="ＭＳ Ｐゴシック" pitchFamily="35" charset="-128"/>
              <a:cs typeface="Tahoma" pitchFamily="34" charset="0"/>
            </a:endParaRPr>
          </a:p>
        </p:txBody>
      </p:sp>
      <p:pic>
        <p:nvPicPr>
          <p:cNvPr id="8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/>
          <p:cNvSpPr/>
          <p:nvPr userDrawn="1"/>
        </p:nvSpPr>
        <p:spPr>
          <a:xfrm rot="16200000">
            <a:off x="8610600" y="6343650"/>
            <a:ext cx="885825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Foto: Jo Michael</a:t>
            </a:r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79145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79145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</p:cSld>
  <p:clrMapOvr>
    <a:masterClrMapping/>
  </p:clrMapOvr>
  <p:transition>
    <p:fade/>
  </p:transition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2950" y="188910"/>
            <a:ext cx="7943850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50" y="1600200"/>
            <a:ext cx="794385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FC7DA132-1277-4B68-9A2F-47D66FA7D260}" type="datetime1">
              <a:rPr lang="nb-NO" sz="1000" kern="12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05.12.2013</a:t>
            </a:fld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kern="12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rPr>
              <a:t>[Presentasjonsheading]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935FCF8D-895E-4DA2-A6F6-AE6D6D40367A}" type="slidenum">
              <a:rPr lang="nb-NO" sz="1000" kern="12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024A3735-4667-4919-BC16-6266ABCB27E4}" type="datetimeFigureOut">
              <a:rPr lang="nb-NO" sz="1000" kern="12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05.12.2013</a:t>
            </a:fld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24F3345D-90E6-4ED1-89EC-D5916B23509D}" type="slidenum">
              <a:rPr lang="nb-NO" sz="1000" kern="12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024A3735-4667-4919-BC16-6266ABCB27E4}" type="datetimeFigureOut">
              <a:rPr lang="nb-NO" sz="1000" kern="12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05.12.2013</a:t>
            </a:fld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A5439F7E-D3C1-4812-8A83-900E6D078C7D}" type="slidenum">
              <a:rPr lang="nb-NO" sz="1000" kern="12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024A3735-4667-4919-BC16-6266ABCB27E4}" type="datetimeFigureOut">
              <a:rPr lang="nb-NO" sz="1000" kern="12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05.12.2013</a:t>
            </a:fld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1C913F07-F1D0-46AC-B1CF-4438BCF4B80B}" type="slidenum">
              <a:rPr lang="nb-NO" sz="1000" kern="12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024A3735-4667-4919-BC16-6266ABCB27E4}" type="datetimeFigureOut">
              <a:rPr lang="nb-NO" sz="1000" kern="12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05.12.2013</a:t>
            </a:fld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3C24E69C-73E3-4399-90AB-739659E7305E}" type="slidenum">
              <a:rPr lang="nb-NO" sz="1000" kern="12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024A3735-4667-4919-BC16-6266ABCB27E4}" type="datetimeFigureOut">
              <a:rPr lang="nb-NO" sz="1000" kern="12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05.12.2013</a:t>
            </a:fld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BC80B09F-EEBC-4784-ACD8-6F38E3E15CAA}" type="slidenum">
              <a:rPr lang="nb-NO" sz="1000" kern="12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024A3735-4667-4919-BC16-6266ABCB27E4}" type="datetimeFigureOut">
              <a:rPr lang="nb-NO" sz="1000" kern="12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05.12.2013</a:t>
            </a:fld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A5BC4D37-ACF9-4AFA-B477-2E767FA07799}" type="slidenum">
              <a:rPr lang="nb-NO" sz="1000" kern="12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kompas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2438"/>
            <a:ext cx="9148665" cy="68508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1050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pic>
        <p:nvPicPr>
          <p:cNvPr id="29709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/>
          <p:cNvSpPr/>
          <p:nvPr userDrawn="1"/>
        </p:nvSpPr>
        <p:spPr>
          <a:xfrm rot="16200000">
            <a:off x="8601075" y="6296024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</p:spTree>
  </p:cSld>
  <p:clrMapOvr>
    <a:masterClrMapping/>
  </p:clrMapOvr>
  <p:transition>
    <p:fade/>
  </p:transition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024A3735-4667-4919-BC16-6266ABCB27E4}" type="datetimeFigureOut">
              <a:rPr lang="nb-NO" sz="1000" kern="12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05.12.2013</a:t>
            </a:fld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EA00ACAB-F386-41FB-AC58-328BB32774AA}" type="slidenum">
              <a:rPr lang="nb-NO" sz="1000" kern="12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024A3735-4667-4919-BC16-6266ABCB27E4}" type="datetimeFigureOut">
              <a:rPr lang="nb-NO" sz="1000" kern="12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05.12.2013</a:t>
            </a:fld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21F27157-F4F2-4B68-BFB4-2F460F2E36AD}" type="slidenum">
              <a:rPr lang="nb-NO" sz="1000" kern="12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024A3735-4667-4919-BC16-6266ABCB27E4}" type="datetimeFigureOut">
              <a:rPr lang="nb-NO" sz="1000" kern="12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05.12.2013</a:t>
            </a:fld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0137696D-3F0A-438C-8BC3-0299793ADDA9}" type="slidenum">
              <a:rPr lang="nb-NO" sz="1000" kern="12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024A3735-4667-4919-BC16-6266ABCB27E4}" type="datetimeFigureOut">
              <a:rPr lang="nb-NO" sz="1000" kern="12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05.12.2013</a:t>
            </a:fld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E242C337-26E6-4CD9-B6D7-BC1D8D5A05DB}" type="slidenum">
              <a:rPr lang="nb-NO" sz="1000" kern="12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024A3735-4667-4919-BC16-6266ABCB27E4}" type="datetimeFigureOut">
              <a:rPr lang="nb-NO" sz="1000" kern="12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05.12.2013</a:t>
            </a:fld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B749789B-C777-4085-A231-357C2C07DF24}" type="slidenum">
              <a:rPr lang="nb-NO" sz="1000" kern="12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35E20AC7-E331-448B-BD9A-5004E1BE0DA1}" type="slidenum">
              <a:rPr lang="nb-NO" sz="1000" kern="12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tel, diagram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iagram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kern="12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rPr>
              <a:t>DM 122720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D3C50EA4-035B-472D-8891-FE3F92FC6C29}" type="slidenum">
              <a:rPr lang="nb-NO" sz="1000" kern="12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iagram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00B87C4C-1F3D-419C-917E-DE16FC11C440}" type="slidenum">
              <a:rPr lang="nb-NO" sz="1000" kern="12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sz="1000" kern="1200">
              <a:solidFill>
                <a:srgbClr val="0087B3"/>
              </a:solidFill>
              <a:latin typeface="Tahoma" pitchFamily="34" charset="0"/>
              <a:ea typeface="ＭＳ Ｐゴシック" pitchFamily="35" charset="-128"/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blyant.jpg"/>
          <p:cNvPicPr>
            <a:picLocks noChangeAspect="1"/>
          </p:cNvPicPr>
          <p:nvPr userDrawn="1"/>
        </p:nvPicPr>
        <p:blipFill>
          <a:blip r:embed="rId2" cstate="print"/>
          <a:srcRect t="-145" b="-131"/>
          <a:stretch>
            <a:fillRect/>
          </a:stretch>
        </p:blipFill>
        <p:spPr>
          <a:xfrm>
            <a:off x="0" y="-9526"/>
            <a:ext cx="9241616" cy="69120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pic>
        <p:nvPicPr>
          <p:cNvPr id="29709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ktangel 14"/>
          <p:cNvSpPr/>
          <p:nvPr userDrawn="1"/>
        </p:nvSpPr>
        <p:spPr>
          <a:xfrm rot="16200000">
            <a:off x="8667750" y="6334124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</p:spTree>
  </p:cSld>
  <p:clrMapOvr>
    <a:masterClrMapping/>
  </p:clrMapOvr>
  <p:transition>
    <p:fade/>
  </p:transition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kuleramme.jpg"/>
          <p:cNvPicPr>
            <a:picLocks/>
          </p:cNvPicPr>
          <p:nvPr userDrawn="1"/>
        </p:nvPicPr>
        <p:blipFill>
          <a:blip r:embed="rId2" cstate="print"/>
          <a:srcRect l="1132" r="-70"/>
          <a:stretch>
            <a:fillRect/>
          </a:stretch>
        </p:blipFill>
        <p:spPr>
          <a:xfrm>
            <a:off x="0" y="3489"/>
            <a:ext cx="9153525" cy="68508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13324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79145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pic>
        <p:nvPicPr>
          <p:cNvPr id="29709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ktangel 12"/>
          <p:cNvSpPr/>
          <p:nvPr userDrawn="1"/>
        </p:nvSpPr>
        <p:spPr>
          <a:xfrm rot="16200000">
            <a:off x="8591550" y="6324599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</p:spTree>
  </p:cSld>
  <p:clrMapOvr>
    <a:masterClrMapping/>
  </p:clrMapOvr>
  <p:transition>
    <p:fade/>
  </p:transition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sjak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8813" cy="68544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pic>
        <p:nvPicPr>
          <p:cNvPr id="29709" name="Picture 8" descr="nhologo1_neg_RGB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5213350"/>
            <a:ext cx="396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ktangel 14"/>
          <p:cNvSpPr/>
          <p:nvPr userDrawn="1"/>
        </p:nvSpPr>
        <p:spPr>
          <a:xfrm rot="16200000">
            <a:off x="8601075" y="6296024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</p:spTree>
  </p:cSld>
  <p:clrMapOvr>
    <a:masterClrMapping/>
  </p:clrMapOvr>
  <p:transition>
    <p:fade/>
  </p:transition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66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37" Type="http://schemas.openxmlformats.org/officeDocument/2006/relationships/image" Target="../media/image21.png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42950" y="274638"/>
            <a:ext cx="7943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2950" y="1600200"/>
            <a:ext cx="79438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72465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87B3"/>
                </a:solidFill>
                <a:latin typeface="Tahoma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356350"/>
            <a:ext cx="4229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7B3"/>
                </a:solidFill>
                <a:latin typeface="Tahoma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87B3"/>
                </a:solidFill>
                <a:latin typeface="Tahoma" pitchFamily="34" charset="0"/>
              </a:defRPr>
            </a:lvl1pPr>
          </a:lstStyle>
          <a:p>
            <a:fld id="{3490BB78-907C-42C3-9DA8-E03BC8D4AB14}" type="slidenum">
              <a:rPr lang="nb-NO"/>
              <a:pPr/>
              <a:t>‹#›</a:t>
            </a:fld>
            <a:endParaRPr lang="nb-NO" dirty="0"/>
          </a:p>
        </p:txBody>
      </p:sp>
      <p:pic>
        <p:nvPicPr>
          <p:cNvPr id="1031" name="Picture 6" descr="nhologo1_RGB_stor.png"/>
          <p:cNvPicPr>
            <a:picLocks noChangeAspect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04788" y="6235700"/>
            <a:ext cx="35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7" r:id="rId2"/>
    <p:sldLayoutId id="2147483708" r:id="rId3"/>
    <p:sldLayoutId id="2147483702" r:id="rId4"/>
    <p:sldLayoutId id="2147483673" r:id="rId5"/>
    <p:sldLayoutId id="2147483677" r:id="rId6"/>
    <p:sldLayoutId id="2147483678" r:id="rId7"/>
    <p:sldLayoutId id="2147483679" r:id="rId8"/>
    <p:sldLayoutId id="2147483701" r:id="rId9"/>
    <p:sldLayoutId id="2147483697" r:id="rId10"/>
    <p:sldLayoutId id="2147483698" r:id="rId11"/>
    <p:sldLayoutId id="2147483680" r:id="rId12"/>
    <p:sldLayoutId id="2147483681" r:id="rId13"/>
    <p:sldLayoutId id="2147483682" r:id="rId14"/>
    <p:sldLayoutId id="2147483699" r:id="rId15"/>
    <p:sldLayoutId id="2147483683" r:id="rId16"/>
    <p:sldLayoutId id="2147483700" r:id="rId17"/>
    <p:sldLayoutId id="2147483684" r:id="rId18"/>
    <p:sldLayoutId id="2147483685" r:id="rId19"/>
    <p:sldLayoutId id="2147483674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706" r:id="rId27"/>
    <p:sldLayoutId id="2147483686" r:id="rId28"/>
    <p:sldLayoutId id="2147483693" r:id="rId29"/>
    <p:sldLayoutId id="2147483694" r:id="rId30"/>
    <p:sldLayoutId id="2147483695" r:id="rId31"/>
    <p:sldLayoutId id="2147483696" r:id="rId32"/>
  </p:sldLayoutIdLst>
  <p:transition>
    <p:fade/>
  </p:transition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0087B3"/>
          </a:solidFill>
          <a:latin typeface="Tahoma"/>
          <a:ea typeface="ＭＳ Ｐゴシック" pitchFamily="35" charset="-128"/>
          <a:cs typeface="Tahom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9pPr>
    </p:titleStyle>
    <p:bodyStyle>
      <a:lvl1pPr marL="271463" indent="-271463" algn="l" defTabSz="457200" rtl="0" eaLnBrk="1" fontAlgn="base" hangingPunct="1">
        <a:spcBef>
          <a:spcPct val="20000"/>
        </a:spcBef>
        <a:spcAft>
          <a:spcPct val="0"/>
        </a:spcAft>
        <a:buClr>
          <a:srgbClr val="0087B3"/>
        </a:buClr>
        <a:buFont typeface="Wingdings" pitchFamily="2" charset="2"/>
        <a:buChar char="§"/>
        <a:defRPr sz="24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1pPr>
      <a:lvl2pPr marL="533400" indent="-261938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2pPr>
      <a:lvl3pPr marL="804863" indent="-271463" algn="l" defTabSz="457200" rtl="0" eaLnBrk="1" fontAlgn="base" hangingPunct="1">
        <a:spcBef>
          <a:spcPct val="20000"/>
        </a:spcBef>
        <a:spcAft>
          <a:spcPct val="0"/>
        </a:spcAft>
        <a:buClr>
          <a:srgbClr val="A89A80"/>
        </a:buClr>
        <a:buFont typeface="Wingdings" pitchFamily="2" charset="2"/>
        <a:buChar char="§"/>
        <a:defRPr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3pPr>
      <a:lvl4pPr marL="712788" indent="-165100" algn="l" defTabSz="457200" rtl="0" eaLnBrk="1" fontAlgn="base" hangingPunct="1">
        <a:spcBef>
          <a:spcPct val="20000"/>
        </a:spcBef>
        <a:spcAft>
          <a:spcPct val="0"/>
        </a:spcAft>
        <a:buClr>
          <a:srgbClr val="E57B20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4pPr>
      <a:lvl5pPr marL="895350" indent="-173038" algn="l" defTabSz="438150" rtl="0" eaLnBrk="1" fontAlgn="base" hangingPunct="1">
        <a:spcBef>
          <a:spcPct val="20000"/>
        </a:spcBef>
        <a:spcAft>
          <a:spcPct val="0"/>
        </a:spcAft>
        <a:buClr>
          <a:srgbClr val="981D19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Documents and Settings\HP\Skrivebord\Kunder\NHO\UNNI ut\PPT MAL brukerveiledning\HVIT STRIPE.png"/>
          <p:cNvPicPr>
            <a:picLocks noChangeAspect="1" noChangeArrowheads="1"/>
          </p:cNvPicPr>
          <p:nvPr/>
        </p:nvPicPr>
        <p:blipFill>
          <a:blip r:embed="rId2" cstate="print"/>
          <a:srcRect t="20923"/>
          <a:stretch>
            <a:fillRect/>
          </a:stretch>
        </p:blipFill>
        <p:spPr bwMode="auto">
          <a:xfrm>
            <a:off x="0" y="6159500"/>
            <a:ext cx="9144000" cy="755564"/>
          </a:xfrm>
          <a:prstGeom prst="rect">
            <a:avLst/>
          </a:prstGeom>
          <a:noFill/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42950" y="203198"/>
            <a:ext cx="7943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2950" y="1600200"/>
            <a:ext cx="79438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72465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87B3"/>
                </a:solidFill>
                <a:latin typeface="Tahoma" pitchFamily="34" charset="0"/>
              </a:defRPr>
            </a:lvl1pPr>
          </a:lstStyle>
          <a:p>
            <a:pPr defTabSz="457200" rtl="0" fontAlgn="base">
              <a:spcBef>
                <a:spcPct val="0"/>
              </a:spcBef>
              <a:spcAft>
                <a:spcPct val="0"/>
              </a:spcAft>
            </a:pPr>
            <a:fld id="{890E4877-BAF8-4EA1-A929-9D220FE6F5CD}" type="datetime1">
              <a:rPr lang="nb-NO" kern="1200">
                <a:ea typeface="ＭＳ Ｐゴシック" pitchFamily="35" charset="-128"/>
                <a:cs typeface="Tahoma" pitchFamily="34" charset="0"/>
              </a:rPr>
              <a:pPr defTabSz="457200" rtl="0" fontAlgn="base">
                <a:spcBef>
                  <a:spcPct val="0"/>
                </a:spcBef>
                <a:spcAft>
                  <a:spcPct val="0"/>
                </a:spcAft>
              </a:pPr>
              <a:t>05.12.2013</a:t>
            </a:fld>
            <a:endParaRPr lang="nb-NO" kern="1200" dirty="0"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356350"/>
            <a:ext cx="4229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7B3"/>
                </a:solidFill>
                <a:latin typeface="Tahoma" pitchFamily="34" charset="0"/>
              </a:defRPr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nb-NO" kern="1200" dirty="0">
                <a:ea typeface="ＭＳ Ｐゴシック" pitchFamily="35" charset="-128"/>
                <a:cs typeface="Tahoma" pitchFamily="34" charset="0"/>
              </a:rPr>
              <a:t>[Presentasjonsheading]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87B3"/>
                </a:solidFill>
                <a:latin typeface="Tahoma" pitchFamily="34" charset="0"/>
              </a:defRPr>
            </a:lvl1pPr>
          </a:lstStyle>
          <a:p>
            <a:pPr defTabSz="457200" rtl="0" fontAlgn="base">
              <a:spcBef>
                <a:spcPct val="0"/>
              </a:spcBef>
              <a:spcAft>
                <a:spcPct val="0"/>
              </a:spcAft>
            </a:pPr>
            <a:fld id="{3490BB78-907C-42C3-9DA8-E03BC8D4AB14}" type="slidenum">
              <a:rPr lang="nb-NO" kern="1200">
                <a:ea typeface="ＭＳ Ｐゴシック" pitchFamily="35" charset="-128"/>
                <a:cs typeface="Tahoma" pitchFamily="34" charset="0"/>
              </a:rPr>
              <a:pPr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 kern="1200" dirty="0">
              <a:ea typeface="ＭＳ Ｐゴシック" pitchFamily="35" charset="-128"/>
              <a:cs typeface="Tahoma" pitchFamily="34" charset="0"/>
            </a:endParaRPr>
          </a:p>
        </p:txBody>
      </p:sp>
      <p:pic>
        <p:nvPicPr>
          <p:cNvPr id="16" name="Picture 8" descr="nhologo1_neg_RG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744" y="6270171"/>
            <a:ext cx="351082" cy="45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0087B3"/>
          </a:solidFill>
          <a:latin typeface="Tahoma"/>
          <a:ea typeface="ＭＳ Ｐゴシック" pitchFamily="35" charset="-128"/>
          <a:cs typeface="Tahom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9pPr>
    </p:titleStyle>
    <p:bodyStyle>
      <a:lvl1pPr marL="182563" indent="-182563" algn="l" defTabSz="457200" rtl="0" eaLnBrk="1" fontAlgn="base" hangingPunct="1">
        <a:spcBef>
          <a:spcPct val="20000"/>
        </a:spcBef>
        <a:spcAft>
          <a:spcPct val="0"/>
        </a:spcAft>
        <a:buClr>
          <a:srgbClr val="0087B3"/>
        </a:buClr>
        <a:buFont typeface="Wingdings" pitchFamily="2" charset="2"/>
        <a:buChar char="§"/>
        <a:defRPr sz="24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1pPr>
      <a:lvl2pPr marL="360363" indent="-185738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2pPr>
      <a:lvl3pPr marL="542925" indent="-187325" algn="l" defTabSz="457200" rtl="0" eaLnBrk="1" fontAlgn="base" hangingPunct="1">
        <a:spcBef>
          <a:spcPct val="20000"/>
        </a:spcBef>
        <a:spcAft>
          <a:spcPct val="0"/>
        </a:spcAft>
        <a:buClr>
          <a:srgbClr val="A89A80"/>
        </a:buClr>
        <a:buFont typeface="Wingdings" pitchFamily="2" charset="2"/>
        <a:buChar char="§"/>
        <a:defRPr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3pPr>
      <a:lvl4pPr marL="712788" indent="-165100" algn="l" defTabSz="457200" rtl="0" eaLnBrk="1" fontAlgn="base" hangingPunct="1">
        <a:spcBef>
          <a:spcPct val="20000"/>
        </a:spcBef>
        <a:spcAft>
          <a:spcPct val="0"/>
        </a:spcAft>
        <a:buClr>
          <a:srgbClr val="E57B20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4pPr>
      <a:lvl5pPr marL="895350" indent="-173038" algn="l" defTabSz="438150" rtl="0" eaLnBrk="1" fontAlgn="base" hangingPunct="1">
        <a:spcBef>
          <a:spcPct val="20000"/>
        </a:spcBef>
        <a:spcAft>
          <a:spcPct val="0"/>
        </a:spcAft>
        <a:buClr>
          <a:srgbClr val="981D19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Documents and Settings\HP\Skrivebord\Kunder\NHO\UNNI ut\PPT MAL brukerveiledning\HVIT STRIPE.png"/>
          <p:cNvPicPr>
            <a:picLocks noChangeAspect="1" noChangeArrowheads="1"/>
          </p:cNvPicPr>
          <p:nvPr userDrawn="1"/>
        </p:nvPicPr>
        <p:blipFill>
          <a:blip r:embed="rId37" cstate="print"/>
          <a:srcRect t="20923"/>
          <a:stretch>
            <a:fillRect/>
          </a:stretch>
        </p:blipFill>
        <p:spPr bwMode="auto">
          <a:xfrm>
            <a:off x="0" y="6159500"/>
            <a:ext cx="91440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742950" y="203200"/>
            <a:ext cx="7943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2950" y="1600200"/>
            <a:ext cx="79438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72465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defRPr>
            </a:lvl1pPr>
          </a:lstStyle>
          <a:p>
            <a:pPr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2DBA414F-C312-46E2-9B16-DFC0FFFDBAD1}" type="datetime1">
              <a:rPr lang="nb-NO" kern="1200"/>
              <a:pPr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05.12.2013</a:t>
            </a:fld>
            <a:endParaRPr lang="nb-NO" kern="12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356350"/>
            <a:ext cx="4229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defRPr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kern="1200" dirty="0"/>
              <a:t>[Presentasjonsheading]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defRPr>
            </a:lvl1pPr>
          </a:lstStyle>
          <a:p>
            <a:pPr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58763C4A-D020-41FE-A5DF-29F4ED0791D9}" type="slidenum">
              <a:rPr lang="nb-NO" kern="1200"/>
              <a:pPr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kern="1200" dirty="0"/>
          </a:p>
        </p:txBody>
      </p:sp>
      <p:pic>
        <p:nvPicPr>
          <p:cNvPr id="4104" name="Picture 8" descr="nhologo1_neg_RGB.png"/>
          <p:cNvPicPr>
            <a:picLocks noChangeAspect="1"/>
          </p:cNvPicPr>
          <p:nvPr userDrawn="1"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246063" y="6270625"/>
            <a:ext cx="3524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44" r:id="rId34"/>
    <p:sldLayoutId id="2147483745" r:id="rId35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0087B3"/>
          </a:solidFill>
          <a:latin typeface="Tahoma"/>
          <a:ea typeface="ＭＳ Ｐゴシック" pitchFamily="35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  <a:cs typeface="Tahom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  <a:cs typeface="Tahom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  <a:cs typeface="Tahom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  <a:cs typeface="Tahom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9pPr>
    </p:titleStyle>
    <p:bodyStyle>
      <a:lvl1pPr marL="182563" indent="-182563" algn="l" defTabSz="457200" rtl="0" eaLnBrk="0" fontAlgn="base" hangingPunct="0">
        <a:spcBef>
          <a:spcPct val="20000"/>
        </a:spcBef>
        <a:spcAft>
          <a:spcPct val="0"/>
        </a:spcAft>
        <a:buClr>
          <a:srgbClr val="0087B3"/>
        </a:buClr>
        <a:buFont typeface="Wingdings" pitchFamily="2" charset="2"/>
        <a:buChar char="§"/>
        <a:defRPr sz="24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1pPr>
      <a:lvl2pPr marL="360363" indent="-185738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2pPr>
      <a:lvl3pPr marL="542925" indent="-187325" algn="l" defTabSz="457200" rtl="0" eaLnBrk="0" fontAlgn="base" hangingPunct="0">
        <a:spcBef>
          <a:spcPct val="20000"/>
        </a:spcBef>
        <a:spcAft>
          <a:spcPct val="0"/>
        </a:spcAft>
        <a:buClr>
          <a:srgbClr val="A89A80"/>
        </a:buClr>
        <a:buFont typeface="Wingdings" pitchFamily="2" charset="2"/>
        <a:buChar char="§"/>
        <a:defRPr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3pPr>
      <a:lvl4pPr marL="712788" indent="-165100" algn="l" defTabSz="457200" rtl="0" eaLnBrk="0" fontAlgn="base" hangingPunct="0">
        <a:spcBef>
          <a:spcPct val="20000"/>
        </a:spcBef>
        <a:spcAft>
          <a:spcPct val="0"/>
        </a:spcAft>
        <a:buClr>
          <a:srgbClr val="E57B20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4pPr>
      <a:lvl5pPr marL="895350" indent="-173038" algn="l" defTabSz="438150" rtl="0" eaLnBrk="0" fontAlgn="base" hangingPunct="0">
        <a:spcBef>
          <a:spcPct val="20000"/>
        </a:spcBef>
        <a:spcAft>
          <a:spcPct val="0"/>
        </a:spcAft>
        <a:buClr>
          <a:srgbClr val="981D19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YRKESOPPLÆRINGSNEMDA I OPPLAND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Tron Strand, Y-nemndsrepresentant for NHO</a:t>
            </a:r>
            <a:endParaRPr lang="nb-NO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1295" y="644856"/>
            <a:ext cx="6477000" cy="381000"/>
          </a:xfrm>
        </p:spPr>
        <p:txBody>
          <a:bodyPr/>
          <a:lstStyle/>
          <a:p>
            <a:pPr algn="ctr"/>
            <a:r>
              <a:rPr lang="nb-NO" sz="2400" b="1" i="1" dirty="0" smtClean="0">
                <a:solidFill>
                  <a:schemeClr val="accent2"/>
                </a:solidFill>
              </a:rPr>
              <a:t>Y-NEMNDA I OFK</a:t>
            </a:r>
            <a:br>
              <a:rPr lang="nb-NO" sz="2400" b="1" i="1" dirty="0" smtClean="0">
                <a:solidFill>
                  <a:schemeClr val="accent2"/>
                </a:solidFill>
              </a:rPr>
            </a:br>
            <a:endParaRPr lang="en-GB" sz="2400" b="1" i="1" dirty="0" smtClean="0">
              <a:solidFill>
                <a:schemeClr val="accent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0086" y="2503714"/>
            <a:ext cx="7772400" cy="3624943"/>
          </a:xfrm>
        </p:spPr>
        <p:txBody>
          <a:bodyPr/>
          <a:lstStyle/>
          <a:p>
            <a:pPr marL="457200" indent="-457200"/>
            <a:endParaRPr lang="nb-NO" sz="1800" dirty="0" smtClean="0"/>
          </a:p>
          <a:p>
            <a:pPr marL="457200" indent="-457200"/>
            <a:r>
              <a:rPr lang="nb-NO" sz="2000" dirty="0" smtClean="0"/>
              <a:t>Nye kontrakter 685</a:t>
            </a:r>
            <a:br>
              <a:rPr lang="nb-NO" sz="2000" dirty="0" smtClean="0"/>
            </a:br>
            <a:endParaRPr lang="nb-NO" sz="2000" dirty="0" smtClean="0"/>
          </a:p>
          <a:p>
            <a:pPr marL="457200" indent="-457200"/>
            <a:r>
              <a:rPr lang="nb-NO" sz="2000" dirty="0" smtClean="0"/>
              <a:t>Løpende kontrakter 1249</a:t>
            </a:r>
            <a:br>
              <a:rPr lang="nb-NO" sz="2000" dirty="0" smtClean="0"/>
            </a:br>
            <a:endParaRPr lang="nb-NO" sz="2000" dirty="0" smtClean="0"/>
          </a:p>
          <a:p>
            <a:pPr marL="457200" indent="-457200"/>
            <a:r>
              <a:rPr lang="nb-NO" sz="2000" dirty="0" smtClean="0"/>
              <a:t>Antall hevinger 61 (4,8% av løpende kontrakter)</a:t>
            </a:r>
          </a:p>
          <a:p>
            <a:pPr marL="457200" indent="-457200"/>
            <a:endParaRPr lang="nb-NO" sz="1800" dirty="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28750" y="1500188"/>
            <a:ext cx="6858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2400" b="1" dirty="0" smtClean="0">
                <a:latin typeface="Arial" charset="0"/>
              </a:rPr>
              <a:t>Antall lærekontrakter i Oppland</a:t>
            </a:r>
          </a:p>
          <a:p>
            <a:pPr algn="ctr"/>
            <a:endParaRPr lang="nb-NO" sz="3200" b="1" dirty="0">
              <a:latin typeface="Arial" charset="0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652838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b-NO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6477000" cy="381000"/>
          </a:xfrm>
        </p:spPr>
        <p:txBody>
          <a:bodyPr/>
          <a:lstStyle/>
          <a:p>
            <a:pPr algn="ctr"/>
            <a:endParaRPr lang="en-GB" sz="2400" b="1" i="1" dirty="0" smtClean="0">
              <a:solidFill>
                <a:schemeClr val="accent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914" y="2111665"/>
            <a:ext cx="8469086" cy="405152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nb-NO" sz="1800" dirty="0" smtClean="0"/>
          </a:p>
          <a:p>
            <a:pPr marL="457200" indent="-457200">
              <a:defRPr/>
            </a:pPr>
            <a:endParaRPr lang="nb-NO" sz="1800" dirty="0" smtClean="0"/>
          </a:p>
          <a:p>
            <a:pPr marL="457200" indent="-457200">
              <a:defRPr/>
            </a:pPr>
            <a:endParaRPr lang="nb-NO" sz="1800" dirty="0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25286" y="1521959"/>
            <a:ext cx="7786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nb-NO" sz="2400" b="1" dirty="0" smtClean="0"/>
              <a:t>Oppsummering av tallene</a:t>
            </a:r>
            <a:endParaRPr lang="nb-NO" sz="2400" b="1" dirty="0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3652838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3029804" y="2197289"/>
            <a:ext cx="3098042" cy="5732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2200 elever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125337" y="3275462"/>
            <a:ext cx="1514902" cy="6550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Yrkesfag</a:t>
            </a:r>
          </a:p>
          <a:p>
            <a:pPr algn="ctr"/>
            <a:r>
              <a:rPr lang="nb-NO" dirty="0" smtClean="0">
                <a:solidFill>
                  <a:schemeClr val="tx1"/>
                </a:solidFill>
              </a:rPr>
              <a:t>50%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4653886" y="3289110"/>
            <a:ext cx="1473958" cy="6550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>
                <a:solidFill>
                  <a:schemeClr val="tx1"/>
                </a:solidFill>
              </a:rPr>
              <a:t>Studiespes</a:t>
            </a:r>
            <a:endParaRPr lang="nb-NO" dirty="0" smtClean="0">
              <a:solidFill>
                <a:schemeClr val="tx1"/>
              </a:solidFill>
            </a:endParaRPr>
          </a:p>
          <a:p>
            <a:pPr algn="ctr"/>
            <a:r>
              <a:rPr lang="nb-NO" dirty="0" smtClean="0">
                <a:solidFill>
                  <a:schemeClr val="tx1"/>
                </a:solidFill>
              </a:rPr>
              <a:t>50%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3125337" y="4217158"/>
            <a:ext cx="1542197" cy="7915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Fagbrev</a:t>
            </a:r>
          </a:p>
          <a:p>
            <a:pPr algn="ctr"/>
            <a:r>
              <a:rPr lang="nb-NO" dirty="0" smtClean="0">
                <a:solidFill>
                  <a:schemeClr val="tx1"/>
                </a:solidFill>
              </a:rPr>
              <a:t>50%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4640239" y="4217159"/>
            <a:ext cx="1487606" cy="7915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smtClean="0"/>
          </a:p>
          <a:p>
            <a:pPr algn="ctr"/>
            <a:r>
              <a:rPr lang="nb-NO" dirty="0" smtClean="0">
                <a:solidFill>
                  <a:schemeClr val="tx1"/>
                </a:solidFill>
              </a:rPr>
              <a:t>Påbygg </a:t>
            </a:r>
          </a:p>
          <a:p>
            <a:pPr algn="ctr"/>
            <a:r>
              <a:rPr lang="nb-NO" dirty="0" smtClean="0">
                <a:solidFill>
                  <a:schemeClr val="tx1"/>
                </a:solidFill>
              </a:rPr>
              <a:t>50%</a:t>
            </a:r>
          </a:p>
          <a:p>
            <a:pPr algn="ctr"/>
            <a:endParaRPr lang="nb-NO" dirty="0"/>
          </a:p>
        </p:txBody>
      </p:sp>
      <p:sp>
        <p:nvSpPr>
          <p:cNvPr id="12" name="Rektangel 11"/>
          <p:cNvSpPr/>
          <p:nvPr/>
        </p:nvSpPr>
        <p:spPr>
          <a:xfrm>
            <a:off x="6496334" y="4353636"/>
            <a:ext cx="914400" cy="5732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50% stryk</a:t>
            </a:r>
            <a:endParaRPr lang="nb-NO" dirty="0">
              <a:solidFill>
                <a:schemeClr val="tx1"/>
              </a:solidFill>
            </a:endParaRPr>
          </a:p>
        </p:txBody>
      </p:sp>
      <p:cxnSp>
        <p:nvCxnSpPr>
          <p:cNvPr id="14" name="Rett pil 13"/>
          <p:cNvCxnSpPr>
            <a:stCxn id="11" idx="3"/>
            <a:endCxn id="12" idx="1"/>
          </p:cNvCxnSpPr>
          <p:nvPr/>
        </p:nvCxnSpPr>
        <p:spPr>
          <a:xfrm>
            <a:off x="6127845" y="4612944"/>
            <a:ext cx="368489" cy="272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ktangel 17"/>
          <p:cNvSpPr/>
          <p:nvPr/>
        </p:nvSpPr>
        <p:spPr>
          <a:xfrm>
            <a:off x="1912961" y="4328614"/>
            <a:ext cx="914400" cy="5732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6% stryk</a:t>
            </a:r>
            <a:endParaRPr lang="nb-NO" dirty="0">
              <a:solidFill>
                <a:schemeClr val="tx1"/>
              </a:solidFill>
            </a:endParaRPr>
          </a:p>
        </p:txBody>
      </p:sp>
      <p:cxnSp>
        <p:nvCxnSpPr>
          <p:cNvPr id="20" name="Rett pil 19"/>
          <p:cNvCxnSpPr>
            <a:stCxn id="10" idx="1"/>
            <a:endCxn id="18" idx="3"/>
          </p:cNvCxnSpPr>
          <p:nvPr/>
        </p:nvCxnSpPr>
        <p:spPr>
          <a:xfrm flipH="1">
            <a:off x="2827361" y="4612944"/>
            <a:ext cx="297976" cy="2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tt pil 21"/>
          <p:cNvCxnSpPr>
            <a:stCxn id="7" idx="2"/>
            <a:endCxn id="10" idx="0"/>
          </p:cNvCxnSpPr>
          <p:nvPr/>
        </p:nvCxnSpPr>
        <p:spPr>
          <a:xfrm>
            <a:off x="3882788" y="3930555"/>
            <a:ext cx="13648" cy="286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ktangel 29"/>
          <p:cNvSpPr/>
          <p:nvPr/>
        </p:nvSpPr>
        <p:spPr>
          <a:xfrm>
            <a:off x="3275463" y="5418161"/>
            <a:ext cx="1269241" cy="4503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Påbygg</a:t>
            </a:r>
            <a:endParaRPr lang="nb-NO" dirty="0">
              <a:solidFill>
                <a:schemeClr val="tx1"/>
              </a:solidFill>
            </a:endParaRPr>
          </a:p>
        </p:txBody>
      </p:sp>
      <p:cxnSp>
        <p:nvCxnSpPr>
          <p:cNvPr id="32" name="Rett pil 31"/>
          <p:cNvCxnSpPr>
            <a:stCxn id="10" idx="2"/>
            <a:endCxn id="30" idx="0"/>
          </p:cNvCxnSpPr>
          <p:nvPr/>
        </p:nvCxnSpPr>
        <p:spPr>
          <a:xfrm>
            <a:off x="3896436" y="5008730"/>
            <a:ext cx="13648" cy="4094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ktangel 33"/>
          <p:cNvSpPr/>
          <p:nvPr/>
        </p:nvSpPr>
        <p:spPr>
          <a:xfrm>
            <a:off x="3330051" y="6059605"/>
            <a:ext cx="1132765" cy="3957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Høgskole </a:t>
            </a:r>
            <a:endParaRPr lang="nb-NO" dirty="0">
              <a:solidFill>
                <a:schemeClr val="tx1"/>
              </a:solidFill>
            </a:endParaRPr>
          </a:p>
        </p:txBody>
      </p:sp>
      <p:cxnSp>
        <p:nvCxnSpPr>
          <p:cNvPr id="36" name="Rett pil 35"/>
          <p:cNvCxnSpPr>
            <a:stCxn id="30" idx="2"/>
            <a:endCxn id="34" idx="0"/>
          </p:cNvCxnSpPr>
          <p:nvPr/>
        </p:nvCxnSpPr>
        <p:spPr>
          <a:xfrm flipH="1">
            <a:off x="3896434" y="5868536"/>
            <a:ext cx="13650" cy="1910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ktangel 37"/>
          <p:cNvSpPr/>
          <p:nvPr/>
        </p:nvSpPr>
        <p:spPr>
          <a:xfrm>
            <a:off x="4844955" y="5418161"/>
            <a:ext cx="1119117" cy="47767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>
                <a:solidFill>
                  <a:schemeClr val="tx1"/>
                </a:solidFill>
              </a:rPr>
              <a:t>Y-veien</a:t>
            </a:r>
            <a:endParaRPr lang="nb-NO" dirty="0">
              <a:solidFill>
                <a:schemeClr val="tx1"/>
              </a:solidFill>
            </a:endParaRPr>
          </a:p>
        </p:txBody>
      </p:sp>
      <p:cxnSp>
        <p:nvCxnSpPr>
          <p:cNvPr id="40" name="Rett pil 39"/>
          <p:cNvCxnSpPr>
            <a:stCxn id="10" idx="2"/>
            <a:endCxn id="38" idx="0"/>
          </p:cNvCxnSpPr>
          <p:nvPr/>
        </p:nvCxnSpPr>
        <p:spPr>
          <a:xfrm>
            <a:off x="3896436" y="5008730"/>
            <a:ext cx="1508078" cy="4094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Rett pil 41"/>
          <p:cNvCxnSpPr>
            <a:stCxn id="38" idx="2"/>
            <a:endCxn id="34" idx="3"/>
          </p:cNvCxnSpPr>
          <p:nvPr/>
        </p:nvCxnSpPr>
        <p:spPr>
          <a:xfrm flipH="1">
            <a:off x="4462816" y="5895833"/>
            <a:ext cx="941698" cy="361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ktangel 42"/>
          <p:cNvSpPr/>
          <p:nvPr/>
        </p:nvSpPr>
        <p:spPr>
          <a:xfrm>
            <a:off x="1924334" y="5486400"/>
            <a:ext cx="1078174" cy="5049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Fagskole</a:t>
            </a:r>
            <a:endParaRPr lang="nb-NO" dirty="0">
              <a:solidFill>
                <a:schemeClr val="tx1"/>
              </a:solidFill>
            </a:endParaRPr>
          </a:p>
        </p:txBody>
      </p:sp>
      <p:cxnSp>
        <p:nvCxnSpPr>
          <p:cNvPr id="45" name="Rett pil 44"/>
          <p:cNvCxnSpPr>
            <a:stCxn id="10" idx="2"/>
            <a:endCxn id="43" idx="0"/>
          </p:cNvCxnSpPr>
          <p:nvPr/>
        </p:nvCxnSpPr>
        <p:spPr>
          <a:xfrm flipH="1">
            <a:off x="2463421" y="5008730"/>
            <a:ext cx="1433015" cy="477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6477000" cy="381000"/>
          </a:xfrm>
        </p:spPr>
        <p:txBody>
          <a:bodyPr/>
          <a:lstStyle/>
          <a:p>
            <a:pPr algn="ctr"/>
            <a:r>
              <a:rPr lang="nb-NO" sz="2400" b="1" i="1" dirty="0" smtClean="0">
                <a:solidFill>
                  <a:schemeClr val="accent2"/>
                </a:solidFill>
              </a:rPr>
              <a:t>Y-NEMNDA I OFK</a:t>
            </a:r>
            <a:endParaRPr lang="en-GB" sz="2400" b="1" i="1" dirty="0" smtClean="0">
              <a:solidFill>
                <a:schemeClr val="accent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09" y="2162683"/>
            <a:ext cx="8186057" cy="405152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nb-NO" sz="2000" dirty="0" smtClean="0"/>
          </a:p>
          <a:p>
            <a:pPr marL="457200" indent="-457200">
              <a:defRPr/>
            </a:pPr>
            <a:r>
              <a:rPr lang="nb-NO" sz="2000" dirty="0" smtClean="0"/>
              <a:t>Informere bredt om fagskolen som ”høgskole” for yrkesfag</a:t>
            </a:r>
            <a:br>
              <a:rPr lang="nb-NO" sz="2000" dirty="0" smtClean="0"/>
            </a:br>
            <a:endParaRPr lang="nb-NO" sz="2000" dirty="0" smtClean="0"/>
          </a:p>
          <a:p>
            <a:pPr marL="457200" indent="-457200">
              <a:defRPr/>
            </a:pPr>
            <a:r>
              <a:rPr lang="nb-NO" sz="2000" dirty="0" smtClean="0"/>
              <a:t>Tilbudene matcher arbeidslivets behov for videreutdanning</a:t>
            </a:r>
            <a:br>
              <a:rPr lang="nb-NO" sz="2000" dirty="0" smtClean="0"/>
            </a:br>
            <a:endParaRPr lang="nb-NO" sz="2000" dirty="0" smtClean="0"/>
          </a:p>
          <a:p>
            <a:pPr marL="457200" indent="-457200">
              <a:defRPr/>
            </a:pPr>
            <a:r>
              <a:rPr lang="nb-NO" sz="2000" dirty="0" smtClean="0"/>
              <a:t>Finansiering av studiene for studentene</a:t>
            </a:r>
            <a:br>
              <a:rPr lang="nb-NO" sz="2000" dirty="0" smtClean="0"/>
            </a:br>
            <a:endParaRPr lang="nb-NO" sz="2000" dirty="0" smtClean="0"/>
          </a:p>
          <a:p>
            <a:pPr marL="457200" indent="-457200">
              <a:defRPr/>
            </a:pPr>
            <a:r>
              <a:rPr lang="nb-NO" sz="2000" dirty="0" smtClean="0"/>
              <a:t>Fleksible </a:t>
            </a:r>
            <a:r>
              <a:rPr lang="nb-NO" sz="2000" dirty="0" err="1" smtClean="0"/>
              <a:t>studieløp</a:t>
            </a:r>
            <a:r>
              <a:rPr lang="nb-NO" sz="2000" dirty="0" smtClean="0"/>
              <a:t> – kombinere arbeid og utdanning</a:t>
            </a:r>
            <a:br>
              <a:rPr lang="nb-NO" sz="2000" dirty="0" smtClean="0"/>
            </a:br>
            <a:endParaRPr lang="nb-NO" sz="2000" dirty="0" smtClean="0"/>
          </a:p>
          <a:p>
            <a:pPr marL="457200" indent="-457200">
              <a:defRPr/>
            </a:pPr>
            <a:r>
              <a:rPr lang="nb-NO" sz="2000" dirty="0" smtClean="0"/>
              <a:t>Kvalitet i utdanningen 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sz="2000" dirty="0" smtClean="0"/>
          </a:p>
          <a:p>
            <a:pPr marL="457200" indent="-457200">
              <a:defRPr/>
            </a:pPr>
            <a:r>
              <a:rPr lang="nb-NO" sz="2000" dirty="0" smtClean="0"/>
              <a:t>Finansiering av fagskolen som skoleslag</a:t>
            </a:r>
            <a:r>
              <a:rPr lang="nb-NO" sz="1800" dirty="0" smtClean="0"/>
              <a:t/>
            </a:r>
            <a:br>
              <a:rPr lang="nb-NO" sz="1800" dirty="0" smtClean="0"/>
            </a:br>
            <a:endParaRPr lang="nb-NO" sz="1800" dirty="0" smtClean="0"/>
          </a:p>
          <a:p>
            <a:pPr marL="457200" indent="-457200">
              <a:defRPr/>
            </a:pPr>
            <a:endParaRPr lang="nb-NO" sz="1800" dirty="0" smtClean="0"/>
          </a:p>
          <a:p>
            <a:pPr marL="457200" indent="-457200">
              <a:defRPr/>
            </a:pPr>
            <a:endParaRPr lang="nb-NO" sz="1800" dirty="0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4023" y="1521959"/>
            <a:ext cx="84206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nb-NO" sz="2400" b="1" dirty="0" smtClean="0"/>
              <a:t>Hva kan gjøres for å bedre rekrutteringen til Fagskolen?  </a:t>
            </a:r>
            <a:endParaRPr lang="nb-NO" sz="2400" b="1" dirty="0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3652838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b-NO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9" y="239486"/>
            <a:ext cx="6531429" cy="489857"/>
          </a:xfrm>
        </p:spPr>
        <p:txBody>
          <a:bodyPr/>
          <a:lstStyle/>
          <a:p>
            <a:pPr algn="ctr"/>
            <a:r>
              <a:rPr lang="nb-NO" sz="2400" b="1" i="1" dirty="0" smtClean="0">
                <a:solidFill>
                  <a:schemeClr val="accent2"/>
                </a:solidFill>
              </a:rPr>
              <a:t/>
            </a:r>
            <a:br>
              <a:rPr lang="nb-NO" sz="2400" b="1" i="1" dirty="0" smtClean="0">
                <a:solidFill>
                  <a:schemeClr val="accent2"/>
                </a:solidFill>
              </a:rPr>
            </a:br>
            <a:endParaRPr lang="en-GB" sz="2400" b="1" i="1" dirty="0" smtClean="0">
              <a:solidFill>
                <a:schemeClr val="accent2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487" y="1469569"/>
            <a:ext cx="8207828" cy="4669973"/>
          </a:xfrm>
        </p:spPr>
        <p:txBody>
          <a:bodyPr/>
          <a:lstStyle/>
          <a:p>
            <a:pPr marL="457200" indent="-457200"/>
            <a:endParaRPr lang="nb-NO" sz="2000" dirty="0" smtClean="0"/>
          </a:p>
          <a:p>
            <a:pPr marL="457200" indent="-457200">
              <a:buNone/>
            </a:pPr>
            <a:endParaRPr lang="nb-NO" sz="2000" dirty="0" smtClean="0"/>
          </a:p>
          <a:p>
            <a:pPr marL="457200" indent="-457200">
              <a:buNone/>
            </a:pPr>
            <a:r>
              <a:rPr lang="nb-NO" sz="2000" dirty="0" smtClean="0"/>
              <a:t> </a:t>
            </a:r>
          </a:p>
          <a:p>
            <a:pPr marL="457200" indent="-457200"/>
            <a:endParaRPr lang="nb-NO" sz="2000" dirty="0" smtClean="0"/>
          </a:p>
          <a:p>
            <a:pPr marL="457200" indent="-457200"/>
            <a:endParaRPr lang="nb-NO" sz="1800" dirty="0" smtClean="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3652838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669" y="688769"/>
            <a:ext cx="8307188" cy="552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13114" y="609600"/>
            <a:ext cx="6477000" cy="381000"/>
          </a:xfrm>
        </p:spPr>
        <p:txBody>
          <a:bodyPr/>
          <a:lstStyle/>
          <a:p>
            <a:pPr algn="ctr"/>
            <a:r>
              <a:rPr lang="nb-NO" sz="2400" b="1" i="1" dirty="0" smtClean="0">
                <a:solidFill>
                  <a:schemeClr val="accent2"/>
                </a:solidFill>
              </a:rPr>
              <a:t>Y-NEMNDA I OFK </a:t>
            </a:r>
            <a:br>
              <a:rPr lang="nb-NO" sz="2400" b="1" i="1" dirty="0" smtClean="0">
                <a:solidFill>
                  <a:schemeClr val="accent2"/>
                </a:solidFill>
              </a:rPr>
            </a:br>
            <a:endParaRPr lang="en-GB" sz="2400" b="1" i="1" dirty="0" smtClean="0">
              <a:solidFill>
                <a:schemeClr val="accent2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71" y="2090057"/>
            <a:ext cx="8817429" cy="3986213"/>
          </a:xfrm>
        </p:spPr>
        <p:txBody>
          <a:bodyPr/>
          <a:lstStyle/>
          <a:p>
            <a:pPr marL="457200" indent="-457200"/>
            <a:r>
              <a:rPr lang="nb-NO" sz="2800" dirty="0" smtClean="0"/>
              <a:t>NHO-representant – KS-representant</a:t>
            </a:r>
          </a:p>
          <a:p>
            <a:pPr marL="457200" indent="-457200"/>
            <a:r>
              <a:rPr lang="nb-NO" sz="2800" dirty="0" smtClean="0"/>
              <a:t>LO-representant (2) – </a:t>
            </a:r>
            <a:r>
              <a:rPr lang="nb-NO" sz="2800" dirty="0" err="1" smtClean="0"/>
              <a:t>YS-representant</a:t>
            </a:r>
            <a:r>
              <a:rPr lang="nb-NO" sz="2800" dirty="0" smtClean="0"/>
              <a:t> – </a:t>
            </a:r>
            <a:r>
              <a:rPr lang="nb-NO" sz="2800" dirty="0" err="1" smtClean="0"/>
              <a:t>Unio</a:t>
            </a:r>
            <a:endParaRPr lang="nb-NO" sz="2800" dirty="0" smtClean="0"/>
          </a:p>
          <a:p>
            <a:pPr marL="457200" indent="-457200"/>
            <a:r>
              <a:rPr lang="nb-NO" sz="2800" dirty="0" smtClean="0"/>
              <a:t>3 politisk oppnevnte - politikere</a:t>
            </a:r>
          </a:p>
          <a:p>
            <a:pPr marL="457200" indent="-457200"/>
            <a:r>
              <a:rPr lang="nb-NO" sz="2800" dirty="0" smtClean="0"/>
              <a:t>Lærlingrepresentant og en observatør</a:t>
            </a:r>
          </a:p>
          <a:p>
            <a:pPr marL="457200" indent="-457200"/>
            <a:r>
              <a:rPr lang="nb-NO" sz="2800" dirty="0" smtClean="0"/>
              <a:t>Representant fra NAV (observatør)</a:t>
            </a:r>
          </a:p>
          <a:p>
            <a:pPr marL="457200" indent="-457200"/>
            <a:r>
              <a:rPr lang="nb-NO" sz="2800" dirty="0" smtClean="0"/>
              <a:t>Sekretariat – OFK fagopplæringsseksjonen</a:t>
            </a:r>
          </a:p>
          <a:p>
            <a:pPr marL="457200" indent="-457200"/>
            <a:r>
              <a:rPr lang="nb-NO" sz="2800" dirty="0" smtClean="0"/>
              <a:t>Representanter fra administrasjonen - FOS</a:t>
            </a:r>
          </a:p>
          <a:p>
            <a:pPr marL="457200" indent="-457200"/>
            <a:endParaRPr lang="nb-NO" sz="3200" dirty="0" smtClean="0"/>
          </a:p>
          <a:p>
            <a:pPr marL="457200" indent="-457200"/>
            <a:endParaRPr lang="nb-NO" sz="1800" dirty="0" smtClean="0"/>
          </a:p>
          <a:p>
            <a:pPr marL="457200" indent="-457200"/>
            <a:endParaRPr lang="nb-NO" sz="1800" dirty="0" smtClean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98714" y="1184502"/>
            <a:ext cx="76553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b-NO" sz="3200" b="1" dirty="0" smtClean="0">
                <a:latin typeface="Arial" charset="0"/>
              </a:rPr>
              <a:t>Y-nemndas sammensetning i Oppland</a:t>
            </a:r>
            <a:endParaRPr lang="nb-NO" sz="3200" b="1" dirty="0">
              <a:latin typeface="Arial" charset="0"/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3652838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b-NO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6477000" cy="381000"/>
          </a:xfrm>
        </p:spPr>
        <p:txBody>
          <a:bodyPr/>
          <a:lstStyle/>
          <a:p>
            <a:pPr algn="ctr"/>
            <a:r>
              <a:rPr lang="nb-NO" sz="2400" b="1" i="1" dirty="0" smtClean="0">
                <a:solidFill>
                  <a:schemeClr val="accent2"/>
                </a:solidFill>
              </a:rPr>
              <a:t>Y-NEMNDA I OFK </a:t>
            </a:r>
            <a:br>
              <a:rPr lang="nb-NO" sz="2400" b="1" i="1" dirty="0" smtClean="0">
                <a:solidFill>
                  <a:schemeClr val="accent2"/>
                </a:solidFill>
              </a:rPr>
            </a:br>
            <a:endParaRPr lang="en-GB" sz="2400" b="1" i="1" dirty="0" smtClean="0">
              <a:solidFill>
                <a:schemeClr val="accent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629" y="1883228"/>
            <a:ext cx="8043181" cy="3986213"/>
          </a:xfrm>
        </p:spPr>
        <p:txBody>
          <a:bodyPr/>
          <a:lstStyle/>
          <a:p>
            <a:pPr marL="457200" indent="-457200">
              <a:buNone/>
            </a:pPr>
            <a:r>
              <a:rPr lang="nb-NO" sz="2800" dirty="0" smtClean="0"/>
              <a:t>Hjemlet i Opplæringsloven §12-3</a:t>
            </a:r>
          </a:p>
          <a:p>
            <a:pPr marL="457200" indent="-457200"/>
            <a:r>
              <a:rPr lang="nb-NO" dirty="0" smtClean="0"/>
              <a:t>Y-nemnda er rådgivende – men skal uttale seg i saker som angår hele det 4-årige løpet for fag- og yrkesutdanning </a:t>
            </a:r>
            <a:r>
              <a:rPr lang="nb-NO" dirty="0" err="1" smtClean="0"/>
              <a:t>jamf</a:t>
            </a:r>
            <a:r>
              <a:rPr lang="nb-NO" dirty="0" smtClean="0"/>
              <a:t>. Opplæringsloven §4-8</a:t>
            </a:r>
          </a:p>
          <a:p>
            <a:pPr marL="457200" indent="-457200"/>
            <a:r>
              <a:rPr lang="nn-NO" dirty="0" smtClean="0"/>
              <a:t>Fylkeskommunen skal leggje fram for Y-nemnda saker som har betyding for fag- og yrkesopplæringa, før fylkeskommunen gjer vedtak i saka</a:t>
            </a:r>
          </a:p>
          <a:p>
            <a:pPr marL="457200" indent="-457200"/>
            <a:r>
              <a:rPr lang="nn-NO" dirty="0" smtClean="0"/>
              <a:t>Fylkeskommunen skal leggje vekt på det Y-nemnda har vedteke eller uttalt når han avgjer saker som gjeld fag- og yrkesopplæringa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417864" y="1184502"/>
            <a:ext cx="685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3200" b="1" dirty="0" smtClean="0">
                <a:latin typeface="Arial" charset="0"/>
              </a:rPr>
              <a:t>Yrkesopplæringsnemndas </a:t>
            </a:r>
            <a:r>
              <a:rPr lang="nb-NO" sz="3200" b="1" dirty="0">
                <a:latin typeface="Arial" charset="0"/>
              </a:rPr>
              <a:t>mandat</a:t>
            </a: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3652838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b-NO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6477000" cy="381000"/>
          </a:xfrm>
        </p:spPr>
        <p:txBody>
          <a:bodyPr/>
          <a:lstStyle/>
          <a:p>
            <a:pPr algn="ctr"/>
            <a:r>
              <a:rPr lang="nb-NO" sz="2400" b="1" i="1" dirty="0" smtClean="0">
                <a:solidFill>
                  <a:schemeClr val="accent2"/>
                </a:solidFill>
              </a:rPr>
              <a:t>Y-NEMNDA I OFK</a:t>
            </a:r>
            <a:br>
              <a:rPr lang="nb-NO" sz="2400" b="1" i="1" dirty="0" smtClean="0">
                <a:solidFill>
                  <a:schemeClr val="accent2"/>
                </a:solidFill>
              </a:rPr>
            </a:br>
            <a:endParaRPr lang="en-GB" sz="2400" b="1" i="1" dirty="0" smtClean="0">
              <a:solidFill>
                <a:schemeClr val="accent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0086" y="2503714"/>
            <a:ext cx="7772400" cy="3624943"/>
          </a:xfrm>
        </p:spPr>
        <p:txBody>
          <a:bodyPr/>
          <a:lstStyle/>
          <a:p>
            <a:pPr marL="457200" indent="-457200"/>
            <a:r>
              <a:rPr lang="nb-NO" sz="3200" dirty="0" smtClean="0"/>
              <a:t>Kvalitet i fag- og yrkesopplæringen</a:t>
            </a:r>
          </a:p>
          <a:p>
            <a:pPr marL="457200" indent="-457200"/>
            <a:r>
              <a:rPr lang="nb-NO" sz="3200" dirty="0" smtClean="0"/>
              <a:t>Regionalt utviklingsarbeid – samarbeid skole - arbeidsliv</a:t>
            </a:r>
          </a:p>
          <a:p>
            <a:pPr marL="457200" indent="-457200"/>
            <a:r>
              <a:rPr lang="nb-NO" sz="3200" dirty="0" smtClean="0"/>
              <a:t>Dimensjonering av utdanningstilbudet</a:t>
            </a:r>
          </a:p>
          <a:p>
            <a:pPr marL="457200" indent="-457200"/>
            <a:r>
              <a:rPr lang="nb-NO" sz="3200" dirty="0" smtClean="0"/>
              <a:t>Yrkes- og karriereveiledning</a:t>
            </a:r>
          </a:p>
          <a:p>
            <a:pPr marL="457200" indent="-457200"/>
            <a:r>
              <a:rPr lang="nb-NO" sz="3200" dirty="0" smtClean="0"/>
              <a:t>Gjennomføring</a:t>
            </a:r>
          </a:p>
          <a:p>
            <a:pPr marL="457200" indent="-457200"/>
            <a:endParaRPr lang="nb-NO" sz="1800" dirty="0" smtClean="0"/>
          </a:p>
          <a:p>
            <a:pPr marL="457200" indent="-457200"/>
            <a:endParaRPr lang="nb-NO" sz="1800" dirty="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28750" y="1500188"/>
            <a:ext cx="685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3200" b="1" dirty="0" smtClean="0">
                <a:latin typeface="Arial" charset="0"/>
              </a:rPr>
              <a:t>Y-NEMNDAS </a:t>
            </a:r>
            <a:r>
              <a:rPr lang="nb-NO" sz="3200" b="1" dirty="0">
                <a:latin typeface="Arial" charset="0"/>
              </a:rPr>
              <a:t>FOKUSOMRÅDER </a:t>
            </a:r>
            <a:endParaRPr lang="nb-NO" sz="3200" b="1" dirty="0" smtClean="0">
              <a:latin typeface="Arial" charset="0"/>
            </a:endParaRPr>
          </a:p>
          <a:p>
            <a:pPr algn="ctr"/>
            <a:endParaRPr lang="nb-NO" sz="3200" b="1" dirty="0">
              <a:latin typeface="Arial" charset="0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652838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b-NO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6477000" cy="381000"/>
          </a:xfrm>
        </p:spPr>
        <p:txBody>
          <a:bodyPr/>
          <a:lstStyle/>
          <a:p>
            <a:pPr algn="ctr"/>
            <a:r>
              <a:rPr lang="nb-NO" sz="2400" b="1" i="1" dirty="0" smtClean="0">
                <a:solidFill>
                  <a:schemeClr val="accent2"/>
                </a:solidFill>
              </a:rPr>
              <a:t>Y-NEMNDA I OFK</a:t>
            </a:r>
            <a:br>
              <a:rPr lang="nb-NO" sz="2400" b="1" i="1" dirty="0" smtClean="0">
                <a:solidFill>
                  <a:schemeClr val="accent2"/>
                </a:solidFill>
              </a:rPr>
            </a:br>
            <a:endParaRPr lang="en-GB" sz="2400" b="1" i="1" dirty="0" smtClean="0">
              <a:solidFill>
                <a:schemeClr val="accent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0086" y="2503714"/>
            <a:ext cx="7772400" cy="3624943"/>
          </a:xfrm>
        </p:spPr>
        <p:txBody>
          <a:bodyPr/>
          <a:lstStyle/>
          <a:p>
            <a:pPr marL="457200" indent="-457200"/>
            <a:r>
              <a:rPr lang="nb-NO" dirty="0" smtClean="0"/>
              <a:t>Økt gjennomføring</a:t>
            </a:r>
            <a:br>
              <a:rPr lang="nb-NO" dirty="0" smtClean="0"/>
            </a:br>
            <a:endParaRPr lang="nb-NO" dirty="0" smtClean="0"/>
          </a:p>
          <a:p>
            <a:pPr marL="457200" indent="-457200"/>
            <a:r>
              <a:rPr lang="nb-NO" dirty="0" smtClean="0"/>
              <a:t>Økt læringsutbytte</a:t>
            </a:r>
            <a:br>
              <a:rPr lang="nb-NO" dirty="0" smtClean="0"/>
            </a:br>
            <a:endParaRPr lang="nb-NO" dirty="0" smtClean="0"/>
          </a:p>
          <a:p>
            <a:pPr marL="457200" indent="-457200"/>
            <a:r>
              <a:rPr lang="nb-NO" dirty="0" smtClean="0"/>
              <a:t>Økt samarbeid skole - arbeidsliv</a:t>
            </a:r>
            <a:r>
              <a:rPr lang="nb-NO" sz="1800" dirty="0" smtClean="0"/>
              <a:t/>
            </a:r>
            <a:br>
              <a:rPr lang="nb-NO" sz="1800" dirty="0" smtClean="0"/>
            </a:br>
            <a:endParaRPr lang="nb-NO" sz="1800" dirty="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42398" y="1063460"/>
            <a:ext cx="6858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2800" b="1" dirty="0" smtClean="0">
                <a:latin typeface="Arial" charset="0"/>
              </a:rPr>
              <a:t>Oppland fylkeskommunes målsettinger 2013</a:t>
            </a:r>
          </a:p>
          <a:p>
            <a:pPr algn="ctr"/>
            <a:endParaRPr lang="nb-NO" sz="3200" b="1" dirty="0">
              <a:latin typeface="Arial" charset="0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652838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b-NO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6477000" cy="381000"/>
          </a:xfrm>
        </p:spPr>
        <p:txBody>
          <a:bodyPr/>
          <a:lstStyle/>
          <a:p>
            <a:pPr algn="ctr"/>
            <a:r>
              <a:rPr lang="nb-NO" sz="2400" b="1" i="1" dirty="0" smtClean="0">
                <a:solidFill>
                  <a:schemeClr val="accent2"/>
                </a:solidFill>
              </a:rPr>
              <a:t>Y-NEMNDA I OFK</a:t>
            </a:r>
            <a:br>
              <a:rPr lang="nb-NO" sz="2400" b="1" i="1" dirty="0" smtClean="0">
                <a:solidFill>
                  <a:schemeClr val="accent2"/>
                </a:solidFill>
              </a:rPr>
            </a:br>
            <a:endParaRPr lang="en-GB" sz="2400" b="1" i="1" dirty="0" smtClean="0">
              <a:solidFill>
                <a:schemeClr val="accent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0086" y="2503714"/>
            <a:ext cx="7772400" cy="3624943"/>
          </a:xfrm>
        </p:spPr>
        <p:txBody>
          <a:bodyPr/>
          <a:lstStyle/>
          <a:p>
            <a:pPr marL="457200" indent="-457200"/>
            <a:r>
              <a:rPr lang="nb-NO" dirty="0" smtClean="0"/>
              <a:t>Fullført og bestått på normert tid i Oppland 56% av de som startet</a:t>
            </a:r>
            <a:br>
              <a:rPr lang="nb-NO" dirty="0" smtClean="0"/>
            </a:br>
            <a:endParaRPr lang="nb-NO" dirty="0" smtClean="0"/>
          </a:p>
          <a:p>
            <a:pPr marL="457200" indent="-457200"/>
            <a:r>
              <a:rPr lang="nb-NO" dirty="0" smtClean="0"/>
              <a:t>Fullført og bestått på mer enn normert tid 11%</a:t>
            </a:r>
          </a:p>
          <a:p>
            <a:pPr marL="457200" indent="-457200"/>
            <a:endParaRPr lang="nb-NO" dirty="0" smtClean="0"/>
          </a:p>
          <a:p>
            <a:pPr marL="457200" indent="-457200"/>
            <a:r>
              <a:rPr lang="nb-NO" dirty="0" smtClean="0"/>
              <a:t>Sluttet under veis er 19%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28750" y="1500188"/>
            <a:ext cx="685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3200" b="1" dirty="0" smtClean="0">
                <a:latin typeface="Arial" charset="0"/>
              </a:rPr>
              <a:t>Gjennomføring</a:t>
            </a:r>
          </a:p>
          <a:p>
            <a:pPr algn="ctr"/>
            <a:endParaRPr lang="nb-NO" sz="3200" b="1" dirty="0">
              <a:latin typeface="Arial" charset="0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652838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b-NO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6477000" cy="381000"/>
          </a:xfrm>
        </p:spPr>
        <p:txBody>
          <a:bodyPr/>
          <a:lstStyle/>
          <a:p>
            <a:pPr algn="ctr"/>
            <a:r>
              <a:rPr lang="nb-NO" sz="2400" b="1" i="1" dirty="0" smtClean="0">
                <a:solidFill>
                  <a:schemeClr val="accent2"/>
                </a:solidFill>
              </a:rPr>
              <a:t>Y-NEMNDA I OFK</a:t>
            </a:r>
            <a:br>
              <a:rPr lang="nb-NO" sz="2400" b="1" i="1" dirty="0" smtClean="0">
                <a:solidFill>
                  <a:schemeClr val="accent2"/>
                </a:solidFill>
              </a:rPr>
            </a:br>
            <a:endParaRPr lang="en-GB" sz="2400" b="1" i="1" dirty="0" smtClean="0">
              <a:solidFill>
                <a:schemeClr val="accent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0086" y="2797791"/>
            <a:ext cx="7772400" cy="3330866"/>
          </a:xfrm>
        </p:spPr>
        <p:txBody>
          <a:bodyPr/>
          <a:lstStyle/>
          <a:p>
            <a:pPr marL="457200" indent="-457200"/>
            <a:r>
              <a:rPr lang="nb-NO" dirty="0" smtClean="0"/>
              <a:t>Antall elever som søker i 2013 er 2214 (100%)</a:t>
            </a:r>
            <a:br>
              <a:rPr lang="nb-NO" dirty="0" smtClean="0"/>
            </a:br>
            <a:endParaRPr lang="nb-NO" dirty="0" smtClean="0"/>
          </a:p>
          <a:p>
            <a:pPr marL="457200" indent="-457200"/>
            <a:r>
              <a:rPr lang="nb-NO" dirty="0" smtClean="0"/>
              <a:t>Studieforberedende er 1106 (49%)</a:t>
            </a:r>
            <a:br>
              <a:rPr lang="nb-NO" dirty="0" smtClean="0"/>
            </a:br>
            <a:endParaRPr lang="nb-NO" dirty="0" smtClean="0"/>
          </a:p>
          <a:p>
            <a:pPr marL="457200" indent="-457200"/>
            <a:r>
              <a:rPr lang="nb-NO" dirty="0" smtClean="0"/>
              <a:t>Yrkesfag er 1168 ( 51 %)</a:t>
            </a:r>
          </a:p>
          <a:p>
            <a:pPr marL="457200" indent="-457200"/>
            <a:endParaRPr lang="nb-NO" sz="1800" dirty="0" smtClean="0"/>
          </a:p>
          <a:p>
            <a:pPr marL="457200" indent="-457200"/>
            <a:endParaRPr lang="nb-NO" sz="1800" dirty="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28750" y="1500188"/>
            <a:ext cx="685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2000" b="1" dirty="0" smtClean="0">
                <a:latin typeface="Arial" charset="0"/>
              </a:rPr>
              <a:t>Antall ungdommer som søker videregående opplæring i Oppland</a:t>
            </a:r>
          </a:p>
          <a:p>
            <a:pPr algn="ctr"/>
            <a:endParaRPr lang="nb-NO" sz="3200" b="1" dirty="0">
              <a:latin typeface="Arial" charset="0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652838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b-NO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6477000" cy="381000"/>
          </a:xfrm>
        </p:spPr>
        <p:txBody>
          <a:bodyPr/>
          <a:lstStyle/>
          <a:p>
            <a:pPr algn="ctr"/>
            <a:r>
              <a:rPr lang="nb-NO" sz="2400" b="1" i="1" dirty="0" smtClean="0">
                <a:solidFill>
                  <a:schemeClr val="accent2"/>
                </a:solidFill>
              </a:rPr>
              <a:t>Y-NEMNDA I OFK</a:t>
            </a:r>
            <a:br>
              <a:rPr lang="nb-NO" sz="2400" b="1" i="1" dirty="0" smtClean="0">
                <a:solidFill>
                  <a:schemeClr val="accent2"/>
                </a:solidFill>
              </a:rPr>
            </a:br>
            <a:endParaRPr lang="en-GB" sz="2400" b="1" i="1" dirty="0" smtClean="0">
              <a:solidFill>
                <a:schemeClr val="accent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0086" y="2503714"/>
            <a:ext cx="7772400" cy="3624943"/>
          </a:xfrm>
        </p:spPr>
        <p:txBody>
          <a:bodyPr/>
          <a:lstStyle/>
          <a:p>
            <a:pPr marL="457200" indent="-457200"/>
            <a:r>
              <a:rPr lang="nb-NO" dirty="0" smtClean="0"/>
              <a:t>Overgang til læreplass 31% </a:t>
            </a:r>
            <a:br>
              <a:rPr lang="nb-NO" dirty="0" smtClean="0"/>
            </a:br>
            <a:endParaRPr lang="nb-NO" dirty="0" smtClean="0"/>
          </a:p>
          <a:p>
            <a:pPr marL="457200" indent="-457200"/>
            <a:r>
              <a:rPr lang="nb-NO" dirty="0" smtClean="0"/>
              <a:t>Overgang til påbygg studiespesialisering 29%</a:t>
            </a:r>
            <a:br>
              <a:rPr lang="nb-NO" dirty="0" smtClean="0"/>
            </a:br>
            <a:endParaRPr lang="nb-NO" dirty="0" smtClean="0"/>
          </a:p>
          <a:p>
            <a:pPr marL="457200" indent="-457200"/>
            <a:r>
              <a:rPr lang="nb-NO" dirty="0" smtClean="0"/>
              <a:t>Overgang til  VG 3 løp 17%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28750" y="1500188"/>
            <a:ext cx="6858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2400" b="1" dirty="0" smtClean="0">
                <a:latin typeface="Arial" charset="0"/>
              </a:rPr>
              <a:t>Overgang fra VG 2 yrkesfag</a:t>
            </a:r>
          </a:p>
          <a:p>
            <a:pPr algn="ctr"/>
            <a:endParaRPr lang="nb-NO" sz="3200" b="1" dirty="0">
              <a:latin typeface="Arial" charset="0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652838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b-NO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9" y="239486"/>
            <a:ext cx="6531429" cy="489857"/>
          </a:xfrm>
        </p:spPr>
        <p:txBody>
          <a:bodyPr/>
          <a:lstStyle/>
          <a:p>
            <a:pPr algn="ctr"/>
            <a:r>
              <a:rPr lang="nb-NO" sz="2400" b="1" i="1" dirty="0" smtClean="0">
                <a:solidFill>
                  <a:schemeClr val="accent2"/>
                </a:solidFill>
              </a:rPr>
              <a:t>AKJON LÆREBEDRIFT</a:t>
            </a:r>
            <a:br>
              <a:rPr lang="nb-NO" sz="2400" b="1" i="1" dirty="0" smtClean="0">
                <a:solidFill>
                  <a:schemeClr val="accent2"/>
                </a:solidFill>
              </a:rPr>
            </a:br>
            <a:endParaRPr lang="en-GB" sz="2400" b="1" i="1" dirty="0" smtClean="0">
              <a:solidFill>
                <a:schemeClr val="accent2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487" y="1469569"/>
            <a:ext cx="8207828" cy="4669973"/>
          </a:xfrm>
        </p:spPr>
        <p:txBody>
          <a:bodyPr/>
          <a:lstStyle/>
          <a:p>
            <a:pPr marL="457200" indent="-457200"/>
            <a:r>
              <a:rPr lang="nb-NO" dirty="0" smtClean="0"/>
              <a:t>I dag tegnes det ca 18000 nye lærekontrakter pr år (2011)</a:t>
            </a:r>
          </a:p>
          <a:p>
            <a:pPr marL="457200" indent="-457200"/>
            <a:endParaRPr lang="nb-NO" dirty="0" smtClean="0"/>
          </a:p>
          <a:p>
            <a:pPr marL="457200" indent="-457200"/>
            <a:r>
              <a:rPr lang="nb-NO" dirty="0" smtClean="0"/>
              <a:t>76% privat sektor </a:t>
            </a:r>
          </a:p>
          <a:p>
            <a:pPr marL="457200" indent="-457200"/>
            <a:endParaRPr lang="nb-NO" dirty="0" smtClean="0"/>
          </a:p>
          <a:p>
            <a:pPr marL="457200" indent="-457200"/>
            <a:r>
              <a:rPr lang="nb-NO" dirty="0" smtClean="0"/>
              <a:t>9% kommunal sektor</a:t>
            </a:r>
          </a:p>
          <a:p>
            <a:pPr marL="457200" indent="-457200"/>
            <a:endParaRPr lang="nb-NO" dirty="0" smtClean="0"/>
          </a:p>
          <a:p>
            <a:pPr marL="457200" indent="-457200"/>
            <a:r>
              <a:rPr lang="nb-NO" dirty="0" smtClean="0"/>
              <a:t>5% statlig sektor</a:t>
            </a:r>
            <a:br>
              <a:rPr lang="nb-NO" dirty="0" smtClean="0"/>
            </a:br>
            <a:endParaRPr lang="nb-NO" dirty="0" smtClean="0"/>
          </a:p>
          <a:p>
            <a:pPr marL="457200" indent="-457200"/>
            <a:r>
              <a:rPr lang="nb-NO" dirty="0" smtClean="0"/>
              <a:t>Målsetting er å øke antallet læreplasser med 20% i løpet av 2015 (Samfunnskontrakten)</a:t>
            </a:r>
          </a:p>
          <a:p>
            <a:pPr marL="457200" indent="-457200"/>
            <a:endParaRPr lang="nb-NO" sz="2000" dirty="0" smtClean="0"/>
          </a:p>
          <a:p>
            <a:pPr marL="457200" indent="-457200">
              <a:buNone/>
            </a:pPr>
            <a:endParaRPr lang="nb-NO" sz="2000" dirty="0" smtClean="0"/>
          </a:p>
          <a:p>
            <a:pPr marL="457200" indent="-457200">
              <a:buNone/>
            </a:pPr>
            <a:r>
              <a:rPr lang="nb-NO" sz="2000" dirty="0" smtClean="0"/>
              <a:t> </a:t>
            </a:r>
          </a:p>
          <a:p>
            <a:pPr marL="457200" indent="-457200"/>
            <a:endParaRPr lang="nb-NO" sz="2000" dirty="0" smtClean="0"/>
          </a:p>
          <a:p>
            <a:pPr marL="457200" indent="-457200"/>
            <a:endParaRPr lang="nb-NO" sz="18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80382" y="770845"/>
            <a:ext cx="7786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3200" b="1" dirty="0" smtClean="0">
                <a:latin typeface="Arial" charset="0"/>
              </a:rPr>
              <a:t>Situasjonen nasjonalt </a:t>
            </a:r>
            <a:endParaRPr lang="nb-NO" sz="3200" b="1" dirty="0">
              <a:latin typeface="Arial" charset="0"/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3652838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b-NO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HO Presentasjon">
  <a:themeElements>
    <a:clrScheme name="NH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7B3"/>
      </a:accent1>
      <a:accent2>
        <a:srgbClr val="A89A80"/>
      </a:accent2>
      <a:accent3>
        <a:srgbClr val="981D19"/>
      </a:accent3>
      <a:accent4>
        <a:srgbClr val="E57B20"/>
      </a:accent4>
      <a:accent5>
        <a:srgbClr val="A1BF26"/>
      </a:accent5>
      <a:accent6>
        <a:srgbClr val="F2C723"/>
      </a:accent6>
      <a:hlink>
        <a:srgbClr val="28663D"/>
      </a:hlink>
      <a:folHlink>
        <a:srgbClr val="43342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>
    <a:extraClrScheme>
      <a:clrScheme name="NHO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2">
        <a:dk1>
          <a:srgbClr val="000000"/>
        </a:dk1>
        <a:lt1>
          <a:srgbClr val="FFFFFF"/>
        </a:lt1>
        <a:dk2>
          <a:srgbClr val="0087B3"/>
        </a:dk2>
        <a:lt2>
          <a:srgbClr val="A89A80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50422A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3">
        <a:dk1>
          <a:srgbClr val="000000"/>
        </a:dk1>
        <a:lt1>
          <a:srgbClr val="FFFFFF"/>
        </a:lt1>
        <a:dk2>
          <a:srgbClr val="0087B3"/>
        </a:dk2>
        <a:lt2>
          <a:srgbClr val="ECE8DE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50422A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4">
        <a:dk1>
          <a:srgbClr val="000000"/>
        </a:dk1>
        <a:lt1>
          <a:srgbClr val="FFFFFF"/>
        </a:lt1>
        <a:dk2>
          <a:srgbClr val="0087B3"/>
        </a:dk2>
        <a:lt2>
          <a:srgbClr val="ECE8DE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A89A80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HO Presentasjon">
  <a:themeElements>
    <a:clrScheme name="NHO gjeldende 1">
      <a:dk1>
        <a:srgbClr val="002943"/>
      </a:dk1>
      <a:lt1>
        <a:srgbClr val="FFFFFF"/>
      </a:lt1>
      <a:dk2>
        <a:srgbClr val="0087B3"/>
      </a:dk2>
      <a:lt2>
        <a:srgbClr val="FFFFFF"/>
      </a:lt2>
      <a:accent1>
        <a:srgbClr val="0087B3"/>
      </a:accent1>
      <a:accent2>
        <a:srgbClr val="A89A80"/>
      </a:accent2>
      <a:accent3>
        <a:srgbClr val="981D19"/>
      </a:accent3>
      <a:accent4>
        <a:srgbClr val="E57B20"/>
      </a:accent4>
      <a:accent5>
        <a:srgbClr val="A1BF26"/>
      </a:accent5>
      <a:accent6>
        <a:srgbClr val="F2C723"/>
      </a:accent6>
      <a:hlink>
        <a:srgbClr val="004824"/>
      </a:hlink>
      <a:folHlink>
        <a:srgbClr val="A89A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004A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HO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2">
        <a:dk1>
          <a:srgbClr val="000000"/>
        </a:dk1>
        <a:lt1>
          <a:srgbClr val="FFFFFF"/>
        </a:lt1>
        <a:dk2>
          <a:srgbClr val="0087B3"/>
        </a:dk2>
        <a:lt2>
          <a:srgbClr val="A89A80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50422A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3">
        <a:dk1>
          <a:srgbClr val="000000"/>
        </a:dk1>
        <a:lt1>
          <a:srgbClr val="FFFFFF"/>
        </a:lt1>
        <a:dk2>
          <a:srgbClr val="0087B3"/>
        </a:dk2>
        <a:lt2>
          <a:srgbClr val="ECE8DE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50422A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4">
        <a:dk1>
          <a:srgbClr val="000000"/>
        </a:dk1>
        <a:lt1>
          <a:srgbClr val="FFFFFF"/>
        </a:lt1>
        <a:dk2>
          <a:srgbClr val="0087B3"/>
        </a:dk2>
        <a:lt2>
          <a:srgbClr val="ECE8DE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A89A80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HO Presentasjon">
  <a:themeElements>
    <a:clrScheme name="NHO gjeldende 1">
      <a:dk1>
        <a:srgbClr val="002943"/>
      </a:dk1>
      <a:lt1>
        <a:srgbClr val="FFFFFF"/>
      </a:lt1>
      <a:dk2>
        <a:srgbClr val="0087B3"/>
      </a:dk2>
      <a:lt2>
        <a:srgbClr val="FFFFFF"/>
      </a:lt2>
      <a:accent1>
        <a:srgbClr val="0087B3"/>
      </a:accent1>
      <a:accent2>
        <a:srgbClr val="A89A80"/>
      </a:accent2>
      <a:accent3>
        <a:srgbClr val="981D19"/>
      </a:accent3>
      <a:accent4>
        <a:srgbClr val="E57B20"/>
      </a:accent4>
      <a:accent5>
        <a:srgbClr val="A1BF26"/>
      </a:accent5>
      <a:accent6>
        <a:srgbClr val="F2C723"/>
      </a:accent6>
      <a:hlink>
        <a:srgbClr val="004824"/>
      </a:hlink>
      <a:folHlink>
        <a:srgbClr val="A89A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004A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HO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2">
        <a:dk1>
          <a:srgbClr val="000000"/>
        </a:dk1>
        <a:lt1>
          <a:srgbClr val="FFFFFF"/>
        </a:lt1>
        <a:dk2>
          <a:srgbClr val="0087B3"/>
        </a:dk2>
        <a:lt2>
          <a:srgbClr val="A89A80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50422A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3">
        <a:dk1>
          <a:srgbClr val="000000"/>
        </a:dk1>
        <a:lt1>
          <a:srgbClr val="FFFFFF"/>
        </a:lt1>
        <a:dk2>
          <a:srgbClr val="0087B3"/>
        </a:dk2>
        <a:lt2>
          <a:srgbClr val="ECE8DE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50422A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4">
        <a:dk1>
          <a:srgbClr val="000000"/>
        </a:dk1>
        <a:lt1>
          <a:srgbClr val="FFFFFF"/>
        </a:lt1>
        <a:dk2>
          <a:srgbClr val="0087B3"/>
        </a:dk2>
        <a:lt2>
          <a:srgbClr val="ECE8DE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A89A80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DocuLive xmlns="9e35d77f-6acd-43cf-ac56-9ea97d22c143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625B91353701942810620D4A1329ACE" ma:contentTypeVersion="11" ma:contentTypeDescription="Opprett et nytt dokument." ma:contentTypeScope="" ma:versionID="26495aeddb34ea75d0752007d5f0b9af">
  <xsd:schema xmlns:xsd="http://www.w3.org/2001/XMLSchema" xmlns:xs="http://www.w3.org/2001/XMLSchema" xmlns:p="http://schemas.microsoft.com/office/2006/metadata/properties" xmlns:ns1="http://schemas.microsoft.com/sharepoint/v3" xmlns:ns2="9e35d77f-6acd-43cf-ac56-9ea97d22c143" targetNamespace="http://schemas.microsoft.com/office/2006/metadata/properties" ma:root="true" ma:fieldsID="a3cd0afcff1eed2bd8852e3864928932" ns1:_="" ns2:_="">
    <xsd:import namespace="http://schemas.microsoft.com/sharepoint/v3"/>
    <xsd:import namespace="9e35d77f-6acd-43cf-ac56-9ea97d22c143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DocuLi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1" nillable="true" ma:displayName="Avsender av e-post" ma:hidden="true" ma:internalName="EmailSender">
      <xsd:simpleType>
        <xsd:restriction base="dms:Note">
          <xsd:maxLength value="255"/>
        </xsd:restriction>
      </xsd:simpleType>
    </xsd:element>
    <xsd:element name="EmailTo" ma:index="12" nillable="true" ma:displayName="E-post til" ma:hidden="true" ma:internalName="EmailTo">
      <xsd:simpleType>
        <xsd:restriction base="dms:Note">
          <xsd:maxLength value="255"/>
        </xsd:restriction>
      </xsd:simpleType>
    </xsd:element>
    <xsd:element name="EmailCc" ma:index="13" nillable="true" ma:displayName="Kopi av e-post til" ma:hidden="true" ma:internalName="EmailCc">
      <xsd:simpleType>
        <xsd:restriction base="dms:Note">
          <xsd:maxLength value="255"/>
        </xsd:restriction>
      </xsd:simpleType>
    </xsd:element>
    <xsd:element name="EmailFrom" ma:index="14" nillable="true" ma:displayName="E-post fra" ma:hidden="true" ma:internalName="EmailFrom">
      <xsd:simpleType>
        <xsd:restriction base="dms:Text"/>
      </xsd:simpleType>
    </xsd:element>
    <xsd:element name="EmailSubject" ma:index="15" nillable="true" ma:displayName="Emne i e-pos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5d77f-6acd-43cf-ac56-9ea97d22c143" elementFormDefault="qualified">
    <xsd:import namespace="http://schemas.microsoft.com/office/2006/documentManagement/types"/>
    <xsd:import namespace="http://schemas.microsoft.com/office/infopath/2007/PartnerControls"/>
    <xsd:element name="DocuLive" ma:index="16" nillable="true" ma:displayName="WebSak" ma:internalName="DocuLive">
      <xsd:simpleType>
        <xsd:restriction base="dms:Text">
          <xsd:maxLength value="5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 ma:index="8" ma:displayName="Kommentarer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F27EEE-D2FB-45E9-A226-03D67EF7069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e35d77f-6acd-43cf-ac56-9ea97d22c143"/>
  </ds:schemaRefs>
</ds:datastoreItem>
</file>

<file path=customXml/itemProps2.xml><?xml version="1.0" encoding="utf-8"?>
<ds:datastoreItem xmlns:ds="http://schemas.openxmlformats.org/officeDocument/2006/customXml" ds:itemID="{D1567ACE-23AA-444A-B04F-709F928ACA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e35d77f-6acd-43cf-ac56-9ea97d22c1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67C7C5-1D27-4629-A132-C21570420F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NHO Presentasjon</Template>
  <TotalTime>1467</TotalTime>
  <Words>306</Words>
  <Application>Microsoft Office PowerPoint</Application>
  <PresentationFormat>Skjermfremvisning (4:3)</PresentationFormat>
  <Paragraphs>99</Paragraphs>
  <Slides>13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13</vt:i4>
      </vt:variant>
    </vt:vector>
  </HeadingPairs>
  <TitlesOfParts>
    <vt:vector size="16" baseType="lpstr">
      <vt:lpstr>NHO Presentasjon</vt:lpstr>
      <vt:lpstr>1_NHO Presentasjon</vt:lpstr>
      <vt:lpstr>2_NHO Presentasjon</vt:lpstr>
      <vt:lpstr>YRKESOPPLÆRINGSNEMDA I OPPLAND </vt:lpstr>
      <vt:lpstr>Y-NEMNDA I OFK  </vt:lpstr>
      <vt:lpstr>Y-NEMNDA I OFK  </vt:lpstr>
      <vt:lpstr>Y-NEMNDA I OFK </vt:lpstr>
      <vt:lpstr>Y-NEMNDA I OFK </vt:lpstr>
      <vt:lpstr>Y-NEMNDA I OFK </vt:lpstr>
      <vt:lpstr>Y-NEMNDA I OFK </vt:lpstr>
      <vt:lpstr>Y-NEMNDA I OFK </vt:lpstr>
      <vt:lpstr>AKJON LÆREBEDRIFT </vt:lpstr>
      <vt:lpstr>Y-NEMNDA I OFK </vt:lpstr>
      <vt:lpstr>Lysbilde 11</vt:lpstr>
      <vt:lpstr>Y-NEMNDA I OFK</vt:lpstr>
      <vt:lpstr> </vt:lpstr>
    </vt:vector>
  </TitlesOfParts>
  <Company>NHO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YRKESOPPLÆRINGSNEMDA I OPPLAND </dc:title>
  <dc:creator>Tor Erik Groeng</dc:creator>
  <cp:lastModifiedBy>Øystein Holmedal-Hagen</cp:lastModifiedBy>
  <cp:revision>157</cp:revision>
  <dcterms:created xsi:type="dcterms:W3CDTF">2011-01-04T12:07:37Z</dcterms:created>
  <dcterms:modified xsi:type="dcterms:W3CDTF">2013-12-05T16:30:16Z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0x0101007625B91353701942810620D4A1329ACE</vt:lpwstr>
  </property>
</Properties>
</file>