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7" r:id="rId5"/>
    <p:sldId id="282" r:id="rId6"/>
    <p:sldId id="280" r:id="rId7"/>
    <p:sldId id="281" r:id="rId8"/>
    <p:sldId id="274" r:id="rId9"/>
    <p:sldId id="272" r:id="rId10"/>
    <p:sldId id="275" r:id="rId11"/>
    <p:sldId id="279" r:id="rId12"/>
    <p:sldId id="273" r:id="rId13"/>
    <p:sldId id="283" r:id="rId14"/>
    <p:sldId id="268" r:id="rId15"/>
    <p:sldId id="269" r:id="rId16"/>
    <p:sldId id="270" r:id="rId17"/>
    <p:sldId id="271" r:id="rId18"/>
    <p:sldId id="267" r:id="rId19"/>
    <p:sldId id="284" r:id="rId20"/>
    <p:sldId id="263" r:id="rId21"/>
    <p:sldId id="261" r:id="rId22"/>
    <p:sldId id="258" r:id="rId23"/>
    <p:sldId id="262" r:id="rId24"/>
    <p:sldId id="265" r:id="rId25"/>
    <p:sldId id="264" r:id="rId26"/>
    <p:sldId id="276" r:id="rId27"/>
    <p:sldId id="277" r:id="rId28"/>
    <p:sldId id="285" r:id="rId29"/>
    <p:sldId id="286" r:id="rId30"/>
    <p:sldId id="289" r:id="rId31"/>
    <p:sldId id="287" r:id="rId32"/>
    <p:sldId id="288" r:id="rId33"/>
    <p:sldId id="259" r:id="rId34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3333CC"/>
    <a:srgbClr val="F151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811" autoAdjust="0"/>
  </p:normalViewPr>
  <p:slideViewPr>
    <p:cSldViewPr snapToObjects="1">
      <p:cViewPr varScale="1">
        <p:scale>
          <a:sx n="116" d="100"/>
          <a:sy n="11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97" d="100"/>
          <a:sy n="97" d="100"/>
        </p:scale>
        <p:origin x="-3582" y="-114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-regne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BU02\Brukere\livs\Fagskole2013\fasgkoleArbei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BU02\Brukere\livs\Fagskole2013\fasgkoleArbei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U02\Brukere\livs\Fagskole2013\fasgkoleArbei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BU02\Brukere\livs\Fagskole2013\fasgkoleArbei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SRV\Brukere\erica\Fagskolekandidat%202013\Analyser\Sysselsetting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rica\Hjemme%2030%20sept%202013\Sysselsetting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SRV\Brukere\erica\Fagskolekandidat%202013\Analyser\Videre%20studier%20tabeller%20og%20figur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Fagskolekandidater, etter kjønn og fagfelt</a:t>
            </a:r>
          </a:p>
        </c:rich>
      </c:tx>
      <c:layout>
        <c:manualLayout>
          <c:xMode val="edge"/>
          <c:yMode val="edge"/>
          <c:x val="0.20848010819392121"/>
          <c:y val="1.628001419309584E-2"/>
        </c:manualLayout>
      </c:layout>
      <c:spPr>
        <a:noFill/>
        <a:ln>
          <a:noFill/>
        </a:ln>
        <a:effectLst/>
      </c:spPr>
    </c:title>
    <c:plotArea>
      <c:layout/>
      <c:barChart>
        <c:barDir val="bar"/>
        <c:grouping val="percentStacked"/>
        <c:ser>
          <c:idx val="0"/>
          <c:order val="0"/>
          <c:tx>
            <c:strRef>
              <c:f>'Ark1'!$C$2</c:f>
              <c:strCache>
                <c:ptCount val="1"/>
                <c:pt idx="0">
                  <c:v>Mann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'Ark1'!$B$3:$B$12</c:f>
              <c:strCache>
                <c:ptCount val="10"/>
                <c:pt idx="0">
                  <c:v>Naturvitensk. fag, håndverksfag og tekniske fag</c:v>
                </c:pt>
                <c:pt idx="1">
                  <c:v>Samferdsels- og sikkerhetsfag og andre servicefag</c:v>
                </c:pt>
                <c:pt idx="2">
                  <c:v>Mediefag</c:v>
                </c:pt>
                <c:pt idx="3">
                  <c:v>Humanistiske og estetiske fag</c:v>
                </c:pt>
                <c:pt idx="4">
                  <c:v>Økonomiske og administrative fag</c:v>
                </c:pt>
                <c:pt idx="5">
                  <c:v>(Primærnæringsfag)</c:v>
                </c:pt>
                <c:pt idx="6">
                  <c:v>Helse- og sosialfag </c:v>
                </c:pt>
                <c:pt idx="7">
                  <c:v>(Lærerutdanninger og utdanninger i pedagogikk)</c:v>
                </c:pt>
                <c:pt idx="9">
                  <c:v>Totalt</c:v>
                </c:pt>
              </c:strCache>
            </c:strRef>
          </c:cat>
          <c:val>
            <c:numRef>
              <c:f>'Ark1'!$C$3:$C$12</c:f>
              <c:numCache>
                <c:formatCode>General</c:formatCode>
                <c:ptCount val="10"/>
                <c:pt idx="0">
                  <c:v>96</c:v>
                </c:pt>
                <c:pt idx="1">
                  <c:v>88</c:v>
                </c:pt>
                <c:pt idx="2">
                  <c:v>70</c:v>
                </c:pt>
                <c:pt idx="3">
                  <c:v>26</c:v>
                </c:pt>
                <c:pt idx="4">
                  <c:v>22</c:v>
                </c:pt>
                <c:pt idx="5">
                  <c:v>22</c:v>
                </c:pt>
                <c:pt idx="6">
                  <c:v>9</c:v>
                </c:pt>
                <c:pt idx="7">
                  <c:v>0</c:v>
                </c:pt>
                <c:pt idx="9">
                  <c:v>59</c:v>
                </c:pt>
              </c:numCache>
            </c:numRef>
          </c:val>
        </c:ser>
        <c:ser>
          <c:idx val="1"/>
          <c:order val="1"/>
          <c:tx>
            <c:strRef>
              <c:f>'Ark1'!$D$2</c:f>
              <c:strCache>
                <c:ptCount val="1"/>
                <c:pt idx="0">
                  <c:v>Kvinne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'Ark1'!$B$3:$B$12</c:f>
              <c:strCache>
                <c:ptCount val="10"/>
                <c:pt idx="0">
                  <c:v>Naturvitensk. fag, håndverksfag og tekniske fag</c:v>
                </c:pt>
                <c:pt idx="1">
                  <c:v>Samferdsels- og sikkerhetsfag og andre servicefag</c:v>
                </c:pt>
                <c:pt idx="2">
                  <c:v>Mediefag</c:v>
                </c:pt>
                <c:pt idx="3">
                  <c:v>Humanistiske og estetiske fag</c:v>
                </c:pt>
                <c:pt idx="4">
                  <c:v>Økonomiske og administrative fag</c:v>
                </c:pt>
                <c:pt idx="5">
                  <c:v>(Primærnæringsfag)</c:v>
                </c:pt>
                <c:pt idx="6">
                  <c:v>Helse- og sosialfag </c:v>
                </c:pt>
                <c:pt idx="7">
                  <c:v>(Lærerutdanninger og utdanninger i pedagogikk)</c:v>
                </c:pt>
                <c:pt idx="9">
                  <c:v>Totalt</c:v>
                </c:pt>
              </c:strCache>
            </c:strRef>
          </c:cat>
          <c:val>
            <c:numRef>
              <c:f>'Ark1'!$D$3:$D$12</c:f>
              <c:numCache>
                <c:formatCode>General</c:formatCode>
                <c:ptCount val="10"/>
                <c:pt idx="0">
                  <c:v>4</c:v>
                </c:pt>
                <c:pt idx="1">
                  <c:v>12</c:v>
                </c:pt>
                <c:pt idx="2">
                  <c:v>30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91</c:v>
                </c:pt>
                <c:pt idx="7">
                  <c:v>100</c:v>
                </c:pt>
                <c:pt idx="9">
                  <c:v>41</c:v>
                </c:pt>
              </c:numCache>
            </c:numRef>
          </c:val>
        </c:ser>
        <c:dLbls/>
        <c:overlap val="100"/>
        <c:axId val="230808576"/>
        <c:axId val="230859520"/>
      </c:barChart>
      <c:catAx>
        <c:axId val="23080857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30859520"/>
        <c:crosses val="autoZero"/>
        <c:auto val="1"/>
        <c:lblAlgn val="ctr"/>
        <c:lblOffset val="100"/>
      </c:catAx>
      <c:valAx>
        <c:axId val="2308595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3080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600"/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style val="7"/>
  <c:chart>
    <c:plotArea>
      <c:layout>
        <c:manualLayout>
          <c:layoutTarget val="inner"/>
          <c:xMode val="edge"/>
          <c:yMode val="edge"/>
          <c:x val="0.10399062094268571"/>
          <c:y val="2.5867496204125474E-2"/>
          <c:w val="0.76528715288767735"/>
          <c:h val="0.53854960559937792"/>
        </c:manualLayout>
      </c:layout>
      <c:barChart>
        <c:barDir val="col"/>
        <c:grouping val="stacked"/>
        <c:ser>
          <c:idx val="0"/>
          <c:order val="0"/>
          <c:tx>
            <c:strRef>
              <c:f>'Ark1'!$D$30</c:f>
              <c:strCache>
                <c:ptCount val="1"/>
                <c:pt idx="0">
                  <c:v>Yrkesaktiv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'Ark1'!$C$31:$C$36</c:f>
              <c:strCache>
                <c:ptCount val="6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</c:strCache>
            </c:strRef>
          </c:cat>
          <c:val>
            <c:numRef>
              <c:f>'Ark1'!$D$31:$D$36</c:f>
              <c:numCache>
                <c:formatCode>####.0</c:formatCode>
                <c:ptCount val="6"/>
                <c:pt idx="0">
                  <c:v>33.3333333333333</c:v>
                </c:pt>
                <c:pt idx="1">
                  <c:v>39.285714285714285</c:v>
                </c:pt>
                <c:pt idx="2">
                  <c:v>63.235294117647051</c:v>
                </c:pt>
                <c:pt idx="3">
                  <c:v>83.80952380952381</c:v>
                </c:pt>
                <c:pt idx="4">
                  <c:v>90.849673202614383</c:v>
                </c:pt>
                <c:pt idx="5">
                  <c:v>76.543209876543216</c:v>
                </c:pt>
              </c:numCache>
            </c:numRef>
          </c:val>
        </c:ser>
        <c:ser>
          <c:idx val="1"/>
          <c:order val="1"/>
          <c:tx>
            <c:strRef>
              <c:f>'Ark1'!$E$30</c:f>
              <c:strCache>
                <c:ptCount val="1"/>
                <c:pt idx="0">
                  <c:v>Student/ skoleelev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'Ark1'!$C$31:$C$36</c:f>
              <c:strCache>
                <c:ptCount val="6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</c:strCache>
            </c:strRef>
          </c:cat>
          <c:val>
            <c:numRef>
              <c:f>'Ark1'!$E$31:$E$36</c:f>
              <c:numCache>
                <c:formatCode>####.0</c:formatCode>
                <c:ptCount val="6"/>
                <c:pt idx="0">
                  <c:v>50.680272108843532</c:v>
                </c:pt>
                <c:pt idx="1">
                  <c:v>46.428571428571438</c:v>
                </c:pt>
                <c:pt idx="2">
                  <c:v>11.397058823529413</c:v>
                </c:pt>
                <c:pt idx="3">
                  <c:v>11.269841269841272</c:v>
                </c:pt>
                <c:pt idx="4">
                  <c:v>3.9215686274509798</c:v>
                </c:pt>
                <c:pt idx="5">
                  <c:v>8.6419753086419711</c:v>
                </c:pt>
              </c:numCache>
            </c:numRef>
          </c:val>
        </c:ser>
        <c:ser>
          <c:idx val="2"/>
          <c:order val="2"/>
          <c:tx>
            <c:strRef>
              <c:f>'Ark1'!$F$30</c:f>
              <c:strCache>
                <c:ptCount val="1"/>
                <c:pt idx="0">
                  <c:v>Arbeidsledig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'Ark1'!$C$31:$C$36</c:f>
              <c:strCache>
                <c:ptCount val="6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</c:strCache>
            </c:strRef>
          </c:cat>
          <c:val>
            <c:numRef>
              <c:f>'Ark1'!$F$31:$F$36</c:f>
              <c:numCache>
                <c:formatCode>####.0</c:formatCode>
                <c:ptCount val="6"/>
                <c:pt idx="0">
                  <c:v>4.0816326530612264</c:v>
                </c:pt>
                <c:pt idx="1">
                  <c:v>7.1428571428571441</c:v>
                </c:pt>
                <c:pt idx="2">
                  <c:v>15.441176470588236</c:v>
                </c:pt>
                <c:pt idx="3">
                  <c:v>2.3809523809523809</c:v>
                </c:pt>
                <c:pt idx="4">
                  <c:v>1.9607843137254897</c:v>
                </c:pt>
                <c:pt idx="5">
                  <c:v>6.7901234567901234</c:v>
                </c:pt>
              </c:numCache>
            </c:numRef>
          </c:val>
        </c:ser>
        <c:dLbls/>
        <c:overlap val="100"/>
        <c:axId val="192406656"/>
        <c:axId val="192408192"/>
      </c:barChart>
      <c:catAx>
        <c:axId val="1924066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nb-NO"/>
          </a:p>
        </c:txPr>
        <c:crossAx val="192408192"/>
        <c:crosses val="autoZero"/>
        <c:auto val="1"/>
        <c:lblAlgn val="ctr"/>
        <c:lblOffset val="100"/>
      </c:catAx>
      <c:valAx>
        <c:axId val="192408192"/>
        <c:scaling>
          <c:orientation val="minMax"/>
          <c:max val="100"/>
        </c:scaling>
        <c:axPos val="l"/>
        <c:majorGridlines>
          <c:spPr>
            <a:ln>
              <a:prstDash val="sysDot"/>
            </a:ln>
          </c:spPr>
        </c:majorGridlines>
        <c:numFmt formatCode="#,##0.0" sourceLinked="0"/>
        <c:tickLblPos val="nextTo"/>
        <c:crossAx val="192406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860954829374804"/>
          <c:y val="9.4127504351368407E-2"/>
          <c:w val="0.11154631716974672"/>
          <c:h val="0.46606099322297539"/>
        </c:manualLayout>
      </c:layout>
      <c:txPr>
        <a:bodyPr/>
        <a:lstStyle/>
        <a:p>
          <a:pPr>
            <a:defRPr sz="1100"/>
          </a:pPr>
          <a:endParaRPr lang="nb-NO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style val="7"/>
  <c:chart>
    <c:plotArea>
      <c:layout>
        <c:manualLayout>
          <c:layoutTarget val="inner"/>
          <c:xMode val="edge"/>
          <c:yMode val="edge"/>
          <c:x val="0.10708390122276551"/>
          <c:y val="3.0866359269839373E-2"/>
          <c:w val="0.88586526971249169"/>
          <c:h val="0.46516663967425287"/>
        </c:manualLayout>
      </c:layout>
      <c:barChart>
        <c:barDir val="col"/>
        <c:grouping val="clustered"/>
        <c:ser>
          <c:idx val="0"/>
          <c:order val="0"/>
          <c:tx>
            <c:strRef>
              <c:f>'Ark2'!$D$5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'Ark2'!$C$6:$C$12</c:f>
              <c:strCache>
                <c:ptCount val="7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  <c:pt idx="6">
                  <c:v>Alle</c:v>
                </c:pt>
              </c:strCache>
            </c:strRef>
          </c:cat>
          <c:val>
            <c:numRef>
              <c:f>'Ark2'!$D$6:$D$12</c:f>
              <c:numCache>
                <c:formatCode>0.0</c:formatCode>
                <c:ptCount val="7"/>
                <c:pt idx="0" formatCode="General">
                  <c:v>9.2000000000000011</c:v>
                </c:pt>
                <c:pt idx="1">
                  <c:v>12.5</c:v>
                </c:pt>
                <c:pt idx="2">
                  <c:v>22.857142857142854</c:v>
                </c:pt>
                <c:pt idx="3">
                  <c:v>3.4782608695652173</c:v>
                </c:pt>
                <c:pt idx="4">
                  <c:v>2.0270270270270276</c:v>
                </c:pt>
                <c:pt idx="5">
                  <c:v>6.4935064935064926</c:v>
                </c:pt>
                <c:pt idx="6">
                  <c:v>8.1404032860343527</c:v>
                </c:pt>
              </c:numCache>
            </c:numRef>
          </c:val>
        </c:ser>
        <c:ser>
          <c:idx val="1"/>
          <c:order val="1"/>
          <c:tx>
            <c:strRef>
              <c:f>'Ark2'!$E$5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'Ark2'!$C$6:$C$12</c:f>
              <c:strCache>
                <c:ptCount val="7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  <c:pt idx="6">
                  <c:v>Alle</c:v>
                </c:pt>
              </c:strCache>
            </c:strRef>
          </c:cat>
          <c:val>
            <c:numRef>
              <c:f>'Ark2'!$E$6:$E$12</c:f>
              <c:numCache>
                <c:formatCode>General</c:formatCode>
                <c:ptCount val="7"/>
                <c:pt idx="0">
                  <c:v>8.8000000000000007</c:v>
                </c:pt>
                <c:pt idx="1">
                  <c:v>10.7</c:v>
                </c:pt>
                <c:pt idx="2">
                  <c:v>9.8000000000000007</c:v>
                </c:pt>
                <c:pt idx="3">
                  <c:v>5.4</c:v>
                </c:pt>
                <c:pt idx="4">
                  <c:v>0.60000000000000009</c:v>
                </c:pt>
                <c:pt idx="5">
                  <c:v>10.3</c:v>
                </c:pt>
                <c:pt idx="6">
                  <c:v>6.1</c:v>
                </c:pt>
              </c:numCache>
            </c:numRef>
          </c:val>
        </c:ser>
        <c:dLbls/>
        <c:axId val="196952064"/>
        <c:axId val="196953600"/>
      </c:barChart>
      <c:catAx>
        <c:axId val="196952064"/>
        <c:scaling>
          <c:orientation val="minMax"/>
        </c:scaling>
        <c:axPos val="b"/>
        <c:numFmt formatCode="General" sourceLinked="0"/>
        <c:tickLblPos val="nextTo"/>
        <c:crossAx val="196953600"/>
        <c:crosses val="autoZero"/>
        <c:auto val="1"/>
        <c:lblAlgn val="ctr"/>
        <c:lblOffset val="100"/>
      </c:catAx>
      <c:valAx>
        <c:axId val="196953600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tickLblPos val="nextTo"/>
        <c:crossAx val="196952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04307131830016"/>
          <c:y val="4.5245177656114265E-2"/>
          <c:w val="6.2834258104939505E-2"/>
          <c:h val="9.5759952080916269E-2"/>
        </c:manualLayout>
      </c:layout>
    </c:legend>
    <c:plotVisOnly val="1"/>
    <c:dispBlanksAs val="gap"/>
  </c:chart>
  <c:txPr>
    <a:bodyPr/>
    <a:lstStyle/>
    <a:p>
      <a:pPr>
        <a:defRPr sz="1100"/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'Ark6'!$F$75:$L$75</c:f>
              <c:strCache>
                <c:ptCount val="7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  <c:pt idx="6">
                  <c:v>Alle</c:v>
                </c:pt>
              </c:strCache>
            </c:strRef>
          </c:cat>
          <c:val>
            <c:numRef>
              <c:f>'Ark6'!$F$76:$L$76</c:f>
              <c:numCache>
                <c:formatCode>0.0</c:formatCode>
                <c:ptCount val="7"/>
                <c:pt idx="0">
                  <c:v>9.1954022988505741</c:v>
                </c:pt>
                <c:pt idx="1">
                  <c:v>18.75</c:v>
                </c:pt>
                <c:pt idx="2">
                  <c:v>6.1224489795918355</c:v>
                </c:pt>
                <c:pt idx="3">
                  <c:v>1.5652173913043479</c:v>
                </c:pt>
                <c:pt idx="4">
                  <c:v>0.67114093959731569</c:v>
                </c:pt>
                <c:pt idx="5">
                  <c:v>4.5454545454545459</c:v>
                </c:pt>
                <c:pt idx="6">
                  <c:v>4.0298507462686555</c:v>
                </c:pt>
              </c:numCache>
            </c:numRef>
          </c:val>
        </c:ser>
        <c:dLbls/>
        <c:axId val="194057728"/>
        <c:axId val="194059264"/>
      </c:barChart>
      <c:catAx>
        <c:axId val="194057728"/>
        <c:scaling>
          <c:orientation val="minMax"/>
        </c:scaling>
        <c:axPos val="b"/>
        <c:numFmt formatCode="General" sourceLinked="0"/>
        <c:tickLblPos val="nextTo"/>
        <c:crossAx val="194059264"/>
        <c:crosses val="autoZero"/>
        <c:auto val="1"/>
        <c:lblAlgn val="ctr"/>
        <c:lblOffset val="100"/>
      </c:catAx>
      <c:valAx>
        <c:axId val="194059264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0" sourceLinked="0"/>
        <c:tickLblPos val="nextTo"/>
        <c:crossAx val="1940577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 b="0"/>
      </a:pPr>
      <a:endParaRPr lang="nb-NO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style val="7"/>
  <c:chart>
    <c:plotArea>
      <c:layout>
        <c:manualLayout>
          <c:layoutTarget val="inner"/>
          <c:xMode val="edge"/>
          <c:yMode val="edge"/>
          <c:x val="2.8454581997889077E-2"/>
          <c:y val="1.4026219308965672E-2"/>
          <c:w val="0.94839531729295512"/>
          <c:h val="0.49155811691918799"/>
        </c:manualLayout>
      </c:layout>
      <c:barChart>
        <c:barDir val="col"/>
        <c:grouping val="clustered"/>
        <c:ser>
          <c:idx val="0"/>
          <c:order val="0"/>
          <c:tx>
            <c:strRef>
              <c:f>'Ark5'!$J$23</c:f>
              <c:strCache>
                <c:ptCount val="1"/>
                <c:pt idx="0">
                  <c:v>Menn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'Ark5'!$I$24:$I$30</c:f>
              <c:strCache>
                <c:ptCount val="7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  <c:pt idx="6">
                  <c:v>Alle fagfelt</c:v>
                </c:pt>
              </c:strCache>
            </c:strRef>
          </c:cat>
          <c:val>
            <c:numRef>
              <c:f>'Ark5'!$J$24:$J$30</c:f>
              <c:numCache>
                <c:formatCode>####.0</c:formatCode>
                <c:ptCount val="7"/>
                <c:pt idx="0">
                  <c:v>4.0000000000000009</c:v>
                </c:pt>
                <c:pt idx="1">
                  <c:v>3.6666666666666674</c:v>
                </c:pt>
                <c:pt idx="2">
                  <c:v>4.2727272727272716</c:v>
                </c:pt>
                <c:pt idx="3">
                  <c:v>4.092460881934568</c:v>
                </c:pt>
                <c:pt idx="4">
                  <c:v>4.6315789473684195</c:v>
                </c:pt>
                <c:pt idx="5">
                  <c:v>4.1842105263157885</c:v>
                </c:pt>
                <c:pt idx="6">
                  <c:v>4.1009830797862818</c:v>
                </c:pt>
              </c:numCache>
            </c:numRef>
          </c:val>
        </c:ser>
        <c:ser>
          <c:idx val="1"/>
          <c:order val="1"/>
          <c:tx>
            <c:strRef>
              <c:f>'Ark5'!$K$23</c:f>
              <c:strCache>
                <c:ptCount val="1"/>
                <c:pt idx="0">
                  <c:v>Kvinner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'Ark5'!$I$24:$I$30</c:f>
              <c:strCache>
                <c:ptCount val="7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  <c:pt idx="6">
                  <c:v>Alle fagfelt</c:v>
                </c:pt>
              </c:strCache>
            </c:strRef>
          </c:cat>
          <c:val>
            <c:numRef>
              <c:f>'Ark5'!$K$24:$K$30</c:f>
              <c:numCache>
                <c:formatCode>####.0</c:formatCode>
                <c:ptCount val="7"/>
                <c:pt idx="0">
                  <c:v>3.9724137931034473</c:v>
                </c:pt>
                <c:pt idx="1">
                  <c:v>3.3333333333333335</c:v>
                </c:pt>
                <c:pt idx="2">
                  <c:v>3.8274111675126905</c:v>
                </c:pt>
                <c:pt idx="3">
                  <c:v>4.1515151515151496</c:v>
                </c:pt>
                <c:pt idx="4">
                  <c:v>4.3668341708542693</c:v>
                </c:pt>
                <c:pt idx="5">
                  <c:v>3.5333333333333332</c:v>
                </c:pt>
                <c:pt idx="6">
                  <c:v>3.9886648442686647</c:v>
                </c:pt>
              </c:numCache>
            </c:numRef>
          </c:val>
        </c:ser>
        <c:ser>
          <c:idx val="2"/>
          <c:order val="2"/>
          <c:tx>
            <c:strRef>
              <c:f>'Ark5'!$L$23</c:f>
              <c:strCache>
                <c:ptCount val="1"/>
                <c:pt idx="0">
                  <c:v>I alt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'Ark5'!$I$24:$I$30</c:f>
              <c:strCache>
                <c:ptCount val="7"/>
                <c:pt idx="0">
                  <c:v>Humanistiske og estetiske fag</c:v>
                </c:pt>
                <c:pt idx="1">
                  <c:v>Mediefag</c:v>
                </c:pt>
                <c:pt idx="2">
                  <c:v>Økonomiske og administrative fag</c:v>
                </c:pt>
                <c:pt idx="3">
                  <c:v>Naturvitenskapelige fag, håndverksfag og tekniske fag</c:v>
                </c:pt>
                <c:pt idx="4">
                  <c:v>Helse- sosialfag </c:v>
                </c:pt>
                <c:pt idx="5">
                  <c:v>Samferdsels- og sikkerhetsfag og andre servicefag</c:v>
                </c:pt>
                <c:pt idx="6">
                  <c:v>Alle fagfelt</c:v>
                </c:pt>
              </c:strCache>
            </c:strRef>
          </c:cat>
          <c:val>
            <c:numRef>
              <c:f>'Ark5'!$L$24:$L$30</c:f>
              <c:numCache>
                <c:formatCode>####.0</c:formatCode>
                <c:ptCount val="7"/>
                <c:pt idx="0">
                  <c:v>3.9795918367346959</c:v>
                </c:pt>
                <c:pt idx="1">
                  <c:v>3.5666666666666669</c:v>
                </c:pt>
                <c:pt idx="2">
                  <c:v>3.9246031746031749</c:v>
                </c:pt>
                <c:pt idx="3">
                  <c:v>4.0951086956521783</c:v>
                </c:pt>
                <c:pt idx="4">
                  <c:v>4.3899082568807328</c:v>
                </c:pt>
                <c:pt idx="5">
                  <c:v>4.1085271317829442</c:v>
                </c:pt>
                <c:pt idx="6">
                  <c:v>4.0550711074350225</c:v>
                </c:pt>
              </c:numCache>
            </c:numRef>
          </c:val>
        </c:ser>
        <c:dLbls/>
        <c:axId val="204084352"/>
        <c:axId val="204085888"/>
      </c:barChart>
      <c:catAx>
        <c:axId val="2040843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nb-NO"/>
          </a:p>
        </c:txPr>
        <c:crossAx val="204085888"/>
        <c:crosses val="autoZero"/>
        <c:auto val="1"/>
        <c:lblAlgn val="ctr"/>
        <c:lblOffset val="100"/>
      </c:catAx>
      <c:valAx>
        <c:axId val="204085888"/>
        <c:scaling>
          <c:orientation val="minMax"/>
          <c:min val="1"/>
        </c:scaling>
        <c:axPos val="l"/>
        <c:majorGridlines>
          <c:spPr>
            <a:ln>
              <a:prstDash val="sysDot"/>
            </a:ln>
          </c:spPr>
        </c:majorGridlines>
        <c:numFmt formatCode="#,##0" sourceLinked="0"/>
        <c:tickLblPos val="nextTo"/>
        <c:crossAx val="204084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5355747509535984E-2"/>
          <c:y val="0"/>
          <c:w val="0.36690761211717221"/>
          <c:h val="5.8329197188768354E-2"/>
        </c:manualLayout>
      </c:layout>
      <c:txPr>
        <a:bodyPr/>
        <a:lstStyle/>
        <a:p>
          <a:pPr>
            <a:defRPr sz="1200"/>
          </a:pPr>
          <a:endParaRPr lang="nb-NO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style val="3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'Ark1'!$A$3</c:f>
              <c:strCache>
                <c:ptCount val="1"/>
                <c:pt idx="0">
                  <c:v>Deltid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'Ark1'!$B$2:$D$2</c:f>
              <c:strCache>
                <c:ptCount val="3"/>
                <c:pt idx="0">
                  <c:v>Mann (N=804)</c:v>
                </c:pt>
                <c:pt idx="1">
                  <c:v>Kvinne (N=460)</c:v>
                </c:pt>
                <c:pt idx="2">
                  <c:v>Totalt (N=1268)</c:v>
                </c:pt>
              </c:strCache>
            </c:strRef>
          </c:cat>
          <c:val>
            <c:numRef>
              <c:f>'Ark1'!$B$3:$D$3</c:f>
              <c:numCache>
                <c:formatCode>General</c:formatCode>
                <c:ptCount val="3"/>
                <c:pt idx="0">
                  <c:v>10</c:v>
                </c:pt>
                <c:pt idx="1">
                  <c:v>49</c:v>
                </c:pt>
                <c:pt idx="2" formatCode="0">
                  <c:v>24.6</c:v>
                </c:pt>
              </c:numCache>
            </c:numRef>
          </c:val>
        </c:ser>
        <c:ser>
          <c:idx val="1"/>
          <c:order val="1"/>
          <c:tx>
            <c:strRef>
              <c:f>'Ark1'!$A$4</c:f>
              <c:strCache>
                <c:ptCount val="1"/>
                <c:pt idx="0">
                  <c:v>Heltid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'Ark1'!$B$2:$D$2</c:f>
              <c:strCache>
                <c:ptCount val="3"/>
                <c:pt idx="0">
                  <c:v>Mann (N=804)</c:v>
                </c:pt>
                <c:pt idx="1">
                  <c:v>Kvinne (N=460)</c:v>
                </c:pt>
                <c:pt idx="2">
                  <c:v>Totalt (N=1268)</c:v>
                </c:pt>
              </c:strCache>
            </c:strRef>
          </c:cat>
          <c:val>
            <c:numRef>
              <c:f>'Ark1'!$B$4:$D$4</c:f>
              <c:numCache>
                <c:formatCode>General</c:formatCode>
                <c:ptCount val="3"/>
                <c:pt idx="0">
                  <c:v>76</c:v>
                </c:pt>
                <c:pt idx="1">
                  <c:v>45</c:v>
                </c:pt>
                <c:pt idx="2" formatCode="0">
                  <c:v>64.3</c:v>
                </c:pt>
              </c:numCache>
            </c:numRef>
          </c:val>
        </c:ser>
        <c:ser>
          <c:idx val="2"/>
          <c:order val="2"/>
          <c:tx>
            <c:strRef>
              <c:f>'Ark1'!$A$5</c:f>
              <c:strCache>
                <c:ptCount val="1"/>
                <c:pt idx="0">
                  <c:v>Mer enn heltid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'Ark1'!$B$2:$D$2</c:f>
              <c:strCache>
                <c:ptCount val="3"/>
                <c:pt idx="0">
                  <c:v>Mann (N=804)</c:v>
                </c:pt>
                <c:pt idx="1">
                  <c:v>Kvinne (N=460)</c:v>
                </c:pt>
                <c:pt idx="2">
                  <c:v>Totalt (N=1268)</c:v>
                </c:pt>
              </c:strCache>
            </c:strRef>
          </c:cat>
          <c:val>
            <c:numRef>
              <c:f>'Ark1'!$B$5:$D$5</c:f>
              <c:numCache>
                <c:formatCode>General</c:formatCode>
                <c:ptCount val="3"/>
                <c:pt idx="0">
                  <c:v>14</c:v>
                </c:pt>
                <c:pt idx="1">
                  <c:v>6</c:v>
                </c:pt>
                <c:pt idx="2" formatCode="0">
                  <c:v>11.1</c:v>
                </c:pt>
              </c:numCache>
            </c:numRef>
          </c:val>
        </c:ser>
        <c:dLbls/>
        <c:overlap val="100"/>
        <c:axId val="204428416"/>
        <c:axId val="204429952"/>
      </c:barChart>
      <c:catAx>
        <c:axId val="204428416"/>
        <c:scaling>
          <c:orientation val="maxMin"/>
        </c:scaling>
        <c:axPos val="l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nb-NO"/>
          </a:p>
        </c:txPr>
        <c:crossAx val="204429952"/>
        <c:crosses val="autoZero"/>
        <c:auto val="1"/>
        <c:lblAlgn val="ctr"/>
        <c:lblOffset val="100"/>
      </c:catAx>
      <c:valAx>
        <c:axId val="204429952"/>
        <c:scaling>
          <c:orientation val="minMax"/>
          <c:max val="100"/>
        </c:scaling>
        <c:axPos val="t"/>
        <c:majorGridlines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nb-NO"/>
          </a:p>
        </c:txPr>
        <c:crossAx val="204428416"/>
        <c:crosses val="autoZero"/>
        <c:crossBetween val="between"/>
        <c:majorUnit val="10"/>
      </c:valAx>
    </c:plotArea>
    <c:legend>
      <c:legendPos val="b"/>
      <c:txPr>
        <a:bodyPr rot="0" vert="horz"/>
        <a:lstStyle/>
        <a:p>
          <a:pPr>
            <a:defRPr/>
          </a:pPr>
          <a:endParaRPr lang="nb-NO"/>
        </a:p>
      </c:txPr>
    </c:legend>
    <c:plotVisOnly val="1"/>
    <c:dispBlanksAs val="gap"/>
  </c:chart>
  <c:txPr>
    <a:bodyPr/>
    <a:lstStyle/>
    <a:p>
      <a:pPr>
        <a:defRPr sz="1800"/>
      </a:pPr>
      <a:endParaRPr lang="nb-NO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style val="3"/>
  <c:chart>
    <c:autoTitleDeleted val="1"/>
    <c:plotArea>
      <c:layout>
        <c:manualLayout>
          <c:layoutTarget val="inner"/>
          <c:xMode val="edge"/>
          <c:yMode val="edge"/>
          <c:x val="0.31543810893607338"/>
          <c:y val="0"/>
          <c:w val="0.65039699725205569"/>
          <c:h val="0.78460884796204078"/>
        </c:manualLayout>
      </c:layout>
      <c:barChart>
        <c:barDir val="bar"/>
        <c:grouping val="stacked"/>
        <c:ser>
          <c:idx val="0"/>
          <c:order val="0"/>
          <c:tx>
            <c:strRef>
              <c:f>'Ark1'!$B$28</c:f>
              <c:strCache>
                <c:ptCount val="1"/>
                <c:pt idx="0">
                  <c:v>Det har ikke vært mulig å få full stilling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'Ark1'!$A$29:$A$38</c:f>
              <c:strCache>
                <c:ptCount val="10"/>
                <c:pt idx="0">
                  <c:v>Mann (N=65)</c:v>
                </c:pt>
                <c:pt idx="1">
                  <c:v>Kvinne (N=236)</c:v>
                </c:pt>
                <c:pt idx="3">
                  <c:v>Humanistiske og estetiske fag (N=65)</c:v>
                </c:pt>
                <c:pt idx="4">
                  <c:v>Økonomiske og administrative fag (N=48)</c:v>
                </c:pt>
                <c:pt idx="5">
                  <c:v>Naturvitenskapelige fag, håndverksfag og tekniske fag (N=32)</c:v>
                </c:pt>
                <c:pt idx="6">
                  <c:v>Helse- og sosialfag (N=125)</c:v>
                </c:pt>
                <c:pt idx="7">
                  <c:v>Samferdsels- og sikkerhetsfag og andre servicefag (N=16)</c:v>
                </c:pt>
                <c:pt idx="9">
                  <c:v>Totalt (N=301)</c:v>
                </c:pt>
              </c:strCache>
            </c:strRef>
          </c:cat>
          <c:val>
            <c:numRef>
              <c:f>'Ark1'!$B$29:$B$38</c:f>
              <c:numCache>
                <c:formatCode>General</c:formatCode>
                <c:ptCount val="10"/>
                <c:pt idx="0">
                  <c:v>36</c:v>
                </c:pt>
                <c:pt idx="1">
                  <c:v>37</c:v>
                </c:pt>
                <c:pt idx="3">
                  <c:v>24</c:v>
                </c:pt>
                <c:pt idx="4">
                  <c:v>38</c:v>
                </c:pt>
                <c:pt idx="5">
                  <c:v>29</c:v>
                </c:pt>
                <c:pt idx="6">
                  <c:v>47</c:v>
                </c:pt>
                <c:pt idx="7">
                  <c:v>47</c:v>
                </c:pt>
                <c:pt idx="9">
                  <c:v>37</c:v>
                </c:pt>
              </c:numCache>
            </c:numRef>
          </c:val>
        </c:ser>
        <c:ser>
          <c:idx val="1"/>
          <c:order val="1"/>
          <c:tx>
            <c:strRef>
              <c:f>'Ark1'!$C$28</c:f>
              <c:strCache>
                <c:ptCount val="1"/>
                <c:pt idx="0">
                  <c:v>Ønsker å ha flere jobber som til sammen gir full tid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'Ark1'!$A$29:$A$38</c:f>
              <c:strCache>
                <c:ptCount val="10"/>
                <c:pt idx="0">
                  <c:v>Mann (N=65)</c:v>
                </c:pt>
                <c:pt idx="1">
                  <c:v>Kvinne (N=236)</c:v>
                </c:pt>
                <c:pt idx="3">
                  <c:v>Humanistiske og estetiske fag (N=65)</c:v>
                </c:pt>
                <c:pt idx="4">
                  <c:v>Økonomiske og administrative fag (N=48)</c:v>
                </c:pt>
                <c:pt idx="5">
                  <c:v>Naturvitenskapelige fag, håndverksfag og tekniske fag (N=32)</c:v>
                </c:pt>
                <c:pt idx="6">
                  <c:v>Helse- og sosialfag (N=125)</c:v>
                </c:pt>
                <c:pt idx="7">
                  <c:v>Samferdsels- og sikkerhetsfag og andre servicefag (N=16)</c:v>
                </c:pt>
                <c:pt idx="9">
                  <c:v>Totalt (N=301)</c:v>
                </c:pt>
              </c:strCache>
            </c:strRef>
          </c:cat>
          <c:val>
            <c:numRef>
              <c:f>'Ark1'!$C$29:$C$38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3">
                  <c:v>12</c:v>
                </c:pt>
                <c:pt idx="4">
                  <c:v>2</c:v>
                </c:pt>
                <c:pt idx="5">
                  <c:v>7</c:v>
                </c:pt>
                <c:pt idx="6">
                  <c:v>8</c:v>
                </c:pt>
                <c:pt idx="7">
                  <c:v>11</c:v>
                </c:pt>
                <c:pt idx="9">
                  <c:v>9</c:v>
                </c:pt>
              </c:numCache>
            </c:numRef>
          </c:val>
        </c:ser>
        <c:ser>
          <c:idx val="2"/>
          <c:order val="2"/>
          <c:tx>
            <c:strRef>
              <c:f>'Ark1'!$D$28</c:f>
              <c:strCache>
                <c:ptCount val="1"/>
                <c:pt idx="0">
                  <c:v>Ønsker ikke/kan ikke arbeide mer på grunn av omsorgsforpliktelser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'Ark1'!$A$29:$A$38</c:f>
              <c:strCache>
                <c:ptCount val="10"/>
                <c:pt idx="0">
                  <c:v>Mann (N=65)</c:v>
                </c:pt>
                <c:pt idx="1">
                  <c:v>Kvinne (N=236)</c:v>
                </c:pt>
                <c:pt idx="3">
                  <c:v>Humanistiske og estetiske fag (N=65)</c:v>
                </c:pt>
                <c:pt idx="4">
                  <c:v>Økonomiske og administrative fag (N=48)</c:v>
                </c:pt>
                <c:pt idx="5">
                  <c:v>Naturvitenskapelige fag, håndverksfag og tekniske fag (N=32)</c:v>
                </c:pt>
                <c:pt idx="6">
                  <c:v>Helse- og sosialfag (N=125)</c:v>
                </c:pt>
                <c:pt idx="7">
                  <c:v>Samferdsels- og sikkerhetsfag og andre servicefag (N=16)</c:v>
                </c:pt>
                <c:pt idx="9">
                  <c:v>Totalt (N=301)</c:v>
                </c:pt>
              </c:strCache>
            </c:strRef>
          </c:cat>
          <c:val>
            <c:numRef>
              <c:f>'Ark1'!$D$29:$D$38</c:f>
              <c:numCache>
                <c:formatCode>General</c:formatCode>
                <c:ptCount val="10"/>
                <c:pt idx="0">
                  <c:v>3</c:v>
                </c:pt>
                <c:pt idx="1">
                  <c:v>13</c:v>
                </c:pt>
                <c:pt idx="3">
                  <c:v>1</c:v>
                </c:pt>
                <c:pt idx="4">
                  <c:v>19</c:v>
                </c:pt>
                <c:pt idx="5">
                  <c:v>7</c:v>
                </c:pt>
                <c:pt idx="6">
                  <c:v>20</c:v>
                </c:pt>
                <c:pt idx="7">
                  <c:v>5</c:v>
                </c:pt>
                <c:pt idx="9">
                  <c:v>10</c:v>
                </c:pt>
              </c:numCache>
            </c:numRef>
          </c:val>
        </c:ser>
        <c:ser>
          <c:idx val="3"/>
          <c:order val="3"/>
          <c:tx>
            <c:strRef>
              <c:f>'Ark1'!$E$28</c:f>
              <c:strCache>
                <c:ptCount val="1"/>
                <c:pt idx="0">
                  <c:v>Ønsker ikke/kan ikke arbeide mer på grunn av videre studier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6350">
              <a:noFill/>
            </a:ln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'Ark1'!$A$29:$A$38</c:f>
              <c:strCache>
                <c:ptCount val="10"/>
                <c:pt idx="0">
                  <c:v>Mann (N=65)</c:v>
                </c:pt>
                <c:pt idx="1">
                  <c:v>Kvinne (N=236)</c:v>
                </c:pt>
                <c:pt idx="3">
                  <c:v>Humanistiske og estetiske fag (N=65)</c:v>
                </c:pt>
                <c:pt idx="4">
                  <c:v>Økonomiske og administrative fag (N=48)</c:v>
                </c:pt>
                <c:pt idx="5">
                  <c:v>Naturvitenskapelige fag, håndverksfag og tekniske fag (N=32)</c:v>
                </c:pt>
                <c:pt idx="6">
                  <c:v>Helse- og sosialfag (N=125)</c:v>
                </c:pt>
                <c:pt idx="7">
                  <c:v>Samferdsels- og sikkerhetsfag og andre servicefag (N=16)</c:v>
                </c:pt>
                <c:pt idx="9">
                  <c:v>Totalt (N=301)</c:v>
                </c:pt>
              </c:strCache>
            </c:strRef>
          </c:cat>
          <c:val>
            <c:numRef>
              <c:f>'Ark1'!$E$29:$E$38</c:f>
              <c:numCache>
                <c:formatCode>General</c:formatCode>
                <c:ptCount val="10"/>
                <c:pt idx="0">
                  <c:v>27</c:v>
                </c:pt>
                <c:pt idx="1">
                  <c:v>23</c:v>
                </c:pt>
                <c:pt idx="3">
                  <c:v>47</c:v>
                </c:pt>
                <c:pt idx="4">
                  <c:v>15</c:v>
                </c:pt>
                <c:pt idx="5">
                  <c:v>36</c:v>
                </c:pt>
                <c:pt idx="6">
                  <c:v>6</c:v>
                </c:pt>
                <c:pt idx="7">
                  <c:v>5</c:v>
                </c:pt>
                <c:pt idx="9">
                  <c:v>24</c:v>
                </c:pt>
              </c:numCache>
            </c:numRef>
          </c:val>
        </c:ser>
        <c:ser>
          <c:idx val="4"/>
          <c:order val="4"/>
          <c:tx>
            <c:strRef>
              <c:f>'Ark1'!$F$28</c:f>
              <c:strCache>
                <c:ptCount val="1"/>
                <c:pt idx="0">
                  <c:v>Annet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'Ark1'!$A$29:$A$38</c:f>
              <c:strCache>
                <c:ptCount val="10"/>
                <c:pt idx="0">
                  <c:v>Mann (N=65)</c:v>
                </c:pt>
                <c:pt idx="1">
                  <c:v>Kvinne (N=236)</c:v>
                </c:pt>
                <c:pt idx="3">
                  <c:v>Humanistiske og estetiske fag (N=65)</c:v>
                </c:pt>
                <c:pt idx="4">
                  <c:v>Økonomiske og administrative fag (N=48)</c:v>
                </c:pt>
                <c:pt idx="5">
                  <c:v>Naturvitenskapelige fag, håndverksfag og tekniske fag (N=32)</c:v>
                </c:pt>
                <c:pt idx="6">
                  <c:v>Helse- og sosialfag (N=125)</c:v>
                </c:pt>
                <c:pt idx="7">
                  <c:v>Samferdsels- og sikkerhetsfag og andre servicefag (N=16)</c:v>
                </c:pt>
                <c:pt idx="9">
                  <c:v>Totalt (N=301)</c:v>
                </c:pt>
              </c:strCache>
            </c:strRef>
          </c:cat>
          <c:val>
            <c:numRef>
              <c:f>'Ark1'!$F$29:$F$38</c:f>
              <c:numCache>
                <c:formatCode>General</c:formatCode>
                <c:ptCount val="10"/>
                <c:pt idx="0">
                  <c:v>25</c:v>
                </c:pt>
                <c:pt idx="1">
                  <c:v>19</c:v>
                </c:pt>
                <c:pt idx="3">
                  <c:v>15</c:v>
                </c:pt>
                <c:pt idx="4">
                  <c:v>26</c:v>
                </c:pt>
                <c:pt idx="5">
                  <c:v>21</c:v>
                </c:pt>
                <c:pt idx="6">
                  <c:v>20</c:v>
                </c:pt>
                <c:pt idx="7">
                  <c:v>32</c:v>
                </c:pt>
                <c:pt idx="9">
                  <c:v>21</c:v>
                </c:pt>
              </c:numCache>
            </c:numRef>
          </c:val>
        </c:ser>
        <c:dLbls/>
        <c:overlap val="100"/>
        <c:axId val="197184896"/>
        <c:axId val="204473472"/>
      </c:barChart>
      <c:catAx>
        <c:axId val="19718489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100"/>
            </a:pPr>
            <a:endParaRPr lang="nb-NO"/>
          </a:p>
        </c:txPr>
        <c:crossAx val="204473472"/>
        <c:crosses val="autoZero"/>
        <c:auto val="1"/>
        <c:lblAlgn val="ctr"/>
        <c:lblOffset val="100"/>
      </c:catAx>
      <c:valAx>
        <c:axId val="204473472"/>
        <c:scaling>
          <c:orientation val="minMax"/>
          <c:max val="100"/>
        </c:scaling>
        <c:axPos val="b"/>
        <c:majorGridlines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100"/>
            </a:pPr>
            <a:endParaRPr lang="nb-NO"/>
          </a:p>
        </c:txPr>
        <c:crossAx val="197184896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1.1783248176832691E-3"/>
          <c:y val="0.86008376003228881"/>
          <c:w val="0.99697325845368945"/>
          <c:h val="0.1399162399677111"/>
        </c:manualLayout>
      </c:layout>
      <c:txPr>
        <a:bodyPr rot="0" vert="horz"/>
        <a:lstStyle/>
        <a:p>
          <a:pPr>
            <a:defRPr sz="1100"/>
          </a:pPr>
          <a:endParaRPr lang="nb-NO"/>
        </a:p>
      </c:txPr>
    </c:legend>
    <c:plotVisOnly val="1"/>
    <c:dispBlanksAs val="gap"/>
  </c:chart>
  <c:txPr>
    <a:bodyPr/>
    <a:lstStyle/>
    <a:p>
      <a:pPr>
        <a:defRPr sz="1800"/>
      </a:pPr>
      <a:endParaRPr lang="nb-NO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'Ark1'!$B$2</c:f>
              <c:strCache>
                <c:ptCount val="1"/>
                <c:pt idx="0">
                  <c:v>Andel (%)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/>
                </a:pPr>
                <a:endParaRPr lang="nb-NO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'Ark1'!$A$3:$A$14</c:f>
              <c:strCache>
                <c:ptCount val="12"/>
                <c:pt idx="0">
                  <c:v>Mann</c:v>
                </c:pt>
                <c:pt idx="1">
                  <c:v>Kvinne</c:v>
                </c:pt>
                <c:pt idx="3">
                  <c:v>Humanistiske og estetiske fag</c:v>
                </c:pt>
                <c:pt idx="4">
                  <c:v>Mediefag</c:v>
                </c:pt>
                <c:pt idx="5">
                  <c:v>Økonomiske og administrative fag</c:v>
                </c:pt>
                <c:pt idx="6">
                  <c:v>Naturvitenskapelige fag, håndverksfag og tekniske fag</c:v>
                </c:pt>
                <c:pt idx="7">
                  <c:v>Helse- og sosialfag</c:v>
                </c:pt>
                <c:pt idx="8">
                  <c:v>Primærnæringsfag</c:v>
                </c:pt>
                <c:pt idx="9">
                  <c:v>Samferdsels- og sikkerhetsfag og andre servicefag</c:v>
                </c:pt>
                <c:pt idx="11">
                  <c:v>Totalt</c:v>
                </c:pt>
              </c:strCache>
            </c:strRef>
          </c:cat>
          <c:val>
            <c:numRef>
              <c:f>'Ark1'!$B$3:$B$14</c:f>
              <c:numCache>
                <c:formatCode>General</c:formatCode>
                <c:ptCount val="12"/>
                <c:pt idx="0">
                  <c:v>19</c:v>
                </c:pt>
                <c:pt idx="1">
                  <c:v>29</c:v>
                </c:pt>
                <c:pt idx="3" formatCode="0">
                  <c:v>53.720000000000006</c:v>
                </c:pt>
                <c:pt idx="4" formatCode="0">
                  <c:v>42.86</c:v>
                </c:pt>
                <c:pt idx="5" formatCode="0">
                  <c:v>18.610000000000003</c:v>
                </c:pt>
                <c:pt idx="6" formatCode="0">
                  <c:v>15.84</c:v>
                </c:pt>
                <c:pt idx="7" formatCode="0">
                  <c:v>11.26</c:v>
                </c:pt>
                <c:pt idx="8" formatCode="0">
                  <c:v>22.22</c:v>
                </c:pt>
                <c:pt idx="9" formatCode="0">
                  <c:v>7.41</c:v>
                </c:pt>
                <c:pt idx="11" formatCode="0">
                  <c:v>23.17</c:v>
                </c:pt>
              </c:numCache>
            </c:numRef>
          </c:val>
        </c:ser>
        <c:dLbls/>
        <c:gapWidth val="182"/>
        <c:axId val="204518528"/>
        <c:axId val="204520064"/>
      </c:barChart>
      <c:catAx>
        <c:axId val="204518528"/>
        <c:scaling>
          <c:orientation val="maxMin"/>
        </c:scaling>
        <c:axPos val="l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200"/>
            </a:pPr>
            <a:endParaRPr lang="nb-NO"/>
          </a:p>
        </c:txPr>
        <c:crossAx val="204520064"/>
        <c:crosses val="autoZero"/>
        <c:auto val="1"/>
        <c:lblAlgn val="ctr"/>
        <c:lblOffset val="100"/>
      </c:catAx>
      <c:valAx>
        <c:axId val="204520064"/>
        <c:scaling>
          <c:orientation val="minMax"/>
          <c:max val="100"/>
        </c:scaling>
        <c:axPos val="t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 sz="1200"/>
            </a:pPr>
            <a:endParaRPr lang="nb-NO"/>
          </a:p>
        </c:txPr>
        <c:crossAx val="2045185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nb-NO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BAEC-8D41-4218-A482-FC329E1B2832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2CCA-F7CC-42CE-ACC4-2382775A21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113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7741-EB19-41DC-9EF8-43459818C688}" type="datetimeFigureOut">
              <a:rPr lang="nb-NO" smtClean="0"/>
              <a:pPr/>
              <a:t>19.02.2014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0AA28-4800-47C6-87F2-23D2BE733822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01942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759605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613630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791902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883743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147221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952777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850136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490024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702659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44355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26103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5210217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46060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5578689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6576002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841353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488616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438085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4654089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7342399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610670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2284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012613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0442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811547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351827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335270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939440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377528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ifu_ppt_addpoint-4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5" y="566"/>
            <a:ext cx="9143245" cy="68574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" y="284"/>
            <a:ext cx="9143244" cy="6857432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2"/>
            <a:ext cx="4652726" cy="4526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E-</a:t>
            </a:r>
            <a:r>
              <a:rPr lang="en-US" dirty="0" err="1" smtClean="0"/>
              <a:t>postadresse</a:t>
            </a:r>
            <a:endParaRPr lang="nb-NO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02000" y="1787446"/>
            <a:ext cx="16613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www.nifu.no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" y="283"/>
            <a:ext cx="9143244" cy="685743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8" y="284"/>
            <a:ext cx="9143242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8" y="283"/>
            <a:ext cx="9143242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" y="0"/>
            <a:ext cx="9143243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02000" y="1420091"/>
            <a:ext cx="437405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7553178" y="116632"/>
            <a:ext cx="547214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100391" y="116632"/>
            <a:ext cx="341349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82377" y="116632"/>
            <a:ext cx="2895600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/>
            </a:lvl1pPr>
            <a:lvl2pPr marL="0" indent="0" defTabSz="717550">
              <a:buNone/>
              <a:tabLst/>
              <a:defRPr/>
            </a:lvl2pPr>
            <a:lvl3pPr marL="0" indent="0" defTabSz="717550">
              <a:buNone/>
              <a:tabLst/>
              <a:defRPr/>
            </a:lvl3pPr>
            <a:lvl4pPr marL="0" indent="0" defTabSz="717550">
              <a:buNone/>
              <a:tabLst/>
              <a:defRPr/>
            </a:lvl4pPr>
            <a:lvl5pPr marL="0" indent="0" defTabSz="717550">
              <a:buNone/>
              <a:tabLst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702000" y="1434721"/>
            <a:ext cx="378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61741" y="1434721"/>
            <a:ext cx="378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02000" y="1434721"/>
            <a:ext cx="378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702000" y="2074483"/>
            <a:ext cx="378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4"/>
          </p:nvPr>
        </p:nvSpPr>
        <p:spPr>
          <a:xfrm>
            <a:off x="4661741" y="1434721"/>
            <a:ext cx="378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5"/>
          </p:nvPr>
        </p:nvSpPr>
        <p:spPr>
          <a:xfrm>
            <a:off x="4661741" y="2074483"/>
            <a:ext cx="378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addpoint-6.png"/>
          <p:cNvPicPr>
            <a:picLocks noChangeAspect="1"/>
          </p:cNvPicPr>
          <p:nvPr/>
        </p:nvPicPr>
        <p:blipFill>
          <a:blip r:embed="rId14" cstate="print"/>
          <a:srcRect b="71493"/>
          <a:stretch>
            <a:fillRect/>
          </a:stretch>
        </p:blipFill>
        <p:spPr>
          <a:xfrm>
            <a:off x="377" y="5980249"/>
            <a:ext cx="9143245" cy="250222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02000" y="666510"/>
            <a:ext cx="7739741" cy="3693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02000" y="1434721"/>
            <a:ext cx="7739741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553178" y="6288408"/>
            <a:ext cx="547214" cy="10772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782377" y="6288408"/>
            <a:ext cx="28956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Fagskolekandidatundersøkelse 2013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00391" y="6288408"/>
            <a:ext cx="341349" cy="1077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700" i="1"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Picture 7" descr="ppt_logo_300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7" y="6272783"/>
            <a:ext cx="1188722" cy="5852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0" r:id="rId3"/>
    <p:sldLayoutId id="2147483666" r:id="rId4"/>
    <p:sldLayoutId id="2147483664" r:id="rId5"/>
    <p:sldLayoutId id="2147483650" r:id="rId6"/>
    <p:sldLayoutId id="2147483665" r:id="rId7"/>
    <p:sldLayoutId id="2147483652" r:id="rId8"/>
    <p:sldLayoutId id="2147483653" r:id="rId9"/>
    <p:sldLayoutId id="2147483654" r:id="rId10"/>
    <p:sldLayoutId id="2147483655" r:id="rId11"/>
    <p:sldLayoutId id="2147483663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spcBef>
          <a:spcPct val="20000"/>
        </a:spcBef>
        <a:buClr>
          <a:srgbClr val="F15160"/>
        </a:buClr>
        <a:buSzPct val="100000"/>
        <a:buFontTx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23888" indent="-285750" algn="l" defTabSz="896938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87438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»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Fagskoleutdannedes</a:t>
            </a:r>
            <a:r>
              <a:rPr lang="en-US" dirty="0"/>
              <a:t> </a:t>
            </a:r>
            <a:r>
              <a:rPr lang="en-US" dirty="0" err="1"/>
              <a:t>studiesituasjon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arbeidsmarkedssituasjon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Erica Waagene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/>
              <a:t>Kandidatundersøkelse blant fagskoleutdannede uteksaminert våren 2012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Erica </a:t>
            </a:r>
            <a:r>
              <a:rPr lang="nb-NO" dirty="0" smtClean="0"/>
              <a:t>Waagene</a:t>
            </a:r>
          </a:p>
          <a:p>
            <a:r>
              <a:rPr lang="nb-NO" dirty="0" smtClean="0"/>
              <a:t>Liv </a:t>
            </a:r>
            <a:r>
              <a:rPr lang="nb-NO" dirty="0"/>
              <a:t>Anne Støren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Svært kjønnsdelt fagskoleutdanning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10</a:t>
            </a:fld>
            <a:endParaRPr lang="nb-NO"/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6886739"/>
              </p:ext>
            </p:extLst>
          </p:nvPr>
        </p:nvGraphicFramePr>
        <p:xfrm>
          <a:off x="517350" y="1071117"/>
          <a:ext cx="8231114" cy="509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194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Motivasjon for utdanningen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895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 viktigste motivene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7001206"/>
              </p:ext>
            </p:extLst>
          </p:nvPr>
        </p:nvGraphicFramePr>
        <p:xfrm>
          <a:off x="611558" y="1556792"/>
          <a:ext cx="8064897" cy="3600400"/>
        </p:xfrm>
        <a:graphic>
          <a:graphicData uri="http://schemas.openxmlformats.org/drawingml/2006/table">
            <a:tbl>
              <a:tblPr firstRow="1" firstCol="1" bandRow="1"/>
              <a:tblGrid>
                <a:gridCol w="720082"/>
                <a:gridCol w="6480720"/>
                <a:gridCol w="864095"/>
              </a:tblGrid>
              <a:tr h="800089"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Plass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Grunn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Andel (%)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089"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 </a:t>
                      </a:r>
                      <a:r>
                        <a:rPr lang="nb-NO" sz="20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faglige innholdet </a:t>
                      </a:r>
                      <a:r>
                        <a:rPr lang="nb-NO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denne utdanningen interesserer meg</a:t>
                      </a:r>
                      <a:endParaRPr lang="nb-NO" sz="2000" b="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00044"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Jeg ønsket å gå inn i et </a:t>
                      </a:r>
                      <a:r>
                        <a:rPr lang="nb-NO" sz="20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spesielt yrke</a:t>
                      </a:r>
                      <a:endParaRPr lang="nb-NO" sz="20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0089"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Jeg ville ha en jobb som gir en rimelig </a:t>
                      </a:r>
                      <a:r>
                        <a:rPr lang="nb-NO" sz="20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sikker og forutsigbar framtid</a:t>
                      </a:r>
                      <a:endParaRPr lang="nb-NO" sz="20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800089"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Jeg har visst i flere år </a:t>
                      </a:r>
                      <a:r>
                        <a:rPr lang="nb-NO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det var denne utdanningen jeg skulle ta</a:t>
                      </a:r>
                      <a:endParaRPr lang="nb-NO" sz="2000" b="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71023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Økonomisk støtte fra arbeidsgiver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23 % hadde fått økonomisk støtte fra arbeidsgiver</a:t>
            </a:r>
          </a:p>
          <a:p>
            <a:endParaRPr lang="nb-NO" dirty="0" smtClean="0"/>
          </a:p>
          <a:p>
            <a:r>
              <a:rPr lang="nb-NO" dirty="0" smtClean="0"/>
              <a:t>28 % av mennene og 17 % av kvinnene</a:t>
            </a:r>
          </a:p>
          <a:p>
            <a:endParaRPr lang="nb-NO" dirty="0" smtClean="0"/>
          </a:p>
          <a:p>
            <a:r>
              <a:rPr lang="nb-NO" dirty="0" smtClean="0"/>
              <a:t>Helse- og sosialfag har den største andelen (46 %)</a:t>
            </a:r>
          </a:p>
          <a:p>
            <a:endParaRPr lang="nb-NO" dirty="0" smtClean="0"/>
          </a:p>
          <a:p>
            <a:r>
              <a:rPr lang="nb-NO" dirty="0" err="1" smtClean="0"/>
              <a:t>Naturvit</a:t>
            </a:r>
            <a:r>
              <a:rPr lang="nb-NO" dirty="0" smtClean="0"/>
              <a:t>. fag og tekniske fag (33 %) </a:t>
            </a:r>
            <a:r>
              <a:rPr lang="nb-NO" dirty="0"/>
              <a:t>og Samferdsels- og sikkerhetsfag og andre servicefag </a:t>
            </a:r>
            <a:r>
              <a:rPr lang="nb-NO" dirty="0" smtClean="0"/>
              <a:t>(22 </a:t>
            </a:r>
            <a:r>
              <a:rPr lang="nb-NO" dirty="0"/>
              <a:t>%)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Mediefag (Ingen)</a:t>
            </a:r>
          </a:p>
          <a:p>
            <a:r>
              <a:rPr lang="nb-NO" dirty="0" smtClean="0"/>
              <a:t>Humanistiske og estetiske fag (1 %) 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5463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Var utdanningen et ledd i en karriereplan?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72 % har svart JA på dette</a:t>
            </a:r>
          </a:p>
          <a:p>
            <a:endParaRPr lang="nb-NO" dirty="0" smtClean="0"/>
          </a:p>
          <a:p>
            <a:r>
              <a:rPr lang="nb-NO" dirty="0" smtClean="0"/>
              <a:t>Litt flere menn (76 %) enn kvinner (67 %)</a:t>
            </a:r>
          </a:p>
          <a:p>
            <a:endParaRPr lang="nb-NO" dirty="0" smtClean="0"/>
          </a:p>
          <a:p>
            <a:r>
              <a:rPr lang="nb-NO" b="1" i="1" dirty="0" smtClean="0"/>
              <a:t>Helse- og sosialfag </a:t>
            </a:r>
            <a:r>
              <a:rPr lang="nb-NO" dirty="0" smtClean="0"/>
              <a:t>(57 %) har den laveste andelen her</a:t>
            </a:r>
          </a:p>
          <a:p>
            <a:endParaRPr lang="nb-NO" dirty="0" smtClean="0"/>
          </a:p>
          <a:p>
            <a:r>
              <a:rPr lang="nb-NO" b="1" i="1" dirty="0"/>
              <a:t>Samferdsels- og sikkerhetsfag og andre servicefag </a:t>
            </a:r>
            <a:r>
              <a:rPr lang="nb-NO" dirty="0" smtClean="0"/>
              <a:t>(79 %) og </a:t>
            </a:r>
            <a:r>
              <a:rPr lang="nb-NO" b="1" i="1" dirty="0" err="1" smtClean="0"/>
              <a:t>Naturvit</a:t>
            </a:r>
            <a:r>
              <a:rPr lang="nb-NO" b="1" i="1" dirty="0"/>
              <a:t>. fag og tekniske fag </a:t>
            </a:r>
            <a:r>
              <a:rPr lang="nb-NO" dirty="0" smtClean="0"/>
              <a:t>(77 %), samt </a:t>
            </a:r>
            <a:r>
              <a:rPr lang="nb-NO" b="1" i="1" dirty="0" smtClean="0"/>
              <a:t>primærnæringsfag</a:t>
            </a:r>
            <a:r>
              <a:rPr lang="nb-NO" dirty="0" smtClean="0"/>
              <a:t> (88 %) har de største andelene her</a:t>
            </a:r>
          </a:p>
          <a:p>
            <a:endParaRPr lang="nb-NO" dirty="0"/>
          </a:p>
          <a:p>
            <a:r>
              <a:rPr lang="nb-NO" dirty="0" smtClean="0"/>
              <a:t>70 % oppgir at dette var etter </a:t>
            </a:r>
            <a:r>
              <a:rPr lang="nb-NO" b="1" i="1" dirty="0" smtClean="0"/>
              <a:t>eget ønske</a:t>
            </a:r>
          </a:p>
          <a:p>
            <a:r>
              <a:rPr lang="nb-NO" dirty="0" smtClean="0"/>
              <a:t>1 % oppgir at det var etter </a:t>
            </a:r>
            <a:r>
              <a:rPr lang="nb-NO" b="1" i="1" dirty="0" smtClean="0"/>
              <a:t>pålegg fra arbeidsgiver</a:t>
            </a:r>
          </a:p>
          <a:p>
            <a:r>
              <a:rPr lang="nb-NO" dirty="0" smtClean="0"/>
              <a:t>7 % </a:t>
            </a:r>
            <a:r>
              <a:rPr lang="nb-NO" dirty="0"/>
              <a:t>oppgir at det var etter </a:t>
            </a:r>
            <a:r>
              <a:rPr lang="nb-NO" b="1" i="1" dirty="0" smtClean="0"/>
              <a:t>ønske </a:t>
            </a:r>
            <a:r>
              <a:rPr lang="nb-NO" b="1" i="1" dirty="0"/>
              <a:t>fra arbeidsgiver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2419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Arbedismarkedssituasjonen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15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040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definisjoner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1800" b="1" i="1" dirty="0" smtClean="0"/>
              <a:t>Arbeidsstyrken: </a:t>
            </a:r>
            <a:r>
              <a:rPr lang="nb-NO" sz="1800" dirty="0" smtClean="0"/>
              <a:t>De som enten er sysselsatte eller arbeidsledige</a:t>
            </a:r>
          </a:p>
          <a:p>
            <a:endParaRPr lang="nb-NO" sz="1800" b="1" i="1" dirty="0" smtClean="0"/>
          </a:p>
          <a:p>
            <a:r>
              <a:rPr lang="nb-NO" sz="1800" b="1" i="1" dirty="0" smtClean="0"/>
              <a:t>Sysselsatt: </a:t>
            </a:r>
            <a:r>
              <a:rPr lang="nb-NO" sz="1800" dirty="0" smtClean="0"/>
              <a:t>Alle som oppfattet seg som hovedsakelig yrkesaktiv eller utførte minst én times inntektsgivende arbeid i uka 4. – 10. mars 2013, eller hadde et inntektsgivende arbeid som de var midlertidig borte fra i undersøkelsesuka. Som sysselsatte regnes også de som var i enkelte sysselsettingstiltak (som for eksempel lønnstilskudd).</a:t>
            </a:r>
          </a:p>
          <a:p>
            <a:endParaRPr lang="nb-NO" sz="1800" dirty="0" smtClean="0"/>
          </a:p>
          <a:p>
            <a:r>
              <a:rPr lang="nb-NO" sz="1800" b="1" i="1" dirty="0" smtClean="0"/>
              <a:t>Arbeidsledig: </a:t>
            </a:r>
            <a:r>
              <a:rPr lang="nb-NO" sz="1800" dirty="0" smtClean="0"/>
              <a:t>Omfatter alle som var uten inntektsgivende arbeid (det vil si var ikke-sysselsatte). I tillegg måtte de ha søkt arbeid (og kunne påtatt seg arbeid)</a:t>
            </a:r>
          </a:p>
          <a:p>
            <a:endParaRPr lang="nb-NO" sz="1800" dirty="0"/>
          </a:p>
          <a:p>
            <a:r>
              <a:rPr lang="nb-NO" sz="1800" b="1" i="1" dirty="0" smtClean="0"/>
              <a:t>Ufrivillig irrelevant arbeid: </a:t>
            </a:r>
            <a:r>
              <a:rPr lang="nb-NO" sz="1800" dirty="0" smtClean="0"/>
              <a:t>I irrelevant arbeid </a:t>
            </a:r>
            <a:r>
              <a:rPr lang="nb-NO" sz="1800" dirty="0" err="1" smtClean="0"/>
              <a:t>pga</a:t>
            </a:r>
            <a:r>
              <a:rPr lang="nb-NO" sz="1800" dirty="0" smtClean="0"/>
              <a:t> vansker med å få arbeid i samsvar med utdanningen</a:t>
            </a:r>
          </a:p>
          <a:p>
            <a:endParaRPr lang="nb-NO" sz="1800" dirty="0" smtClean="0"/>
          </a:p>
          <a:p>
            <a:r>
              <a:rPr lang="nb-NO" sz="1800" b="1" i="1" dirty="0" smtClean="0"/>
              <a:t>Undersysselsetting: </a:t>
            </a:r>
            <a:r>
              <a:rPr lang="nb-NO" sz="1800" dirty="0" smtClean="0"/>
              <a:t>jobber deltid, men ønsker å jobbe heltid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4727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000" y="188640"/>
            <a:ext cx="7739741" cy="432048"/>
          </a:xfrm>
        </p:spPr>
        <p:txBody>
          <a:bodyPr/>
          <a:lstStyle/>
          <a:p>
            <a:r>
              <a:rPr lang="nb-NO" sz="2000" b="1" dirty="0" smtClean="0"/>
              <a:t>Hovedaktivitet</a:t>
            </a:r>
            <a:r>
              <a:rPr lang="nb-NO" sz="2000" dirty="0" smtClean="0"/>
              <a:t> mars 2013 (ca. tre kvart år etter eksamen)</a:t>
            </a:r>
            <a:endParaRPr lang="nb-NO" sz="200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17</a:t>
            </a:fld>
            <a:endParaRPr lang="nb-NO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9909584"/>
              </p:ext>
            </p:extLst>
          </p:nvPr>
        </p:nvGraphicFramePr>
        <p:xfrm>
          <a:off x="359740" y="548680"/>
          <a:ext cx="846073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42977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000" y="260648"/>
            <a:ext cx="7739741" cy="576064"/>
          </a:xfrm>
        </p:spPr>
        <p:txBody>
          <a:bodyPr/>
          <a:lstStyle/>
          <a:p>
            <a:r>
              <a:rPr lang="nb-NO" sz="2000" dirty="0" smtClean="0"/>
              <a:t>Prosentandel </a:t>
            </a:r>
            <a:r>
              <a:rPr lang="nb-NO" sz="2000" b="1" dirty="0" smtClean="0"/>
              <a:t>arbeidsledige</a:t>
            </a:r>
            <a:r>
              <a:rPr lang="nb-NO" sz="2000" dirty="0" smtClean="0"/>
              <a:t> tre kvart år etter eksamen (2012 og 2013) blant fagskolekandidater utdannet våren 2011 og 2012</a:t>
            </a:r>
            <a:endParaRPr lang="nb-NO" sz="200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18</a:t>
            </a:fld>
            <a:endParaRPr lang="nb-NO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8770547"/>
              </p:ext>
            </p:extLst>
          </p:nvPr>
        </p:nvGraphicFramePr>
        <p:xfrm>
          <a:off x="696848" y="1052736"/>
          <a:ext cx="774065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93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01675" y="155645"/>
            <a:ext cx="7739741" cy="768590"/>
          </a:xfrm>
        </p:spPr>
        <p:txBody>
          <a:bodyPr/>
          <a:lstStyle/>
          <a:p>
            <a:r>
              <a:rPr lang="nb-NO" sz="2000" dirty="0" smtClean="0"/>
              <a:t>Prosentandel i </a:t>
            </a:r>
            <a:r>
              <a:rPr lang="nb-NO" sz="2000" b="1" dirty="0" smtClean="0"/>
              <a:t>ufrivillig irrelevant arbeid</a:t>
            </a:r>
            <a:r>
              <a:rPr lang="nb-NO" sz="2000" dirty="0" smtClean="0"/>
              <a:t>. Andel av kandidater i arbeidsstyrken, i ulike fagfelt</a:t>
            </a:r>
            <a:endParaRPr lang="nb-NO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19</a:t>
            </a:fld>
            <a:endParaRPr lang="nb-NO"/>
          </a:p>
        </p:txBody>
      </p:sp>
      <p:graphicFrame>
        <p:nvGraphicFramePr>
          <p:cNvPr id="10" name="Plassholder for innhold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9497484"/>
              </p:ext>
            </p:extLst>
          </p:nvPr>
        </p:nvGraphicFramePr>
        <p:xfrm>
          <a:off x="701675" y="908720"/>
          <a:ext cx="774065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Data og formål med undersøkelsen</a:t>
            </a:r>
            <a:endParaRPr lang="nb-NO" dirty="0"/>
          </a:p>
        </p:txBody>
      </p:sp>
      <p:sp>
        <p:nvSpPr>
          <p:cNvPr id="8" name="Undertit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5345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39741" cy="432048"/>
          </a:xfrm>
        </p:spPr>
        <p:txBody>
          <a:bodyPr/>
          <a:lstStyle/>
          <a:p>
            <a:r>
              <a:rPr lang="nb-NO" sz="2000" dirty="0" smtClean="0"/>
              <a:t>Vurdering av </a:t>
            </a:r>
            <a:r>
              <a:rPr lang="nb-NO" sz="2100" dirty="0" smtClean="0"/>
              <a:t>utdanningens</a:t>
            </a:r>
            <a:r>
              <a:rPr lang="nb-NO" sz="2000" dirty="0" smtClean="0"/>
              <a:t> relevans for arbeidslivet (skala 1- 5)</a:t>
            </a:r>
            <a:endParaRPr lang="nb-NO" sz="200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20</a:t>
            </a:fld>
            <a:endParaRPr lang="nb-NO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9690539"/>
              </p:ext>
            </p:extLst>
          </p:nvPr>
        </p:nvGraphicFramePr>
        <p:xfrm>
          <a:off x="323528" y="620688"/>
          <a:ext cx="8640960" cy="577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840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000" y="332656"/>
            <a:ext cx="7739741" cy="703186"/>
          </a:xfrm>
        </p:spPr>
        <p:txBody>
          <a:bodyPr/>
          <a:lstStyle/>
          <a:p>
            <a:r>
              <a:rPr lang="nb-NO" dirty="0" smtClean="0"/>
              <a:t>Heltid eller deltid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21</a:t>
            </a:fld>
            <a:endParaRPr lang="nb-NO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4616644"/>
              </p:ext>
            </p:extLst>
          </p:nvPr>
        </p:nvGraphicFramePr>
        <p:xfrm>
          <a:off x="695757" y="1080292"/>
          <a:ext cx="7740650" cy="479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04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7" cy="504056"/>
          </a:xfrm>
        </p:spPr>
        <p:txBody>
          <a:bodyPr/>
          <a:lstStyle/>
          <a:p>
            <a:r>
              <a:rPr lang="nb-NO" sz="2200" dirty="0" smtClean="0"/>
              <a:t>Grunner til å jobbe deltid</a:t>
            </a:r>
            <a:endParaRPr lang="nb-NO" sz="220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22</a:t>
            </a:fld>
            <a:endParaRPr lang="nb-NO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3658725"/>
              </p:ext>
            </p:extLst>
          </p:nvPr>
        </p:nvGraphicFramePr>
        <p:xfrm>
          <a:off x="178235" y="619276"/>
          <a:ext cx="8712967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7882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Videre utdanning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39948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315988"/>
            <a:ext cx="8352928" cy="520724"/>
          </a:xfrm>
        </p:spPr>
        <p:txBody>
          <a:bodyPr/>
          <a:lstStyle/>
          <a:p>
            <a:r>
              <a:rPr lang="nb-NO" sz="2200" dirty="0" smtClean="0"/>
              <a:t>Prosentandel i ulike faggrupper som holdt på med videre utdanning</a:t>
            </a:r>
            <a:endParaRPr lang="nb-NO" sz="220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24</a:t>
            </a:fld>
            <a:endParaRPr lang="nb-NO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7825139"/>
              </p:ext>
            </p:extLst>
          </p:nvPr>
        </p:nvGraphicFramePr>
        <p:xfrm>
          <a:off x="701674" y="980728"/>
          <a:ext cx="7974781" cy="498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71804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Nivå og fagfelt på den videre utdanningen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60 % på </a:t>
            </a:r>
            <a:r>
              <a:rPr lang="nb-NO" b="1" i="1" dirty="0" smtClean="0"/>
              <a:t>universitets- eller høyskolenivå</a:t>
            </a:r>
          </a:p>
          <a:p>
            <a:pPr marL="0" indent="0">
              <a:buNone/>
            </a:pPr>
            <a:endParaRPr lang="nb-NO" b="1" i="1" dirty="0" smtClean="0"/>
          </a:p>
          <a:p>
            <a:r>
              <a:rPr lang="nb-NO" dirty="0" smtClean="0"/>
              <a:t>65 % av dem som  holdt på med videre utdanning holdt på med utdanning innenfor </a:t>
            </a:r>
            <a:r>
              <a:rPr lang="nb-NO" b="1" i="1" dirty="0" smtClean="0"/>
              <a:t>samme fagfelt som fagskoleutdanningen</a:t>
            </a:r>
          </a:p>
          <a:p>
            <a:endParaRPr lang="nb-NO" dirty="0" smtClean="0"/>
          </a:p>
          <a:p>
            <a:r>
              <a:rPr lang="nb-NO" dirty="0" smtClean="0"/>
              <a:t>68 </a:t>
            </a:r>
            <a:r>
              <a:rPr lang="nb-NO" dirty="0"/>
              <a:t>% av dem som  holdt på med videre utdanning studerer på </a:t>
            </a:r>
            <a:r>
              <a:rPr lang="nb-NO" b="1" i="1" dirty="0"/>
              <a:t>heltid</a:t>
            </a:r>
          </a:p>
          <a:p>
            <a:endParaRPr lang="nb-NO" b="1" i="1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b="1" i="1" dirty="0"/>
          </a:p>
          <a:p>
            <a:endParaRPr lang="nb-NO" b="1" i="1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5037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Motiver for videre studier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Vanligst: </a:t>
            </a:r>
            <a:r>
              <a:rPr lang="nb-NO" b="1" i="1" dirty="0" smtClean="0"/>
              <a:t>Økt interesse for faget </a:t>
            </a:r>
            <a:r>
              <a:rPr lang="nb-NO" dirty="0" smtClean="0"/>
              <a:t>fikk dem til å fortsette (47 %)</a:t>
            </a:r>
          </a:p>
          <a:p>
            <a:endParaRPr lang="nb-NO" dirty="0" smtClean="0"/>
          </a:p>
          <a:p>
            <a:r>
              <a:rPr lang="nb-NO" dirty="0" smtClean="0"/>
              <a:t>Få, bare 3 %, oppga </a:t>
            </a:r>
            <a:r>
              <a:rPr lang="nb-NO" b="1" i="1" dirty="0"/>
              <a:t>problemer med å få relevant jobb </a:t>
            </a:r>
            <a:r>
              <a:rPr lang="nb-NO" dirty="0" smtClean="0"/>
              <a:t>som viktigste årsak til videre studier </a:t>
            </a:r>
          </a:p>
          <a:p>
            <a:endParaRPr lang="nb-NO" dirty="0"/>
          </a:p>
          <a:p>
            <a:r>
              <a:rPr lang="nb-NO" dirty="0" smtClean="0"/>
              <a:t>16 </a:t>
            </a:r>
            <a:r>
              <a:rPr lang="nb-NO" dirty="0"/>
              <a:t>% blant de med økonomisk administrativ </a:t>
            </a:r>
            <a:r>
              <a:rPr lang="nb-NO" dirty="0" smtClean="0"/>
              <a:t>utdanning oppga </a:t>
            </a:r>
            <a:r>
              <a:rPr lang="nb-NO" b="1" i="1" dirty="0"/>
              <a:t>problemer med å få relevant jobb </a:t>
            </a:r>
            <a:r>
              <a:rPr lang="nb-NO" dirty="0"/>
              <a:t>som </a:t>
            </a:r>
            <a:r>
              <a:rPr lang="nb-NO" dirty="0" smtClean="0"/>
              <a:t>viktigste årsak </a:t>
            </a:r>
            <a:r>
              <a:rPr lang="nb-NO" dirty="0"/>
              <a:t>til videre </a:t>
            </a:r>
            <a:r>
              <a:rPr lang="nb-NO" dirty="0" smtClean="0"/>
              <a:t>studier</a:t>
            </a: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913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Noen hovedfunn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Til slutt: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95067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hovedfunn: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Den viktigste grunnen for valg av fagskoleutdanning var at </a:t>
            </a:r>
            <a:r>
              <a:rPr lang="nb-NO" b="1" i="1" dirty="0"/>
              <a:t>det faglige innholdet i utdanningen interesserte dem</a:t>
            </a:r>
            <a:r>
              <a:rPr lang="nb-NO" b="1" i="1" dirty="0" smtClean="0"/>
              <a:t>.</a:t>
            </a:r>
          </a:p>
          <a:p>
            <a:pPr lvl="0"/>
            <a:endParaRPr lang="nb-NO" dirty="0"/>
          </a:p>
          <a:p>
            <a:pPr lvl="0"/>
            <a:r>
              <a:rPr lang="nb-NO" dirty="0"/>
              <a:t>Nær </a:t>
            </a:r>
            <a:r>
              <a:rPr lang="nb-NO" dirty="0" smtClean="0"/>
              <a:t>1 </a:t>
            </a:r>
            <a:r>
              <a:rPr lang="nb-NO" dirty="0"/>
              <a:t>av </a:t>
            </a:r>
            <a:r>
              <a:rPr lang="nb-NO" dirty="0" smtClean="0"/>
              <a:t>4 </a:t>
            </a:r>
            <a:r>
              <a:rPr lang="nb-NO" dirty="0"/>
              <a:t>kandidater hadde fått </a:t>
            </a:r>
            <a:r>
              <a:rPr lang="nb-NO" b="1" i="1" dirty="0"/>
              <a:t>økonomisk støtte fra arbeidsgiver</a:t>
            </a:r>
            <a:r>
              <a:rPr lang="nb-NO" dirty="0"/>
              <a:t> til å ta fagskoleutdanningen</a:t>
            </a:r>
            <a:r>
              <a:rPr lang="nb-NO" dirty="0" smtClean="0"/>
              <a:t>.</a:t>
            </a:r>
          </a:p>
          <a:p>
            <a:pPr lvl="0"/>
            <a:endParaRPr lang="nb-NO" dirty="0"/>
          </a:p>
          <a:p>
            <a:pPr lvl="0"/>
            <a:r>
              <a:rPr lang="nb-NO" b="1" i="1" dirty="0"/>
              <a:t>Utdanningens relevans for arbeidslivet </a:t>
            </a:r>
            <a:r>
              <a:rPr lang="nb-NO" dirty="0"/>
              <a:t>vurderes forskjellig i de ulike faggruppene. Helse- og sosialfag får høyest skår, mediefag får lavest skår</a:t>
            </a:r>
            <a:r>
              <a:rPr lang="nb-NO" dirty="0" smtClean="0"/>
              <a:t>.</a:t>
            </a:r>
          </a:p>
          <a:p>
            <a:pPr marL="0" lvl="0" indent="0">
              <a:buNone/>
            </a:pPr>
            <a:endParaRPr lang="nb-NO" dirty="0"/>
          </a:p>
          <a:p>
            <a:pPr lvl="0"/>
            <a:r>
              <a:rPr lang="nb-NO" b="1" i="1" dirty="0"/>
              <a:t>Arbeidsledigheten har økt mye blant kandidater i økonomisk-administrative fag.</a:t>
            </a:r>
            <a:r>
              <a:rPr lang="nb-NO" dirty="0"/>
              <a:t> Her har kandidater som er født utenfor Norge en spesielt høy arbeidsledighet.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64821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flere hovedfunn: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i="1" dirty="0" smtClean="0"/>
              <a:t>De med mediefag har en relativt høy andel i ufrivillig irrelevant arbeid</a:t>
            </a:r>
            <a:r>
              <a:rPr lang="nb-NO" dirty="0" smtClean="0"/>
              <a:t> (ca. 20 %)</a:t>
            </a:r>
          </a:p>
          <a:p>
            <a:endParaRPr lang="nb-NO" dirty="0"/>
          </a:p>
          <a:p>
            <a:r>
              <a:rPr lang="nb-NO" dirty="0" smtClean="0"/>
              <a:t>Nesten 1 av 4 holdt på med </a:t>
            </a:r>
            <a:r>
              <a:rPr lang="nb-NO" b="1" i="1" dirty="0" smtClean="0"/>
              <a:t>videre utdanning</a:t>
            </a:r>
            <a:r>
              <a:rPr lang="nb-NO" dirty="0" smtClean="0"/>
              <a:t>, men bare 3 % svarte at dette var </a:t>
            </a:r>
            <a:r>
              <a:rPr lang="nb-NO" dirty="0" err="1" smtClean="0"/>
              <a:t>pga</a:t>
            </a:r>
            <a:r>
              <a:rPr lang="nb-NO" dirty="0" smtClean="0"/>
              <a:t> problemer på arbeidsmarkedet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29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1313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Spørreundersøkelse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G</a:t>
            </a:r>
            <a:r>
              <a:rPr lang="nb-NO" dirty="0" smtClean="0"/>
              <a:t>jennomført vinter/vår 2013</a:t>
            </a:r>
          </a:p>
          <a:p>
            <a:endParaRPr lang="nb-NO" dirty="0"/>
          </a:p>
          <a:p>
            <a:r>
              <a:rPr lang="nb-NO" dirty="0" smtClean="0"/>
              <a:t>Mulighet til å svare på web eller på grønt papirskjema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Sendt til 4235 personer (alle) som skulle ha fullført en fagskoleutdanning våren 2012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166 i retur</a:t>
            </a:r>
          </a:p>
          <a:p>
            <a:endParaRPr lang="nb-NO" dirty="0" smtClean="0"/>
          </a:p>
          <a:p>
            <a:r>
              <a:rPr lang="nb-NO" dirty="0" smtClean="0"/>
              <a:t>1681 besvarte undersøkelsen</a:t>
            </a:r>
          </a:p>
          <a:p>
            <a:endParaRPr lang="nb-NO" dirty="0"/>
          </a:p>
          <a:p>
            <a:r>
              <a:rPr lang="nb-NO" dirty="0"/>
              <a:t>6,1 prosent svarte at de ikke hadde fullført en fagskoleutdanning våren </a:t>
            </a:r>
            <a:r>
              <a:rPr lang="nb-NO" dirty="0" smtClean="0"/>
              <a:t>2012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1585 hadde fullført en fagskoleutdanning våren 2012 og besvarte undersøkelsen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b="1" dirty="0" smtClean="0"/>
              <a:t>Svarprosent: 41,3 </a:t>
            </a:r>
            <a:r>
              <a:rPr lang="nb-NO" dirty="0" smtClean="0"/>
              <a:t>(9 prosentpoeng økning fra i fjor)</a:t>
            </a:r>
            <a:endParaRPr lang="nb-NO" b="1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12-11-13</a:t>
            </a: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Fagskolekandidatundersøkelse 2013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179821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erica@nifu.no</a:t>
            </a:r>
            <a:endParaRPr lang="nb-N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b="1" i="1" dirty="0"/>
              <a:t>Relevans</a:t>
            </a:r>
            <a:r>
              <a:rPr lang="nb-NO" dirty="0"/>
              <a:t> av utdanningen for det arbeidet kandidatene har, og i hvilken grad de har fått (relevant) </a:t>
            </a:r>
            <a:r>
              <a:rPr lang="nb-NO" dirty="0" smtClean="0"/>
              <a:t>jobb</a:t>
            </a:r>
          </a:p>
          <a:p>
            <a:pPr marL="0" lvl="0" indent="0">
              <a:buNone/>
            </a:pPr>
            <a:endParaRPr lang="nb-NO" dirty="0"/>
          </a:p>
          <a:p>
            <a:pPr lvl="0"/>
            <a:r>
              <a:rPr lang="nb-NO" dirty="0" smtClean="0"/>
              <a:t>Eventuell </a:t>
            </a:r>
            <a:r>
              <a:rPr lang="nb-NO" b="1" i="1" dirty="0" smtClean="0"/>
              <a:t>videre utdanning</a:t>
            </a:r>
            <a:r>
              <a:rPr lang="nb-NO" dirty="0"/>
              <a:t>, og hva slags utdanning dette er, samt fremtidige </a:t>
            </a:r>
            <a:r>
              <a:rPr lang="nb-NO" dirty="0" smtClean="0"/>
              <a:t>utdanningsmål</a:t>
            </a:r>
          </a:p>
          <a:p>
            <a:pPr marL="0" lvl="0" indent="0">
              <a:buNone/>
            </a:pPr>
            <a:endParaRPr lang="nb-NO" dirty="0"/>
          </a:p>
          <a:p>
            <a:pPr lvl="0"/>
            <a:r>
              <a:rPr lang="nb-NO" b="1" i="1" dirty="0"/>
              <a:t>Hvem</a:t>
            </a:r>
            <a:r>
              <a:rPr lang="nb-NO" dirty="0"/>
              <a:t> de fagskoleutdannede er (kjønn, alder, sosial bakgrunn, utdanning fra videregående opplæring, </a:t>
            </a:r>
            <a:r>
              <a:rPr lang="nb-NO" dirty="0" smtClean="0"/>
              <a:t>osv.)</a:t>
            </a:r>
          </a:p>
          <a:p>
            <a:pPr marL="0" lvl="0" indent="0">
              <a:buNone/>
            </a:pPr>
            <a:endParaRPr lang="nb-NO" dirty="0"/>
          </a:p>
          <a:p>
            <a:pPr lvl="0"/>
            <a:r>
              <a:rPr lang="nb-NO" b="1" i="1" dirty="0"/>
              <a:t>Motiver</a:t>
            </a:r>
            <a:r>
              <a:rPr lang="nb-NO" dirty="0"/>
              <a:t> for </a:t>
            </a:r>
            <a:r>
              <a:rPr lang="nb-NO" dirty="0" smtClean="0"/>
              <a:t>valg av utdanning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5713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Nettoutvalget, etter fagfelt. Prosent</a:t>
            </a:r>
            <a:endParaRPr lang="nb-NO" dirty="0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7241547"/>
              </p:ext>
            </p:extLst>
          </p:nvPr>
        </p:nvGraphicFramePr>
        <p:xfrm>
          <a:off x="971601" y="1484782"/>
          <a:ext cx="6984774" cy="4605864"/>
        </p:xfrm>
        <a:graphic>
          <a:graphicData uri="http://schemas.openxmlformats.org/drawingml/2006/table">
            <a:tbl>
              <a:tblPr firstRow="1" firstCol="1" bandRow="1"/>
              <a:tblGrid>
                <a:gridCol w="4241748"/>
                <a:gridCol w="1371513"/>
                <a:gridCol w="1371513"/>
              </a:tblGrid>
              <a:tr h="360040">
                <a:tc>
                  <a:txBody>
                    <a:bodyPr/>
                    <a:lstStyle/>
                    <a:p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Humanistiske og estetiske fag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Lærerutdanning og pedagogikk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(0)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Mediefag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Økonomiske og administrative fag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Naturvitensk. fag, håndverksfag og tekniske fag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Helse- og sosialfag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Primærnæringsfag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Samferdsels- og sikkerhetsfag og andre servicefag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Uoppgitt fagfelt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 (=100 %)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1283</a:t>
                      </a:r>
                      <a:endParaRPr lang="nb-NO" sz="200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1585</a:t>
                      </a:r>
                      <a:endParaRPr lang="nb-NO" sz="2000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8181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Hvem er fagskolekandidatene?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514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Studieretning i VGS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51 % har </a:t>
            </a:r>
            <a:r>
              <a:rPr lang="nb-NO" b="1" i="1" dirty="0" smtClean="0"/>
              <a:t>studiekompetanse</a:t>
            </a:r>
            <a:r>
              <a:rPr lang="nb-NO" dirty="0" smtClean="0"/>
              <a:t> fra VGS</a:t>
            </a:r>
          </a:p>
          <a:p>
            <a:pPr lvl="1"/>
            <a:r>
              <a:rPr lang="nb-NO" dirty="0" smtClean="0"/>
              <a:t>32 % «bare» studiekompetanse, 19 % dobbeltkompetanse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40 % har </a:t>
            </a:r>
            <a:r>
              <a:rPr lang="nb-NO" b="1" i="1" dirty="0" smtClean="0"/>
              <a:t>yrkeskompetanse</a:t>
            </a:r>
            <a:r>
              <a:rPr lang="nb-NO" dirty="0" smtClean="0"/>
              <a:t> fra VGS</a:t>
            </a:r>
          </a:p>
          <a:p>
            <a:pPr lvl="1"/>
            <a:r>
              <a:rPr lang="nb-NO" dirty="0" smtClean="0"/>
              <a:t>36 % med fag-/svennebrev, 4 % fra skole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8 % har </a:t>
            </a:r>
            <a:r>
              <a:rPr lang="nb-NO" i="1" dirty="0" smtClean="0"/>
              <a:t>ikke</a:t>
            </a:r>
            <a:r>
              <a:rPr lang="nb-NO" dirty="0" smtClean="0"/>
              <a:t> fullført med studie- eller yrkeskompetanse fra VGS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1 % ukjent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822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Fagfelt i VGS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 </a:t>
            </a:r>
            <a:r>
              <a:rPr lang="nb-NO" dirty="0"/>
              <a:t>fleste kommer fra </a:t>
            </a:r>
            <a:r>
              <a:rPr lang="nb-NO" b="1" i="1" dirty="0"/>
              <a:t>studiespesialisering, elektrofag, helse- og sosialfag, teknikk og industriell produksjon og bygg og </a:t>
            </a:r>
            <a:r>
              <a:rPr lang="nb-NO" b="1" i="1" dirty="0" smtClean="0"/>
              <a:t>anleggsteknikk</a:t>
            </a:r>
          </a:p>
          <a:p>
            <a:endParaRPr lang="nb-NO" b="1" dirty="0" smtClean="0"/>
          </a:p>
          <a:p>
            <a:r>
              <a:rPr lang="nb-NO" dirty="0"/>
              <a:t>De fleste bygger på fagvalg i VGS når de velger fagfelt i </a:t>
            </a:r>
            <a:r>
              <a:rPr lang="nb-NO" dirty="0" smtClean="0"/>
              <a:t>fagskoleutdanningen</a:t>
            </a:r>
          </a:p>
          <a:p>
            <a:endParaRPr lang="nb-NO" dirty="0"/>
          </a:p>
          <a:p>
            <a:r>
              <a:rPr lang="nb-NO" dirty="0" smtClean="0"/>
              <a:t>De med studiespesialisering i VGS velger som </a:t>
            </a:r>
            <a:r>
              <a:rPr lang="nb-NO" dirty="0"/>
              <a:t>regel humanistiske og estetiske fag eller økonomisk-administrative fag.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1498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Kjønn, alder og familiebakgrunn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59 % menn og 41 % kvinner</a:t>
            </a:r>
          </a:p>
          <a:p>
            <a:endParaRPr lang="nb-NO" dirty="0" smtClean="0"/>
          </a:p>
          <a:p>
            <a:r>
              <a:rPr lang="nb-NO" dirty="0" smtClean="0"/>
              <a:t>Vel halvparten under 30 år (tyngdepunkt mellom 22 og 30 år)</a:t>
            </a:r>
          </a:p>
          <a:p>
            <a:endParaRPr lang="nb-NO" dirty="0" smtClean="0"/>
          </a:p>
          <a:p>
            <a:r>
              <a:rPr lang="nb-NO" dirty="0" smtClean="0"/>
              <a:t>Helse- og sosialfag har høy andel over 40 år (64 %)</a:t>
            </a:r>
          </a:p>
          <a:p>
            <a:endParaRPr lang="nb-NO" dirty="0"/>
          </a:p>
          <a:p>
            <a:r>
              <a:rPr lang="nb-NO" dirty="0" smtClean="0"/>
              <a:t>29 % har en far og/eller mor med høyere utdanning</a:t>
            </a:r>
          </a:p>
          <a:p>
            <a:endParaRPr lang="nb-NO" dirty="0" smtClean="0"/>
          </a:p>
          <a:p>
            <a:r>
              <a:rPr lang="nb-NO" dirty="0" smtClean="0"/>
              <a:t>Mange har foreldre som selv har tatt en fagskoleutdanning (far: 12 %, mor: 7 %)</a:t>
            </a:r>
          </a:p>
          <a:p>
            <a:endParaRPr lang="nb-NO" dirty="0"/>
          </a:p>
          <a:p>
            <a:r>
              <a:rPr lang="nb-NO" dirty="0" smtClean="0"/>
              <a:t>10 % er født utenfor Norge</a:t>
            </a:r>
          </a:p>
          <a:p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smtClean="0"/>
              <a:t>12-11-13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Fagskolekandidatundersøkelse 2013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5F22-D5A2-49CF-8FBE-5C3392B72C8D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2046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FU_ppt_justert_neue">
  <a:themeElements>
    <a:clrScheme name="NIFU">
      <a:dk1>
        <a:sysClr val="windowText" lastClr="000000"/>
      </a:dk1>
      <a:lt1>
        <a:sysClr val="window" lastClr="FFFFFF"/>
      </a:lt1>
      <a:dk2>
        <a:srgbClr val="404040"/>
      </a:dk2>
      <a:lt2>
        <a:srgbClr val="E4E8EB"/>
      </a:lt2>
      <a:accent1>
        <a:srgbClr val="2D8E9F"/>
      </a:accent1>
      <a:accent2>
        <a:srgbClr val="C84957"/>
      </a:accent2>
      <a:accent3>
        <a:srgbClr val="000000"/>
      </a:accent3>
      <a:accent4>
        <a:srgbClr val="404040"/>
      </a:accent4>
      <a:accent5>
        <a:srgbClr val="878D91"/>
      </a:accent5>
      <a:accent6>
        <a:srgbClr val="E4E8EB"/>
      </a:accent6>
      <a:hlink>
        <a:srgbClr val="C84957"/>
      </a:hlink>
      <a:folHlink>
        <a:srgbClr val="2D8E9F"/>
      </a:folHlink>
    </a:clrScheme>
    <a:fontScheme name="NIF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5DADACDD5F274599E386A7777D99CD" ma:contentTypeVersion="11" ma:contentTypeDescription="Opprett et nytt dokument." ma:contentTypeScope="" ma:versionID="6b289b8349f72091a730bc3298cc2f78">
  <xsd:schema xmlns:xsd="http://www.w3.org/2001/XMLSchema" xmlns:xs="http://www.w3.org/2001/XMLSchema" xmlns:p="http://schemas.microsoft.com/office/2006/metadata/properties" xmlns:ns1="http://schemas.microsoft.com/sharepoint/v3" xmlns:ns2="9e35d77f-6acd-43cf-ac56-9ea97d22c143" targetNamespace="http://schemas.microsoft.com/office/2006/metadata/properties" ma:root="true" ma:fieldsID="a3cd0afcff1eed2bd8852e3864928932" ns1:_="" ns2:_="">
    <xsd:import namespace="http://schemas.microsoft.com/sharepoint/v3"/>
    <xsd:import namespace="9e35d77f-6acd-43cf-ac56-9ea97d22c143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DocuL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mailSender" ma:index="11" nillable="true" ma:displayName="Avsender av e-post" ma:hidden="true" ma:internalName="EmailSender">
      <xsd:simpleType>
        <xsd:restriction base="dms:Note">
          <xsd:maxLength value="255"/>
        </xsd:restriction>
      </xsd:simpleType>
    </xsd:element>
    <xsd:element name="EmailTo" ma:index="12" nillable="true" ma:displayName="E-post til" ma:hidden="true" ma:internalName="EmailTo">
      <xsd:simpleType>
        <xsd:restriction base="dms:Note">
          <xsd:maxLength value="255"/>
        </xsd:restriction>
      </xsd:simpleType>
    </xsd:element>
    <xsd:element name="EmailCc" ma:index="13" nillable="true" ma:displayName="Kopi av e-post til" ma:hidden="true" ma:internalName="EmailCc">
      <xsd:simpleType>
        <xsd:restriction base="dms:Note">
          <xsd:maxLength value="255"/>
        </xsd:restriction>
      </xsd:simpleType>
    </xsd:element>
    <xsd:element name="EmailFrom" ma:index="14" nillable="true" ma:displayName="E-post fra" ma:hidden="true" ma:internalName="EmailFrom">
      <xsd:simpleType>
        <xsd:restriction base="dms:Text"/>
      </xsd:simpleType>
    </xsd:element>
    <xsd:element name="EmailSubject" ma:index="15" nillable="true" ma:displayName="Emne i e-pos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d77f-6acd-43cf-ac56-9ea97d22c143" elementFormDefault="qualified">
    <xsd:import namespace="http://schemas.microsoft.com/office/2006/documentManagement/types"/>
    <xsd:import namespace="http://schemas.microsoft.com/office/infopath/2007/PartnerControls"/>
    <xsd:element name="DocuLive" ma:index="16" nillable="true" ma:displayName="WebSak" ma:internalName="DocuLive">
      <xsd:simpleType>
        <xsd:restriction base="dms:Text">
          <xsd:maxLength value="5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 ma:index="8" ma:displayName="Kommentarer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To xmlns="http://schemas.microsoft.com/sharepoint/v3" xsi:nil="true"/>
    <DocuLive xmlns="9e35d77f-6acd-43cf-ac56-9ea97d22c143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7700469-6389-4A3C-801A-8E7D314C71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e35d77f-6acd-43cf-ac56-9ea97d22c1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E471D9-6181-4D2F-B45F-8DC072778E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576E9F-F6A0-4C0B-B827-4EACEA3549D6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9e35d77f-6acd-43cf-ac56-9ea97d22c143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NIFU_ppt_justert_neue</Template>
  <TotalTime>759</TotalTime>
  <Words>1194</Words>
  <Application>Microsoft Office PowerPoint</Application>
  <PresentationFormat>Skjermfremvisning (4:3)</PresentationFormat>
  <Paragraphs>303</Paragraphs>
  <Slides>30</Slides>
  <Notes>29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30</vt:i4>
      </vt:variant>
    </vt:vector>
  </HeadingPairs>
  <TitlesOfParts>
    <vt:vector size="31" baseType="lpstr">
      <vt:lpstr>NIFU_ppt_justert_neue</vt:lpstr>
      <vt:lpstr>Fagskoleutdannedes studiesituasjon og arbeidsmarkedssituasjon</vt:lpstr>
      <vt:lpstr>Data og formål med undersøkelsen</vt:lpstr>
      <vt:lpstr>Spørreundersøkelse</vt:lpstr>
      <vt:lpstr>Formål</vt:lpstr>
      <vt:lpstr>Nettoutvalget, etter fagfelt. Prosent</vt:lpstr>
      <vt:lpstr>Hvem er fagskolekandidatene?</vt:lpstr>
      <vt:lpstr>Studieretning i VGS</vt:lpstr>
      <vt:lpstr>Fagfelt i VGS</vt:lpstr>
      <vt:lpstr>Kjønn, alder og familiebakgrunn</vt:lpstr>
      <vt:lpstr>Svært kjønnsdelt fagskoleutdanning</vt:lpstr>
      <vt:lpstr>Motivasjon for utdanningen</vt:lpstr>
      <vt:lpstr>De viktigste motivene</vt:lpstr>
      <vt:lpstr>Økonomisk støtte fra arbeidsgiver</vt:lpstr>
      <vt:lpstr>Var utdanningen et ledd i en karriereplan?</vt:lpstr>
      <vt:lpstr>Arbedismarkedssituasjonen</vt:lpstr>
      <vt:lpstr>Noen definisjoner</vt:lpstr>
      <vt:lpstr>Hovedaktivitet mars 2013 (ca. tre kvart år etter eksamen)</vt:lpstr>
      <vt:lpstr>Prosentandel arbeidsledige tre kvart år etter eksamen (2012 og 2013) blant fagskolekandidater utdannet våren 2011 og 2012</vt:lpstr>
      <vt:lpstr>Prosentandel i ufrivillig irrelevant arbeid. Andel av kandidater i arbeidsstyrken, i ulike fagfelt</vt:lpstr>
      <vt:lpstr>Vurdering av utdanningens relevans for arbeidslivet (skala 1- 5)</vt:lpstr>
      <vt:lpstr>Heltid eller deltid</vt:lpstr>
      <vt:lpstr>Grunner til å jobbe deltid</vt:lpstr>
      <vt:lpstr>Videre utdanning</vt:lpstr>
      <vt:lpstr>Prosentandel i ulike faggrupper som holdt på med videre utdanning</vt:lpstr>
      <vt:lpstr>Nivå og fagfelt på den videre utdanningen</vt:lpstr>
      <vt:lpstr>Motiver for videre studier</vt:lpstr>
      <vt:lpstr>Noen hovedfunn</vt:lpstr>
      <vt:lpstr>Noen hovedfunn:</vt:lpstr>
      <vt:lpstr>Noen flere hovedfunn:</vt:lpstr>
      <vt:lpstr>Lysbilde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Liv Anne Støren</dc:creator>
  <cp:lastModifiedBy>Øystein Holmedal-Hagen</cp:lastModifiedBy>
  <cp:revision>61</cp:revision>
  <cp:lastPrinted>2013-11-11T14:37:18Z</cp:lastPrinted>
  <dcterms:created xsi:type="dcterms:W3CDTF">2013-11-07T10:06:46Z</dcterms:created>
  <dcterms:modified xsi:type="dcterms:W3CDTF">2014-02-19T12:52:11Z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  <property fmtid="{D5CDD505-2E9C-101B-9397-08002B2CF9AE}" pid="3" name="ContentTypeId">
    <vt:lpwstr>0x010100F55DADACDD5F274599E386A7777D99CD</vt:lpwstr>
  </property>
</Properties>
</file>