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9" r:id="rId5"/>
    <p:sldId id="306" r:id="rId6"/>
    <p:sldId id="309" r:id="rId7"/>
    <p:sldId id="308" r:id="rId8"/>
    <p:sldId id="311" r:id="rId9"/>
    <p:sldId id="312" r:id="rId10"/>
    <p:sldId id="316" r:id="rId11"/>
    <p:sldId id="314" r:id="rId12"/>
    <p:sldId id="315" r:id="rId13"/>
    <p:sldId id="313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B000F"/>
    <a:srgbClr val="FF0011"/>
    <a:srgbClr val="A6DDFD"/>
    <a:srgbClr val="D2EEFE"/>
    <a:srgbClr val="20AAFB"/>
    <a:srgbClr val="BBE1F5"/>
    <a:srgbClr val="63C4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370" autoAdjust="0"/>
    <p:restoredTop sz="81563" autoAdjust="0"/>
  </p:normalViewPr>
  <p:slideViewPr>
    <p:cSldViewPr snapToGrid="0">
      <p:cViewPr varScale="1">
        <p:scale>
          <a:sx n="91" d="100"/>
          <a:sy n="91" d="100"/>
        </p:scale>
        <p:origin x="-149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75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1" y="0"/>
            <a:ext cx="2945874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10"/>
            <a:ext cx="2945875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n-NO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1" y="9429910"/>
            <a:ext cx="2945874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8A7385-6E80-4809-9B6F-F5401F657320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75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84" y="0"/>
            <a:ext cx="2945875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6" y="4714956"/>
            <a:ext cx="5438787" cy="44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24"/>
            <a:ext cx="2945875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84" y="9428324"/>
            <a:ext cx="2945875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72" tIns="44586" rIns="89172" bIns="44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3EE91D-8F05-4229-8603-AE854B415D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3687A-32F4-449E-BDE2-89FE599E7EC1}" type="slidenum">
              <a:rPr lang="nb-NO" smtClean="0"/>
              <a:pPr/>
              <a:t>1</a:t>
            </a:fld>
            <a:endParaRPr lang="nb-NO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EE91D-8F05-4229-8603-AE854B415D3D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EE91D-8F05-4229-8603-AE854B415D3D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3041650"/>
            <a:ext cx="9145588" cy="3349625"/>
          </a:xfrm>
          <a:prstGeom prst="rect">
            <a:avLst/>
          </a:prstGeom>
          <a:solidFill>
            <a:srgbClr val="20AAFB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42913"/>
          </a:xfrm>
          <a:prstGeom prst="rect">
            <a:avLst/>
          </a:prstGeom>
          <a:solidFill>
            <a:srgbClr val="20AAFB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438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08025" y="3040063"/>
            <a:ext cx="539750" cy="8413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0" y="30400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709613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8382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5030788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53340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>
            <a:off x="7235825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>
            <a:off x="7605713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>
            <a:off x="87630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auto">
          <a:xfrm>
            <a:off x="709613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8382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5030788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53340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7235825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>
            <a:off x="7605713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87630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-409575" y="45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-409575" y="10525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-409575" y="3048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-409575" y="63246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9258300" y="45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>
            <a:off x="9258300" y="10525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9258300" y="30416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9258300" y="63182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pic>
        <p:nvPicPr>
          <p:cNvPr id="31" name="Picture 64" descr="stripe_nede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6346825"/>
            <a:ext cx="9153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0" y="6353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pic>
        <p:nvPicPr>
          <p:cNvPr id="33" name="Picture 75" descr="KD_2CB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603375"/>
            <a:ext cx="28321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13300"/>
            <a:ext cx="6400800" cy="1346200"/>
          </a:xfrm>
        </p:spPr>
        <p:txBody>
          <a:bodyPr anchorCtr="1"/>
          <a:lstStyle>
            <a:lvl1pPr marL="0" indent="0" algn="ctr">
              <a:buFontTx/>
              <a:buNone/>
              <a:defRPr sz="1600" b="1" i="1"/>
            </a:lvl1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3502025"/>
            <a:ext cx="6400800" cy="1317625"/>
          </a:xfrm>
        </p:spPr>
        <p:txBody>
          <a:bodyPr anchor="b" anchorCtr="1"/>
          <a:lstStyle>
            <a:lvl1pPr algn="ctr">
              <a:defRPr i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5988050" y="1066800"/>
            <a:ext cx="1620838" cy="48863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22363" y="1066800"/>
            <a:ext cx="4713287" cy="48863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22363" y="1838325"/>
            <a:ext cx="31670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1825" y="1838325"/>
            <a:ext cx="31670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strek_høy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0038"/>
            <a:ext cx="706438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364288"/>
            <a:ext cx="704850" cy="503237"/>
          </a:xfrm>
          <a:prstGeom prst="rect">
            <a:avLst/>
          </a:prstGeom>
          <a:solidFill>
            <a:srgbClr val="20AA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4850" y="441325"/>
            <a:ext cx="8439150" cy="5907088"/>
          </a:xfrm>
          <a:prstGeom prst="rect">
            <a:avLst/>
          </a:prstGeom>
          <a:solidFill>
            <a:srgbClr val="20AAFB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63" y="1838325"/>
            <a:ext cx="6486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0" y="6386513"/>
            <a:ext cx="70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8EAB63DB-3412-4E8F-B57D-BEAFD1E49976}" type="slidenum">
              <a:rPr lang="en-US" sz="1800">
                <a:solidFill>
                  <a:schemeClr val="bg1"/>
                </a:solidFill>
                <a:latin typeface="Arial Bold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800" dirty="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08025" y="441325"/>
            <a:ext cx="539750" cy="841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7620000" y="441325"/>
            <a:ext cx="1524000" cy="5915025"/>
          </a:xfrm>
          <a:prstGeom prst="rect">
            <a:avLst/>
          </a:prstGeom>
          <a:solidFill>
            <a:srgbClr val="20AAFB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8875" y="1066800"/>
            <a:ext cx="6435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</a:t>
            </a: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709613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8382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5030788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53340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235825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7605713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87630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709613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8382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5030788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53340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7235825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7605713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87630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-409575" y="45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-409575" y="10525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-409575" y="3048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-409575" y="63246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9258300" y="45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9258300" y="10525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9258300" y="30416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9258300" y="63182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-9525" y="-4763"/>
            <a:ext cx="719138" cy="447676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85" name="Text Box 61"/>
          <p:cNvSpPr txBox="1">
            <a:spLocks noChangeArrowheads="1"/>
          </p:cNvSpPr>
          <p:nvPr/>
        </p:nvSpPr>
        <p:spPr bwMode="auto">
          <a:xfrm>
            <a:off x="1114425" y="6429375"/>
            <a:ext cx="6781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1600" b="1" i="1" dirty="0">
                <a:solidFill>
                  <a:srgbClr val="000066"/>
                </a:solidFill>
                <a:latin typeface="Arial" pitchFamily="34" charset="0"/>
              </a:rPr>
              <a:t>Kunnskapsdepartementet</a:t>
            </a:r>
            <a:endParaRPr lang="en-US" sz="1600" b="1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438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0" y="6353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7048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66750" indent="-3333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038225" indent="-352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524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1847850" indent="-2952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3050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7622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2194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6766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9856" y="3385456"/>
            <a:ext cx="8326371" cy="2756263"/>
          </a:xfrm>
        </p:spPr>
        <p:txBody>
          <a:bodyPr/>
          <a:lstStyle/>
          <a:p>
            <a:pPr eaLnBrk="1" hangingPunct="1"/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>Modernisering </a:t>
            </a:r>
            <a:br>
              <a:rPr lang="nb-NO" sz="3600" dirty="0" smtClean="0"/>
            </a:br>
            <a:r>
              <a:rPr lang="nb-NO" sz="3600" dirty="0" smtClean="0"/>
              <a:t>av universiteter og høyskoler</a:t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2800" dirty="0" smtClean="0"/>
              <a:t>Kontaktkonferansen 2012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dirty="0" smtClean="0"/>
              <a:t>Statsråd Tora Aasland</a:t>
            </a:r>
            <a:endParaRPr lang="nb-NO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7" descr="800px-Oslo_Universitet_2.jpg"/>
          <p:cNvPicPr>
            <a:picLocks noChangeAspect="1"/>
          </p:cNvPicPr>
          <p:nvPr/>
        </p:nvPicPr>
        <p:blipFill>
          <a:blip r:embed="rId3" cstate="print"/>
          <a:srcRect r="62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 descr="tradogvisjon-2006-003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132" y="284807"/>
            <a:ext cx="2663777" cy="213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e 6" descr="Hibo_blaahimm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9520" y="2721610"/>
            <a:ext cx="2540000" cy="382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0" y="5730240"/>
            <a:ext cx="3043093" cy="916165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UiO 1811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Plassholder for tekst 2"/>
          <p:cNvSpPr txBox="1">
            <a:spLocks/>
          </p:cNvSpPr>
          <p:nvPr/>
        </p:nvSpPr>
        <p:spPr bwMode="auto">
          <a:xfrm>
            <a:off x="6329507" y="2331720"/>
            <a:ext cx="3043093" cy="91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UiN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2011</a:t>
            </a: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0009" t="35240" r="14544" b="6029"/>
          <a:stretch>
            <a:fillRect/>
          </a:stretch>
        </p:blipFill>
        <p:spPr bwMode="auto">
          <a:xfrm>
            <a:off x="2409212" y="465207"/>
            <a:ext cx="4355023" cy="587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2" name="Plassholder for innhold 11" descr="COLOURBOX2993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1880" y="3627120"/>
            <a:ext cx="5532121" cy="3230880"/>
          </a:xfrm>
        </p:spPr>
      </p:pic>
      <p:pic>
        <p:nvPicPr>
          <p:cNvPr id="14" name="Bilde 13" descr="COLOURBOX1044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2840" y="0"/>
            <a:ext cx="5486400" cy="3657600"/>
          </a:xfrm>
          <a:prstGeom prst="rect">
            <a:avLst/>
          </a:prstGeom>
        </p:spPr>
      </p:pic>
      <p:pic>
        <p:nvPicPr>
          <p:cNvPr id="16" name="Bilde 15" descr="COLOURBOX1182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720" y="0"/>
            <a:ext cx="371856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år skal det være moderne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9922" t="55477" r="13642" b="9656"/>
          <a:stretch>
            <a:fillRect/>
          </a:stretch>
        </p:blipFill>
        <p:spPr bwMode="auto">
          <a:xfrm>
            <a:off x="716280" y="1767840"/>
            <a:ext cx="6903720" cy="45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Kvalitet er alltid moderne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Plassholder for innhold 4" descr="Nansen ved mikroskop Fotograf; Joh. v.d.Fe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79455" y="1789030"/>
            <a:ext cx="5189603" cy="40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1234440" y="5497622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600" dirty="0" smtClean="0">
                <a:solidFill>
                  <a:schemeClr val="bg1"/>
                </a:solidFill>
              </a:rPr>
              <a:t>Foto: Joh. v. d. Fehr / </a:t>
            </a:r>
            <a:r>
              <a:rPr lang="nn-NO" sz="1600" dirty="0" err="1" smtClean="0">
                <a:solidFill>
                  <a:schemeClr val="bg1"/>
                </a:solidFill>
              </a:rPr>
              <a:t>eier</a:t>
            </a:r>
            <a:r>
              <a:rPr lang="nn-NO" sz="1600" dirty="0" smtClean="0">
                <a:solidFill>
                  <a:schemeClr val="bg1"/>
                </a:solidFill>
              </a:rPr>
              <a:t>: Nasjonalbiblioteket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4315" t="25569" r="11223" b="14925"/>
          <a:stretch>
            <a:fillRect/>
          </a:stretch>
        </p:blipFill>
        <p:spPr bwMode="auto">
          <a:xfrm>
            <a:off x="1222042" y="1117600"/>
            <a:ext cx="5875205" cy="506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tel 1"/>
          <p:cNvSpPr txBox="1">
            <a:spLocks/>
          </p:cNvSpPr>
          <p:nvPr/>
        </p:nvSpPr>
        <p:spPr bwMode="auto">
          <a:xfrm>
            <a:off x="1158875" y="647700"/>
            <a:ext cx="6791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Fr</a:t>
            </a:r>
            <a:r>
              <a:rPr kumimoji="0" lang="nb-NO" b="1" i="0" u="none" strike="noStrike" kern="0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amtidsrettede</a:t>
            </a:r>
            <a:r>
              <a:rPr kumimoji="0" lang="nb-NO" b="1" i="0" u="none" strike="noStrike" kern="0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universiteter og </a:t>
            </a:r>
            <a:r>
              <a:rPr kumimoji="0" lang="nb-NO" b="1" i="0" u="none" strike="noStrike" kern="0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høysko</a:t>
            </a:r>
            <a:r>
              <a:rPr lang="nb-NO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ler</a:t>
            </a:r>
            <a:endParaRPr kumimoji="0" lang="nb-NO" b="1" i="0" u="none" strike="noStrike" kern="0" spc="0" normalizeH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Vitenskapen er fleksibel</a:t>
            </a:r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8168" t="33511" r="9134" b="12241"/>
          <a:stretch>
            <a:fillRect/>
          </a:stretch>
        </p:blipFill>
        <p:spPr bwMode="auto">
          <a:xfrm>
            <a:off x="3041170" y="1721069"/>
            <a:ext cx="2695137" cy="408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Menneskene</a:t>
            </a:r>
            <a:endParaRPr lang="nb-NO" dirty="0"/>
          </a:p>
        </p:txBody>
      </p:sp>
      <p:pic>
        <p:nvPicPr>
          <p:cNvPr id="5" name="Bilde 4" descr="COLOURBOX3271430.jpg"/>
          <p:cNvPicPr>
            <a:picLocks noChangeAspect="1"/>
          </p:cNvPicPr>
          <p:nvPr/>
        </p:nvPicPr>
        <p:blipFill>
          <a:blip r:embed="rId2" cstate="print"/>
          <a:srcRect l="2371" r="3220"/>
          <a:stretch>
            <a:fillRect/>
          </a:stretch>
        </p:blipFill>
        <p:spPr>
          <a:xfrm>
            <a:off x="-15240" y="0"/>
            <a:ext cx="97078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nb-NO" dirty="0" smtClean="0">
                <a:ea typeface="Times New Roman" pitchFamily="18" charset="0"/>
              </a:rPr>
              <a:t>Moderne læresteder er utfordrende og relevante og…</a:t>
            </a:r>
            <a:r>
              <a:rPr lang="nb-NO" sz="3600" b="0" dirty="0" smtClean="0">
                <a:latin typeface="Arial" pitchFamily="34" charset="0"/>
              </a:rPr>
              <a:t/>
            </a:r>
            <a:br>
              <a:rPr lang="nb-NO" sz="3600" b="0" dirty="0" smtClean="0">
                <a:latin typeface="Arial" pitchFamily="34" charset="0"/>
              </a:rPr>
            </a:b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ea typeface="Times New Roman" pitchFamily="18" charset="0"/>
              </a:rPr>
              <a:t>Gir kompetanse for framtida</a:t>
            </a:r>
            <a:r>
              <a:rPr lang="nb-NO" sz="1200" dirty="0" smtClean="0"/>
              <a:t/>
            </a:r>
            <a:br>
              <a:rPr lang="nb-NO" sz="1200" dirty="0" smtClean="0"/>
            </a:br>
            <a:endParaRPr lang="nb-NO" sz="1200" dirty="0" smtClean="0"/>
          </a:p>
          <a:p>
            <a:r>
              <a:rPr lang="nb-NO" dirty="0" smtClean="0">
                <a:ea typeface="Times New Roman" pitchFamily="18" charset="0"/>
              </a:rPr>
              <a:t>Utdanner gode kandidater</a:t>
            </a:r>
            <a:r>
              <a:rPr lang="nb-NO" sz="1200" dirty="0" smtClean="0"/>
              <a:t/>
            </a:r>
            <a:br>
              <a:rPr lang="nb-NO" sz="1200" dirty="0" smtClean="0"/>
            </a:br>
            <a:endParaRPr lang="nb-NO" sz="1200" dirty="0" smtClean="0"/>
          </a:p>
          <a:p>
            <a:r>
              <a:rPr lang="nb-NO" dirty="0" smtClean="0">
                <a:ea typeface="Times New Roman" pitchFamily="18" charset="0"/>
              </a:rPr>
              <a:t>Utfører god forskning</a:t>
            </a:r>
            <a:r>
              <a:rPr lang="nb-NO" sz="1200" dirty="0" smtClean="0"/>
              <a:t/>
            </a:r>
            <a:br>
              <a:rPr lang="nb-NO" sz="1200" dirty="0" smtClean="0"/>
            </a:br>
            <a:endParaRPr lang="nb-NO" sz="1200" dirty="0" smtClean="0"/>
          </a:p>
          <a:p>
            <a:r>
              <a:rPr lang="nb-NO" dirty="0" smtClean="0">
                <a:ea typeface="Times New Roman" pitchFamily="18" charset="0"/>
              </a:rPr>
              <a:t>Lykkes i dialogen med samfunnet</a:t>
            </a:r>
            <a:r>
              <a:rPr lang="nb-NO" sz="1200" dirty="0" smtClean="0"/>
              <a:t/>
            </a:r>
            <a:br>
              <a:rPr lang="nb-NO" sz="1200" dirty="0" smtClean="0"/>
            </a:br>
            <a:endParaRPr lang="nb-NO" sz="1200" dirty="0" smtClean="0"/>
          </a:p>
          <a:p>
            <a:r>
              <a:rPr lang="nb-NO" dirty="0" smtClean="0">
                <a:ea typeface="Times New Roman" pitchFamily="18" charset="0"/>
              </a:rPr>
              <a:t>Får til kunnskapsoverføring</a:t>
            </a:r>
            <a:r>
              <a:rPr lang="nb-NO" sz="1200" dirty="0" smtClean="0"/>
              <a:t/>
            </a:r>
            <a:br>
              <a:rPr lang="nb-NO" sz="1200" dirty="0" smtClean="0"/>
            </a:br>
            <a:endParaRPr lang="nb-NO" sz="1200" dirty="0" smtClean="0"/>
          </a:p>
          <a:p>
            <a:r>
              <a:rPr lang="nb-NO" dirty="0" smtClean="0">
                <a:ea typeface="Times New Roman" pitchFamily="18" charset="0"/>
              </a:rPr>
              <a:t>Er internasjonalt attraktive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D_3_no">
  <a:themeElements>
    <a:clrScheme name="KD_3_no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KD_3_n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D_3_n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_3_n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D8BBFFC998194199029591024F9844" ma:contentTypeVersion="11" ma:contentTypeDescription="Opprett et nytt dokument." ma:contentTypeScope="" ma:versionID="267893fdf35ad2b489a32c11f3c4451c">
  <xsd:schema xmlns:xsd="http://www.w3.org/2001/XMLSchema" xmlns:xs="http://www.w3.org/2001/XMLSchema" xmlns:p="http://schemas.microsoft.com/office/2006/metadata/properties" xmlns:ns1="http://schemas.microsoft.com/sharepoint/v3" xmlns:ns2="9e35d77f-6acd-43cf-ac56-9ea97d22c143" targetNamespace="http://schemas.microsoft.com/office/2006/metadata/properties" ma:root="true" ma:fieldsID="3221ce290f34de17640c18fff858626b" ns1:_="" ns2:_="">
    <xsd:import namespace="http://schemas.microsoft.com/sharepoint/v3"/>
    <xsd:import namespace="9e35d77f-6acd-43cf-ac56-9ea97d22c14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Kommentar" minOccurs="0"/>
                <xsd:element ref="ns2:DocuL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E-post fra" ma:hidden="true" ma:internalName="EmailFrom">
      <xsd:simpleType>
        <xsd:restriction base="dms:Text"/>
      </xsd:simpleType>
    </xsd:element>
    <xsd:element name="EmailSubject" ma:index="14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d77f-6acd-43cf-ac56-9ea97d22c143" elementFormDefault="qualified">
    <xsd:import namespace="http://schemas.microsoft.com/office/2006/documentManagement/types"/>
    <xsd:import namespace="http://schemas.microsoft.com/office/infopath/2007/PartnerControls"/>
    <xsd:element name="Kommentar" ma:index="15" nillable="true" ma:displayName="Kommentar" ma:internalName="Kommentar">
      <xsd:simpleType>
        <xsd:restriction base="dms:Note">
          <xsd:maxLength value="255"/>
        </xsd:restriction>
      </xsd:simpleType>
    </xsd:element>
    <xsd:element name="DocuLive" ma:index="16" nillable="true" ma:displayName="DocuLive" ma:internalName="DocuLiv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DocuLive xmlns="9e35d77f-6acd-43cf-ac56-9ea97d22c143" xsi:nil="true"/>
    <Kommentar xmlns="9e35d77f-6acd-43cf-ac56-9ea97d22c143" xsi:nil="true"/>
  </documentManagement>
</p:properties>
</file>

<file path=customXml/itemProps1.xml><?xml version="1.0" encoding="utf-8"?>
<ds:datastoreItem xmlns:ds="http://schemas.openxmlformats.org/officeDocument/2006/customXml" ds:itemID="{F7134E53-DCC5-4F5D-A9F9-EEB7329B6EFB}"/>
</file>

<file path=customXml/itemProps2.xml><?xml version="1.0" encoding="utf-8"?>
<ds:datastoreItem xmlns:ds="http://schemas.openxmlformats.org/officeDocument/2006/customXml" ds:itemID="{6C40C3EE-A320-497B-972A-156BE4C1152A}"/>
</file>

<file path=customXml/itemProps3.xml><?xml version="1.0" encoding="utf-8"?>
<ds:datastoreItem xmlns:ds="http://schemas.openxmlformats.org/officeDocument/2006/customXml" ds:itemID="{2BCE0CF1-A115-4AF1-B64E-7FCD05B56820}"/>
</file>

<file path=docProps/app.xml><?xml version="1.0" encoding="utf-8"?>
<Properties xmlns="http://schemas.openxmlformats.org/officeDocument/2006/extended-properties" xmlns:vt="http://schemas.openxmlformats.org/officeDocument/2006/docPropsVTypes">
  <Template>KD_3_no</Template>
  <TotalTime>4188</TotalTime>
  <Words>50</Words>
  <Application>Microsoft Office PowerPoint</Application>
  <PresentationFormat>Skjermfremvisning (4:3)</PresentationFormat>
  <Paragraphs>19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KD_3_no</vt:lpstr>
      <vt:lpstr>     Modernisering  av universiteter og høyskoler  Kontaktkonferansen 2012  Statsråd Tora Aasland</vt:lpstr>
      <vt:lpstr>Lysbilde 2</vt:lpstr>
      <vt:lpstr>Lysbilde 3</vt:lpstr>
      <vt:lpstr>I år skal det være moderne</vt:lpstr>
      <vt:lpstr>Kvalitet er alltid moderne</vt:lpstr>
      <vt:lpstr>Lysbilde 6</vt:lpstr>
      <vt:lpstr>Vitenskapen er fleksibel</vt:lpstr>
      <vt:lpstr>Menneskene</vt:lpstr>
      <vt:lpstr>Moderne læresteder er utfordrende og relevante og… </vt:lpstr>
      <vt:lpstr>Lysbilde 10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Prosesser, oppgaver og utfordringer for PLiS</dc:title>
  <dc:creator>Karin Vikne</dc:creator>
  <cp:lastModifiedBy>KD11111</cp:lastModifiedBy>
  <cp:revision>567</cp:revision>
  <cp:lastPrinted>2003-11-05T13:01:31Z</cp:lastPrinted>
  <dcterms:created xsi:type="dcterms:W3CDTF">2010-06-07T10:46:16Z</dcterms:created>
  <dcterms:modified xsi:type="dcterms:W3CDTF">2012-01-24T15:25:12Z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0x010100D0D8BBFFC998194199029591024F9844</vt:lpwstr>
  </property>
</Properties>
</file>