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266" r:id="rId3"/>
    <p:sldId id="265" r:id="rId4"/>
    <p:sldId id="268" r:id="rId5"/>
    <p:sldId id="259" r:id="rId6"/>
    <p:sldId id="269" r:id="rId7"/>
    <p:sldId id="270" r:id="rId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BCF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84" d="100"/>
          <a:sy n="84" d="100"/>
        </p:scale>
        <p:origin x="-96" y="-72"/>
      </p:cViewPr>
      <p:guideLst>
        <p:guide orient="horz" pos="2160"/>
        <p:guide pos="2880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sz="2800"/>
              <a:t>Totalt budsjett - 2012:</a:t>
            </a:r>
            <a:r>
              <a:rPr lang="nb-NO" sz="2800" baseline="0"/>
              <a:t> kr. 1.354''</a:t>
            </a:r>
            <a:endParaRPr lang="nb-NO" sz="280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47013648482887E-2"/>
          <c:y val="0.31319215779845705"/>
          <c:w val="0.84211654937691682"/>
          <c:h val="0.61374811103157589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6.4375230532792913E-2"/>
                  <c:y val="-3.04847689493358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0682362943767537E-2"/>
                  <c:y val="-2.229420186113099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0558019410537505E-2"/>
                  <c:y val="-1.77485484768949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3338249012372208E-2"/>
                  <c:y val="-1.55539648453034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Studieavgiften: kr. 1052''</c:v>
                </c:pt>
                <c:pt idx="1">
                  <c:v>Statsstøtte: kr. 228''</c:v>
                </c:pt>
                <c:pt idx="2">
                  <c:v>Oppdragsforskning: kr. 45''</c:v>
                </c:pt>
                <c:pt idx="3">
                  <c:v>Diverse: kr. 29''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0.78</c:v>
                </c:pt>
                <c:pt idx="1">
                  <c:v>0.17</c:v>
                </c:pt>
                <c:pt idx="2">
                  <c:v>3.0000000000000002E-2</c:v>
                </c:pt>
                <c:pt idx="3">
                  <c:v>2.0000000000000007E-2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1600"/>
            </a:pPr>
            <a:endParaRPr lang="nb-NO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nb-NO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nb-NO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nb-NO"/>
          </a:p>
        </c:txPr>
      </c:legendEntry>
      <c:layout>
        <c:manualLayout>
          <c:xMode val="edge"/>
          <c:yMode val="edge"/>
          <c:x val="0.11973640818668881"/>
          <c:y val="0.11919191919191921"/>
          <c:w val="0.78593716420478632"/>
          <c:h val="0.1087455261274159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FA666-BDCF-4C4C-93F1-69E2C6E45352}" type="datetimeFigureOut">
              <a:rPr lang="nb-NO" smtClean="0"/>
              <a:pPr/>
              <a:t>17.01.2012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6E6EC-6C20-40C5-BF4A-56AEEFF8155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563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00" y="1699638"/>
            <a:ext cx="7488000" cy="4001095"/>
          </a:xfrm>
          <a:blipFill dpi="0" rotWithShape="1">
            <a:blip r:embed="rId2" cstate="print"/>
            <a:srcRect/>
            <a:tile tx="0" ty="-63500" sx="100000" sy="100000" flip="none" algn="b"/>
          </a:blipFill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7800"/>
              </a:lnSpc>
              <a:defRPr sz="8800" cap="all" baseline="0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00" y="4778724"/>
            <a:ext cx="7488000" cy="16927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100" b="1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4000" y="5103866"/>
            <a:ext cx="7488000" cy="1846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1100" cap="all" baseline="0">
                <a:solidFill>
                  <a:schemeClr val="bg2"/>
                </a:solidFill>
              </a:defRPr>
            </a:lvl1pPr>
          </a:lstStyle>
          <a:p>
            <a:fld id="{40CE75F0-ECE4-4CB5-9A6E-5AD932ECEDC4}" type="datetime4">
              <a:rPr lang="nb-NO" smtClean="0"/>
              <a:pPr/>
              <a:t>17. januar 2012</a:t>
            </a:fld>
            <a:endParaRPr lang="nb-NO" dirty="0"/>
          </a:p>
        </p:txBody>
      </p:sp>
      <p:pic>
        <p:nvPicPr>
          <p:cNvPr id="7" name="Picture 6" descr="BI_addpint-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72469" cy="1328818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84000" y="4937047"/>
            <a:ext cx="7488000" cy="169277"/>
          </a:xfrm>
        </p:spPr>
        <p:txBody>
          <a:bodyPr lIns="0" tIns="0" rIns="0" bIns="0">
            <a:normAutofit/>
          </a:bodyPr>
          <a:lstStyle>
            <a:lvl1pPr marL="0" indent="0">
              <a:buFont typeface="Arial" pitchFamily="34" charset="0"/>
              <a:buChar char="​"/>
              <a:defRPr sz="1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 smtClean="0"/>
              <a:t>Navn</a:t>
            </a:r>
            <a:r>
              <a:rPr lang="en-US" dirty="0" smtClean="0"/>
              <a:t>/</a:t>
            </a:r>
            <a:r>
              <a:rPr lang="en-US" dirty="0" err="1" smtClean="0"/>
              <a:t>Sted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Tittelside med bakgrunnsbilde">
    <p:bg>
      <p:bgPr>
        <a:solidFill>
          <a:srgbClr val="5F9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4004" y="396000"/>
            <a:ext cx="6264000" cy="46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000" y="1412776"/>
            <a:ext cx="5652000" cy="3180358"/>
          </a:xfrm>
          <a:blipFill dpi="0" rotWithShape="1">
            <a:blip r:embed="rId2" cstate="print"/>
            <a:srcRect/>
            <a:tile tx="0" ty="-63500" sx="100000" sy="100000" flip="none" algn="b"/>
          </a:blipFill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6200"/>
              </a:lnSpc>
              <a:defRPr sz="72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00" y="4022208"/>
            <a:ext cx="5652000" cy="16927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100" b="1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4000" y="4347350"/>
            <a:ext cx="5652000" cy="1846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1100" cap="all" baseline="0">
                <a:solidFill>
                  <a:schemeClr val="bg2"/>
                </a:solidFill>
              </a:defRPr>
            </a:lvl1pPr>
          </a:lstStyle>
          <a:p>
            <a:fld id="{A7DF7217-356D-4C1E-A3DA-75224AED902D}" type="datetime4">
              <a:rPr lang="nb-NO" smtClean="0"/>
              <a:pPr/>
              <a:t>17. januar 2012</a:t>
            </a:fld>
            <a:endParaRPr lang="nb-NO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54000" y="4180531"/>
            <a:ext cx="5652000" cy="169277"/>
          </a:xfrm>
        </p:spPr>
        <p:txBody>
          <a:bodyPr lIns="0" tIns="0" rIns="0" bIns="0">
            <a:normAutofit/>
          </a:bodyPr>
          <a:lstStyle>
            <a:lvl1pPr marL="0" indent="0">
              <a:buFont typeface="Arial" pitchFamily="34" charset="0"/>
              <a:buChar char="​"/>
              <a:defRPr sz="11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 smtClean="0"/>
              <a:t>Navn</a:t>
            </a:r>
            <a:r>
              <a:rPr lang="en-US" dirty="0" smtClean="0"/>
              <a:t>/</a:t>
            </a:r>
            <a:r>
              <a:rPr lang="en-US" dirty="0" err="1" smtClean="0"/>
              <a:t>Sted</a:t>
            </a:r>
            <a:endParaRPr lang="en-US" dirty="0" smtClean="0"/>
          </a:p>
        </p:txBody>
      </p:sp>
      <p:pic>
        <p:nvPicPr>
          <p:cNvPr id="10" name="Picture 9" descr="liten_logo.png"/>
          <p:cNvPicPr>
            <a:picLocks noChangeAspect="1"/>
          </p:cNvPicPr>
          <p:nvPr userDrawn="1"/>
        </p:nvPicPr>
        <p:blipFill>
          <a:blip r:embed="rId3" cstate="print"/>
          <a:srcRect l="-591" t="-591" r="-591" b="-591"/>
          <a:stretch>
            <a:fillRect/>
          </a:stretch>
        </p:blipFill>
        <p:spPr>
          <a:xfrm>
            <a:off x="-3600" y="1332000"/>
            <a:ext cx="616749" cy="616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3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619200"/>
            <a:ext cx="8496000" cy="457424"/>
          </a:xfrm>
          <a:blipFill dpi="0" rotWithShape="1">
            <a:blip r:embed="rId2" cstate="print"/>
            <a:srcRect/>
            <a:tile tx="0" ty="6350" sx="100000" sy="100000" flip="none" algn="b"/>
          </a:blipFill>
        </p:spPr>
        <p:txBody>
          <a:bodyPr bIns="72000">
            <a:spAutoFit/>
          </a:bodyPr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Endres i topp-/bunntekst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619528"/>
            <a:ext cx="3528000" cy="1226865"/>
          </a:xfrm>
          <a:blipFill dpi="0" rotWithShape="1">
            <a:blip r:embed="rId2" cstate="print"/>
            <a:srcRect/>
            <a:tile tx="0" ty="0" sx="100000" sy="100000" flip="none" algn="b"/>
          </a:blipFill>
        </p:spPr>
        <p:txBody>
          <a:bodyPr bIns="72000">
            <a:sp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2542032"/>
            <a:ext cx="3528000" cy="33784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Endres i topp-/bunntekst</a:t>
            </a:r>
            <a:endParaRPr lang="nb-NO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28800" y="0"/>
            <a:ext cx="4615200" cy="630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Endres i topp-/bunntekst</a:t>
            </a:r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4000" y="1394488"/>
            <a:ext cx="4158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62000" y="1394488"/>
            <a:ext cx="4158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2205038"/>
            <a:ext cx="8496000" cy="3715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Endres i topp-/bunntekst</a:t>
            </a:r>
            <a:endParaRPr lang="nb-NO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24000" y="1357565"/>
            <a:ext cx="8496000" cy="179536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Font typeface="Arial" pitchFamily="34" charset="0"/>
              <a:buChar char="​"/>
              <a:defRPr sz="1400" b="1" i="0" cap="all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4000" y="1551005"/>
            <a:ext cx="8496000" cy="317470"/>
          </a:xfrm>
          <a:blipFill>
            <a:blip r:embed="rId2" cstate="print"/>
            <a:tile tx="0" ty="0" sx="100000" sy="100000" flip="none" algn="b"/>
          </a:blipFill>
        </p:spPr>
        <p:txBody>
          <a:bodyPr bIns="162000">
            <a:sp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Font typeface="Arial" pitchFamily="34" charset="0"/>
              <a:buChar char="​"/>
              <a:defRPr sz="1200" b="0" i="0" cap="all" baseline="0">
                <a:solidFill>
                  <a:srgbClr val="91919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heldekkende bilde">
    <p:bg>
      <p:bgPr>
        <a:solidFill>
          <a:srgbClr val="5F9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24000" y="930424"/>
            <a:ext cx="8496000" cy="523488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" y="382961"/>
            <a:ext cx="8496000" cy="53143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Endres i topp-/bunntekst</a:t>
            </a:r>
            <a:endParaRPr lang="nb-NO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4000" y="6310800"/>
            <a:ext cx="8496000" cy="0"/>
          </a:xfrm>
          <a:prstGeom prst="line">
            <a:avLst/>
          </a:prstGeom>
          <a:ln w="4191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ini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59214" y="6425220"/>
            <a:ext cx="560786" cy="43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000" y="619200"/>
            <a:ext cx="8496000" cy="3847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394488"/>
            <a:ext cx="8496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850" y="6498774"/>
            <a:ext cx="8190000" cy="10772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700" cap="all" baseline="0">
                <a:solidFill>
                  <a:srgbClr val="919191"/>
                </a:solidFill>
              </a:defRPr>
            </a:lvl1pPr>
          </a:lstStyle>
          <a:p>
            <a:r>
              <a:rPr lang="nb-NO" dirty="0" smtClean="0"/>
              <a:t>Endres i topp-/bunntekst</a:t>
            </a:r>
            <a:endParaRPr lang="nb-NO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24000" y="6310800"/>
            <a:ext cx="8496000" cy="0"/>
          </a:xfrm>
          <a:prstGeom prst="line">
            <a:avLst/>
          </a:prstGeom>
          <a:ln w="4191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inilogo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268267" y="6425220"/>
            <a:ext cx="560786" cy="432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62" r:id="rId6"/>
    <p:sldLayoutId id="2147483663" r:id="rId7"/>
  </p:sldLayoutIdLst>
  <p:hf sldNum="0" hdr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2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47675" indent="-192088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12788" indent="-173038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87425" indent="-173038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35075" indent="-18415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217-356D-4C1E-A3DA-75224AED902D}" type="datetime4">
              <a:rPr lang="nb-NO" smtClean="0"/>
              <a:pPr/>
              <a:t>17. januar 2012</a:t>
            </a:fld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2" descr="E:\BI Nydalen_bygg_dypetset DSC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32656"/>
            <a:ext cx="9144000" cy="5572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4016" y="5196895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000" dirty="0" smtClean="0">
                <a:solidFill>
                  <a:schemeClr val="accent6"/>
                </a:solidFill>
              </a:rPr>
              <a:t>Å LEVE I EN SAMFUNNSKONTRAKT</a:t>
            </a:r>
            <a:endParaRPr lang="nb-NO" dirty="0">
              <a:solidFill>
                <a:schemeClr val="accent6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00" y="6015536"/>
            <a:ext cx="7488000" cy="1692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nb-NO" sz="1100" b="1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Rektor Tom colbjørnsen</a:t>
            </a:r>
            <a:endParaRPr kumimoji="0" lang="nb-NO" sz="11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84000" y="6340678"/>
            <a:ext cx="7488000" cy="1846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17. Januar 2012</a:t>
            </a:r>
            <a:endParaRPr kumimoji="0" lang="nb-NO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84000" y="6173859"/>
            <a:ext cx="7488000" cy="1692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​"/>
              <a:tabLst/>
              <a:defRPr/>
            </a:pPr>
            <a:r>
              <a:rPr kumimoji="0" lang="nb-NO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Kontaktkonferansen 2012 - Grand Hotel, </a:t>
            </a:r>
            <a:r>
              <a:rPr kumimoji="0" lang="nb-NO" sz="1100" b="0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oslo</a:t>
            </a:r>
            <a:endParaRPr kumimoji="0" lang="nb-NO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19200"/>
            <a:ext cx="8496000" cy="457424"/>
          </a:xfrm>
        </p:spPr>
        <p:txBody>
          <a:bodyPr/>
          <a:lstStyle/>
          <a:p>
            <a:r>
              <a:rPr lang="nb-NO" dirty="0" smtClean="0"/>
              <a:t>samfunnskontrakten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4864"/>
            <a:ext cx="9144000" cy="6480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nb-NO" sz="2600" dirty="0" smtClean="0"/>
              <a:t>Gjensidige forventninger mellom BI og våre interessenter</a:t>
            </a:r>
            <a:endParaRPr lang="nb-NO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Kontaktkonferansen 2012</a:t>
            </a:r>
            <a:endParaRPr lang="nb-NO" dirty="0"/>
          </a:p>
        </p:txBody>
      </p:sp>
      <p:pic>
        <p:nvPicPr>
          <p:cNvPr id="5" name="Picture Placeholder 9"/>
          <p:cNvPicPr>
            <a:picLocks noChangeAspect="1"/>
          </p:cNvPicPr>
          <p:nvPr/>
        </p:nvPicPr>
        <p:blipFill>
          <a:blip r:embed="rId2" cstate="print"/>
          <a:srcRect l="62" r="62"/>
          <a:stretch>
            <a:fillRect/>
          </a:stretch>
        </p:blipFill>
        <p:spPr>
          <a:xfrm>
            <a:off x="3664704" y="3531233"/>
            <a:ext cx="1771392" cy="241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Placeholder 5"/>
          <p:cNvPicPr>
            <a:picLocks noChangeAspect="1"/>
          </p:cNvPicPr>
          <p:nvPr/>
        </p:nvPicPr>
        <p:blipFill>
          <a:blip r:embed="rId3" cstate="print"/>
          <a:srcRect l="43644" r="7352"/>
          <a:stretch>
            <a:fillRect/>
          </a:stretch>
        </p:blipFill>
        <p:spPr>
          <a:xfrm>
            <a:off x="918827" y="3531233"/>
            <a:ext cx="1780965" cy="241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Placeholder 3"/>
          <p:cNvPicPr>
            <a:picLocks noChangeAspect="1"/>
          </p:cNvPicPr>
          <p:nvPr/>
        </p:nvPicPr>
        <p:blipFill>
          <a:blip r:embed="rId4" cstate="print"/>
          <a:srcRect t="4671" b="4671"/>
          <a:stretch>
            <a:fillRect/>
          </a:stretch>
        </p:blipFill>
        <p:spPr>
          <a:xfrm>
            <a:off x="6401009" y="3531234"/>
            <a:ext cx="1771391" cy="241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Kontaktkonferansen 2012</a:t>
            </a:r>
            <a:endParaRPr lang="nb-NO" dirty="0"/>
          </a:p>
        </p:txBody>
      </p:sp>
      <p:graphicFrame>
        <p:nvGraphicFramePr>
          <p:cNvPr id="11" name="Chart 10"/>
          <p:cNvGraphicFramePr/>
          <p:nvPr/>
        </p:nvGraphicFramePr>
        <p:xfrm>
          <a:off x="323850" y="476672"/>
          <a:ext cx="849662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Samfunnskontrakten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783357"/>
            <a:ext cx="8496000" cy="4525963"/>
          </a:xfrm>
        </p:spPr>
        <p:txBody>
          <a:bodyPr>
            <a:normAutofit/>
          </a:bodyPr>
          <a:lstStyle/>
          <a:p>
            <a:r>
              <a:rPr lang="nb-NO" sz="2400" b="1" dirty="0" smtClean="0"/>
              <a:t>Samfunnets årlige investeringskostnad i </a:t>
            </a:r>
            <a:r>
              <a:rPr lang="nb-NO" sz="2400" b="1" dirty="0" smtClean="0"/>
              <a:t>BI </a:t>
            </a:r>
            <a:r>
              <a:rPr lang="nb-NO" sz="2400" b="1" smtClean="0"/>
              <a:t>i tusen kroner</a:t>
            </a:r>
            <a:r>
              <a:rPr lang="nb-NO" sz="2400" dirty="0" smtClean="0"/>
              <a:t/>
            </a:r>
            <a:br>
              <a:rPr lang="nb-NO" sz="2400" dirty="0" smtClean="0"/>
            </a:br>
            <a:endParaRPr lang="nb-NO" sz="2400" dirty="0" smtClean="0"/>
          </a:p>
          <a:p>
            <a:pPr>
              <a:buNone/>
            </a:pPr>
            <a:r>
              <a:rPr lang="nb-NO" sz="2400" dirty="0" smtClean="0"/>
              <a:t>	Direkte investeringskostnad			</a:t>
            </a:r>
            <a:r>
              <a:rPr lang="nb-NO" sz="2400" dirty="0" smtClean="0"/>
              <a:t>1.350.000</a:t>
            </a:r>
            <a:r>
              <a:rPr lang="nb-NO" sz="2400" dirty="0" smtClean="0"/>
              <a:t/>
            </a:r>
            <a:br>
              <a:rPr lang="nb-NO" sz="2400" dirty="0" smtClean="0"/>
            </a:br>
            <a:endParaRPr lang="nb-NO" sz="2400" dirty="0" smtClean="0"/>
          </a:p>
          <a:p>
            <a:pPr>
              <a:buNone/>
            </a:pPr>
            <a:r>
              <a:rPr lang="nb-NO" sz="2400" dirty="0" smtClean="0"/>
              <a:t>	Alternativkostnad:	</a:t>
            </a:r>
          </a:p>
          <a:p>
            <a:pPr>
              <a:buNone/>
            </a:pPr>
            <a:r>
              <a:rPr lang="nb-NO" sz="2400" dirty="0" smtClean="0"/>
              <a:t>	13.300 heltidsekvivalenter á kr. 450.000	6.000.000			</a:t>
            </a:r>
            <a:br>
              <a:rPr lang="nb-NO" sz="2400" dirty="0" smtClean="0"/>
            </a:br>
            <a:r>
              <a:rPr lang="nb-NO" sz="2400" dirty="0" smtClean="0"/>
              <a:t>		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b="1" dirty="0" smtClean="0"/>
              <a:t>Totalt</a:t>
            </a:r>
            <a:r>
              <a:rPr lang="nb-NO" sz="2400" dirty="0" smtClean="0"/>
              <a:t>						</a:t>
            </a:r>
            <a:r>
              <a:rPr lang="nb-NO" sz="2400" b="1" dirty="0" smtClean="0"/>
              <a:t>7.350.000</a:t>
            </a:r>
            <a:endParaRPr lang="nb-NO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Kontaktkonferansen 2012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88640"/>
            <a:ext cx="4932040" cy="842145"/>
          </a:xfrm>
        </p:spPr>
        <p:txBody>
          <a:bodyPr/>
          <a:lstStyle/>
          <a:p>
            <a:r>
              <a:rPr lang="nb-NO" sz="3000" dirty="0" smtClean="0"/>
              <a:t>Leve med samfunnskontrakten</a:t>
            </a:r>
            <a:endParaRPr lang="nb-NO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4000" y="1513613"/>
            <a:ext cx="3528000" cy="4651691"/>
          </a:xfrm>
        </p:spPr>
        <p:txBody>
          <a:bodyPr>
            <a:normAutofit/>
          </a:bodyPr>
          <a:lstStyle/>
          <a:p>
            <a:r>
              <a:rPr lang="nb-NO" sz="2800" dirty="0" smtClean="0"/>
              <a:t>Gi interessentene forutsigbarhet gjennom tydelig strategi</a:t>
            </a:r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- Ambisjoner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- Særpreg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- Prioritering</a:t>
            </a:r>
            <a:br>
              <a:rPr lang="nb-NO" sz="2400" dirty="0" smtClean="0"/>
            </a:br>
            <a:endParaRPr lang="nb-NO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Kontaktkonferansen 2012</a:t>
            </a:r>
            <a:endParaRPr lang="nb-NO" dirty="0"/>
          </a:p>
        </p:txBody>
      </p:sp>
      <p:pic>
        <p:nvPicPr>
          <p:cNvPr id="8" name="Picture Placeholder 1"/>
          <p:cNvPicPr>
            <a:picLocks noChangeAspect="1"/>
          </p:cNvPicPr>
          <p:nvPr/>
        </p:nvPicPr>
        <p:blipFill>
          <a:blip r:embed="rId2" cstate="print"/>
          <a:srcRect t="5766"/>
          <a:stretch>
            <a:fillRect/>
          </a:stretch>
        </p:blipFill>
        <p:spPr>
          <a:xfrm>
            <a:off x="4932040" y="72008"/>
            <a:ext cx="4154897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700808"/>
            <a:ext cx="3743944" cy="3378419"/>
          </a:xfrm>
        </p:spPr>
        <p:txBody>
          <a:bodyPr>
            <a:normAutofit/>
          </a:bodyPr>
          <a:lstStyle/>
          <a:p>
            <a:r>
              <a:rPr lang="nb-NO" sz="2800" dirty="0" smtClean="0"/>
              <a:t>Strategi er til for å gjennomføres</a:t>
            </a:r>
            <a:br>
              <a:rPr lang="nb-NO" sz="2800" dirty="0" smtClean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400" dirty="0" smtClean="0"/>
              <a:t>- Spissing av fagtilbudet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- Nedleggelse av        ulønnsomme</a:t>
            </a:r>
            <a:br>
              <a:rPr lang="nb-NO" sz="2400" dirty="0" smtClean="0"/>
            </a:br>
            <a:r>
              <a:rPr lang="nb-NO" sz="2400" dirty="0" smtClean="0"/>
              <a:t>studier og studiesteder</a:t>
            </a:r>
            <a:endParaRPr lang="nb-NO" sz="2800" dirty="0" smtClean="0"/>
          </a:p>
          <a:p>
            <a:endParaRPr lang="nb-NO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Kontaktkonferansen 2012</a:t>
            </a:r>
            <a:endParaRPr lang="nb-NO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188640"/>
            <a:ext cx="4932040" cy="842145"/>
          </a:xfrm>
        </p:spPr>
        <p:txBody>
          <a:bodyPr/>
          <a:lstStyle/>
          <a:p>
            <a:r>
              <a:rPr lang="nb-NO" sz="3000" dirty="0" smtClean="0"/>
              <a:t>Leve med samfunnskontrakten</a:t>
            </a:r>
            <a:endParaRPr lang="nb-NO" sz="3000" dirty="0"/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45640" r="9289"/>
          <a:stretch>
            <a:fillRect/>
          </a:stretch>
        </p:blipFill>
        <p:spPr>
          <a:xfrm>
            <a:off x="4932040" y="72008"/>
            <a:ext cx="4176464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med </a:t>
            </a:r>
            <a:r>
              <a:rPr lang="nb-NO" dirty="0" smtClean="0">
                <a:latin typeface="+mn-lt"/>
              </a:rPr>
              <a:t>bi</a:t>
            </a:r>
            <a:r>
              <a:rPr lang="nb-NO" sz="2000" b="1" dirty="0" smtClean="0"/>
              <a:t>s</a:t>
            </a:r>
            <a:r>
              <a:rPr lang="nb-NO" sz="2000" dirty="0" smtClean="0"/>
              <a:t>  </a:t>
            </a:r>
            <a:r>
              <a:rPr lang="nb-NO" dirty="0" smtClean="0"/>
              <a:t>forventninger?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72" y="2287413"/>
            <a:ext cx="8496000" cy="4525963"/>
          </a:xfrm>
        </p:spPr>
        <p:txBody>
          <a:bodyPr>
            <a:normAutofit/>
          </a:bodyPr>
          <a:lstStyle/>
          <a:p>
            <a:r>
              <a:rPr lang="nb-NO" sz="2400" dirty="0" smtClean="0"/>
              <a:t>Vanskelig å kreve noe – konkurransen avgjør!</a:t>
            </a:r>
            <a:br>
              <a:rPr lang="nb-NO" sz="2400" dirty="0" smtClean="0"/>
            </a:br>
            <a:endParaRPr lang="nb-NO" sz="2400" dirty="0" smtClean="0"/>
          </a:p>
          <a:p>
            <a:r>
              <a:rPr lang="nb-NO" sz="2400" dirty="0" smtClean="0"/>
              <a:t>Faglig autonomi innen generiske rammer</a:t>
            </a:r>
            <a:br>
              <a:rPr lang="nb-NO" sz="2400" dirty="0" smtClean="0"/>
            </a:br>
            <a:endParaRPr lang="nb-NO" sz="2400" dirty="0" smtClean="0"/>
          </a:p>
          <a:p>
            <a:r>
              <a:rPr lang="nb-NO" sz="2400" dirty="0" smtClean="0"/>
              <a:t>Respekt for akademisk frihet</a:t>
            </a:r>
            <a:endParaRPr lang="nb-NO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Kontaktkonferansen 2012</a:t>
            </a:r>
            <a:endParaRPr lang="nb-NO" dirty="0"/>
          </a:p>
        </p:txBody>
      </p:sp>
      <p:pic>
        <p:nvPicPr>
          <p:cNvPr id="5" name="Picture 4" descr="DSC_0819_ppt.jpg"/>
          <p:cNvPicPr>
            <a:picLocks noChangeAspect="1"/>
          </p:cNvPicPr>
          <p:nvPr/>
        </p:nvPicPr>
        <p:blipFill>
          <a:blip r:embed="rId2" cstate="print"/>
          <a:srcRect l="32016" r="12707" b="44815"/>
          <a:stretch>
            <a:fillRect/>
          </a:stretch>
        </p:blipFill>
        <p:spPr>
          <a:xfrm>
            <a:off x="5062187" y="3725902"/>
            <a:ext cx="3757813" cy="251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_PPT_v2">
  <a:themeElements>
    <a:clrScheme name="BI">
      <a:dk1>
        <a:sysClr val="windowText" lastClr="000000"/>
      </a:dk1>
      <a:lt1>
        <a:sysClr val="window" lastClr="FFFFFF"/>
      </a:lt1>
      <a:dk2>
        <a:srgbClr val="00477A"/>
      </a:dk2>
      <a:lt2>
        <a:srgbClr val="5F9BCF"/>
      </a:lt2>
      <a:accent1>
        <a:srgbClr val="00477A"/>
      </a:accent1>
      <a:accent2>
        <a:srgbClr val="5F9BCF"/>
      </a:accent2>
      <a:accent3>
        <a:srgbClr val="69425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D8BBFFC998194199029591024F9844" ma:contentTypeVersion="11" ma:contentTypeDescription="Opprett et nytt dokument." ma:contentTypeScope="" ma:versionID="267893fdf35ad2b489a32c11f3c4451c">
  <xsd:schema xmlns:xsd="http://www.w3.org/2001/XMLSchema" xmlns:xs="http://www.w3.org/2001/XMLSchema" xmlns:p="http://schemas.microsoft.com/office/2006/metadata/properties" xmlns:ns1="http://schemas.microsoft.com/sharepoint/v3" xmlns:ns2="9e35d77f-6acd-43cf-ac56-9ea97d22c143" targetNamespace="http://schemas.microsoft.com/office/2006/metadata/properties" ma:root="true" ma:fieldsID="3221ce290f34de17640c18fff858626b" ns1:_="" ns2:_="">
    <xsd:import namespace="http://schemas.microsoft.com/sharepoint/v3"/>
    <xsd:import namespace="9e35d77f-6acd-43cf-ac56-9ea97d22c143"/>
    <xsd:element name="properties">
      <xsd:complexType>
        <xsd:sequence>
          <xsd:element name="documentManagement">
            <xsd:complexType>
              <xsd:all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2:Kommentar" minOccurs="0"/>
                <xsd:element ref="ns2:DocuL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0" nillable="true" ma:displayName="Avsender av e-post" ma:hidden="true" ma:internalName="EmailSender">
      <xsd:simpleType>
        <xsd:restriction base="dms:Note">
          <xsd:maxLength value="255"/>
        </xsd:restriction>
      </xsd:simpleType>
    </xsd:element>
    <xsd:element name="EmailTo" ma:index="11" nillable="true" ma:displayName="E-post til" ma:hidden="true" ma:internalName="EmailTo">
      <xsd:simpleType>
        <xsd:restriction base="dms:Note">
          <xsd:maxLength value="255"/>
        </xsd:restriction>
      </xsd:simpleType>
    </xsd:element>
    <xsd:element name="EmailCc" ma:index="12" nillable="true" ma:displayName="Kopi av e-post til" ma:hidden="true" ma:internalName="EmailCc">
      <xsd:simpleType>
        <xsd:restriction base="dms:Note">
          <xsd:maxLength value="255"/>
        </xsd:restriction>
      </xsd:simpleType>
    </xsd:element>
    <xsd:element name="EmailFrom" ma:index="13" nillable="true" ma:displayName="E-post fra" ma:hidden="true" ma:internalName="EmailFrom">
      <xsd:simpleType>
        <xsd:restriction base="dms:Text"/>
      </xsd:simpleType>
    </xsd:element>
    <xsd:element name="EmailSubject" ma:index="14" nillable="true" ma:displayName="Emne i e-pos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5d77f-6acd-43cf-ac56-9ea97d22c143" elementFormDefault="qualified">
    <xsd:import namespace="http://schemas.microsoft.com/office/2006/documentManagement/types"/>
    <xsd:import namespace="http://schemas.microsoft.com/office/infopath/2007/PartnerControls"/>
    <xsd:element name="Kommentar" ma:index="15" nillable="true" ma:displayName="Kommentar" ma:internalName="Kommentar">
      <xsd:simpleType>
        <xsd:restriction base="dms:Note">
          <xsd:maxLength value="255"/>
        </xsd:restriction>
      </xsd:simpleType>
    </xsd:element>
    <xsd:element name="DocuLive" ma:index="16" nillable="true" ma:displayName="DocuLive" ma:internalName="DocuLive">
      <xsd:simpleType>
        <xsd:restriction base="dms:Text">
          <xsd:maxLength value="5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DocuLive xmlns="9e35d77f-6acd-43cf-ac56-9ea97d22c143" xsi:nil="true"/>
    <EmailSender xmlns="http://schemas.microsoft.com/sharepoint/v3" xsi:nil="true"/>
    <EmailFrom xmlns="http://schemas.microsoft.com/sharepoint/v3" xsi:nil="true"/>
    <Kommentar xmlns="9e35d77f-6acd-43cf-ac56-9ea97d22c143" xsi:nil="true"/>
    <EmailSubject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DEF414C-E27B-41C0-BF1C-660BCFEF4A27}"/>
</file>

<file path=customXml/itemProps2.xml><?xml version="1.0" encoding="utf-8"?>
<ds:datastoreItem xmlns:ds="http://schemas.openxmlformats.org/officeDocument/2006/customXml" ds:itemID="{EE3D702D-4ACE-48BC-B7B4-CC96FD2C7684}"/>
</file>

<file path=customXml/itemProps3.xml><?xml version="1.0" encoding="utf-8"?>
<ds:datastoreItem xmlns:ds="http://schemas.openxmlformats.org/officeDocument/2006/customXml" ds:itemID="{2AE299CD-492A-494E-B703-2A2051DBF16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97</Words>
  <Application>Microsoft Office PowerPoint</Application>
  <PresentationFormat>Skjermfremvisning (4:3)</PresentationFormat>
  <Paragraphs>31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8" baseType="lpstr">
      <vt:lpstr>BI_PPT_v2</vt:lpstr>
      <vt:lpstr>PowerPoint-presentasjon</vt:lpstr>
      <vt:lpstr>samfunnskontrakten</vt:lpstr>
      <vt:lpstr>PowerPoint-presentasjon</vt:lpstr>
      <vt:lpstr>Samfunnskontrakten</vt:lpstr>
      <vt:lpstr>Leve med samfunnskontrakten</vt:lpstr>
      <vt:lpstr>Leve med samfunnskontrakten</vt:lpstr>
      <vt:lpstr>Hva med bis  forventninger?</vt:lpstr>
    </vt:vector>
  </TitlesOfParts>
  <Company>Itera 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Opdahl</dc:creator>
  <dc:description>Template by addpoint.no</dc:description>
  <cp:lastModifiedBy>AVK-ACER1</cp:lastModifiedBy>
  <cp:revision>53</cp:revision>
  <dcterms:created xsi:type="dcterms:W3CDTF">2011-09-28T08:52:42Z</dcterms:created>
  <dcterms:modified xsi:type="dcterms:W3CDTF">2012-01-17T12:37:10Z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ContentTypeId">
    <vt:lpwstr>0x010100D0D8BBFFC998194199029591024F9844</vt:lpwstr>
  </property>
</Properties>
</file>