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s/slide4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notesSlides/notesSlide6.xml" ContentType="application/vnd.openxmlformats-officedocument.presentationml.notesSl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87.xml" ContentType="application/vnd.openxmlformats-officedocument.presentationml.slideLayout+xml"/>
  <Override PartName="/ppt/slideLayouts/slideLayout76.xml" ContentType="application/vnd.openxmlformats-officedocument.presentationml.slideLayout+xml"/>
  <Override PartName="/ppt/slideLayouts/slideLayout89.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8.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06.xml" ContentType="application/vnd.openxmlformats-officedocument.presentationml.slideLayout+xml"/>
  <Override PartName="/ppt/notesSlides/notesSlide1.xml" ContentType="application/vnd.openxmlformats-officedocument.presentationml.notesSlide+xml"/>
  <Override PartName="/ppt/slideLayouts/slideLayout104.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100.xml" ContentType="application/vnd.openxmlformats-officedocument.presentationml.slideLayout+xml"/>
  <Override PartName="/ppt/slideLayouts/slideLayout105.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2.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6.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833" r:id="rId2"/>
    <p:sldMasterId id="2147483857" r:id="rId3"/>
    <p:sldMasterId id="2147483870" r:id="rId4"/>
    <p:sldMasterId id="2147483882" r:id="rId5"/>
    <p:sldMasterId id="2147483895" r:id="rId6"/>
    <p:sldMasterId id="2147483907" r:id="rId7"/>
    <p:sldMasterId id="2147483919" r:id="rId8"/>
    <p:sldMasterId id="2147483931" r:id="rId9"/>
    <p:sldMasterId id="2147483955" r:id="rId10"/>
    <p:sldMasterId id="2147483967" r:id="rId11"/>
  </p:sldMasterIdLst>
  <p:notesMasterIdLst>
    <p:notesMasterId r:id="rId57"/>
  </p:notesMasterIdLst>
  <p:handoutMasterIdLst>
    <p:handoutMasterId r:id="rId58"/>
  </p:handoutMasterIdLst>
  <p:sldIdLst>
    <p:sldId id="256" r:id="rId12"/>
    <p:sldId id="466" r:id="rId13"/>
    <p:sldId id="464" r:id="rId14"/>
    <p:sldId id="467" r:id="rId15"/>
    <p:sldId id="486" r:id="rId16"/>
    <p:sldId id="489" r:id="rId17"/>
    <p:sldId id="490" r:id="rId18"/>
    <p:sldId id="468" r:id="rId19"/>
    <p:sldId id="469" r:id="rId20"/>
    <p:sldId id="481" r:id="rId21"/>
    <p:sldId id="462" r:id="rId22"/>
    <p:sldId id="484" r:id="rId23"/>
    <p:sldId id="485" r:id="rId24"/>
    <p:sldId id="465" r:id="rId25"/>
    <p:sldId id="452" r:id="rId26"/>
    <p:sldId id="470" r:id="rId27"/>
    <p:sldId id="458" r:id="rId28"/>
    <p:sldId id="487" r:id="rId29"/>
    <p:sldId id="483" r:id="rId30"/>
    <p:sldId id="482" r:id="rId31"/>
    <p:sldId id="450" r:id="rId32"/>
    <p:sldId id="459" r:id="rId33"/>
    <p:sldId id="460" r:id="rId34"/>
    <p:sldId id="461" r:id="rId35"/>
    <p:sldId id="451" r:id="rId36"/>
    <p:sldId id="453" r:id="rId37"/>
    <p:sldId id="454" r:id="rId38"/>
    <p:sldId id="455" r:id="rId39"/>
    <p:sldId id="456" r:id="rId40"/>
    <p:sldId id="267" r:id="rId41"/>
    <p:sldId id="428" r:id="rId42"/>
    <p:sldId id="429" r:id="rId43"/>
    <p:sldId id="430" r:id="rId44"/>
    <p:sldId id="431" r:id="rId45"/>
    <p:sldId id="437" r:id="rId46"/>
    <p:sldId id="432" r:id="rId47"/>
    <p:sldId id="276" r:id="rId48"/>
    <p:sldId id="439" r:id="rId49"/>
    <p:sldId id="440" r:id="rId50"/>
    <p:sldId id="435" r:id="rId51"/>
    <p:sldId id="273" r:id="rId52"/>
    <p:sldId id="434" r:id="rId53"/>
    <p:sldId id="442" r:id="rId54"/>
    <p:sldId id="448" r:id="rId55"/>
    <p:sldId id="463" r:id="rId5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0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0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0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0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132"/>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customXml" Target="../customXml/item2.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ヒラギノ角ゴ Pro W3" charset="-128"/>
                <a:cs typeface="ヒラギノ角ゴ Pro W3" charset="-128"/>
              </a:defRPr>
            </a:lvl1pPr>
          </a:lstStyle>
          <a:p>
            <a:pPr>
              <a:defRPr/>
            </a:pPr>
            <a:fld id="{E4DCEFCD-5E47-428C-B1AB-FDF4AB56F329}" type="datetime1">
              <a:rPr lang="nb-NO"/>
              <a:pPr>
                <a:defRPr/>
              </a:pPr>
              <a:t>17.01.2012</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ヒラギノ角ゴ Pro W3" charset="-128"/>
                <a:cs typeface="ヒラギノ角ゴ Pro W3" charset="-128"/>
              </a:defRPr>
            </a:lvl1pPr>
          </a:lstStyle>
          <a:p>
            <a:pPr>
              <a:defRPr/>
            </a:pPr>
            <a:fld id="{57AB6F8B-D29C-48E1-BE56-E6C1D2077A4A}" type="slidenum">
              <a:rPr lang="nb-NO"/>
              <a:pPr>
                <a:defRPr/>
              </a:pPr>
              <a:t>‹#›</a:t>
            </a:fld>
            <a:endParaRPr lang="nb-NO"/>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ヒラギノ角ゴ Pro W3" charset="-128"/>
                <a:cs typeface="ヒラギノ角ゴ Pro W3" charset="-128"/>
              </a:defRPr>
            </a:lvl1pPr>
          </a:lstStyle>
          <a:p>
            <a:pPr>
              <a:defRPr/>
            </a:pPr>
            <a:fld id="{B6B39498-47FF-495E-A502-7C862A9EDDCC}" type="datetime1">
              <a:rPr lang="nb-NO"/>
              <a:pPr>
                <a:defRPr/>
              </a:pPr>
              <a:t>17.01.2012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ヒラギノ角ゴ Pro W3" charset="-128"/>
                <a:cs typeface="ヒラギノ角ゴ Pro W3" charset="-128"/>
              </a:defRPr>
            </a:lvl1pPr>
          </a:lstStyle>
          <a:p>
            <a:pPr>
              <a:defRPr/>
            </a:pPr>
            <a:fld id="{B6C9E320-83AB-44C3-91A9-BA68FA0B74DB}" type="slidenum">
              <a:rPr lang="nb-NO"/>
              <a:pPr>
                <a:defRPr/>
              </a:pPr>
              <a:t>‹#›</a:t>
            </a:fld>
            <a:endParaRPr lang="nb-NO"/>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pPr eaLnBrk="1" hangingPunct="1">
              <a:spcBef>
                <a:spcPct val="0"/>
              </a:spcBef>
            </a:pPr>
            <a:r>
              <a:rPr lang="nb-NO" smtClean="0"/>
              <a:t>Mer konkret kan det ikke bli.</a:t>
            </a:r>
          </a:p>
        </p:txBody>
      </p:sp>
      <p:sp>
        <p:nvSpPr>
          <p:cNvPr id="122884" name="Slide Number Placeholder 3"/>
          <p:cNvSpPr>
            <a:spLocks noGrp="1"/>
          </p:cNvSpPr>
          <p:nvPr>
            <p:ph type="sldNum" sz="quarter" idx="5"/>
          </p:nvPr>
        </p:nvSpPr>
        <p:spPr>
          <a:noFill/>
          <a:ln>
            <a:miter lim="800000"/>
            <a:headEnd/>
            <a:tailEnd/>
          </a:ln>
        </p:spPr>
        <p:txBody>
          <a:bodyPr/>
          <a:lstStyle/>
          <a:p>
            <a:fld id="{6CEE1F66-43CE-4F17-AB55-CCE395063C57}" type="slidenum">
              <a:rPr lang="nb-NO">
                <a:solidFill>
                  <a:prstClr val="black"/>
                </a:solidFill>
              </a:rPr>
              <a:pPr/>
              <a:t>5</a:t>
            </a:fld>
            <a:endParaRPr lang="nb-NO">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b-NO"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1ACE9-9E7A-4357-87D7-E69816B04573}" type="slidenum">
              <a:rPr lang="nb-NO" smtClean="0">
                <a:latin typeface="Arial" pitchFamily="34" charset="0"/>
                <a:ea typeface="ヒラギノ角ゴ Pro W3"/>
                <a:cs typeface="ヒラギノ角ゴ Pro W3"/>
              </a:rPr>
              <a:pPr/>
              <a:t>35</a:t>
            </a:fld>
            <a:endParaRPr lang="nb-NO"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1141413" y="684213"/>
            <a:ext cx="4573587" cy="3429000"/>
          </a:xfrm>
          <a:ln/>
        </p:spPr>
      </p:sp>
      <p:sp>
        <p:nvSpPr>
          <p:cNvPr id="334851" name="Notes Placeholder 2"/>
          <p:cNvSpPr>
            <a:spLocks noGrp="1"/>
          </p:cNvSpPr>
          <p:nvPr>
            <p:ph type="body" idx="1"/>
          </p:nvPr>
        </p:nvSpPr>
        <p:spPr>
          <a:xfrm>
            <a:off x="684681" y="4344277"/>
            <a:ext cx="5488640" cy="4115092"/>
          </a:xfrm>
          <a:noFill/>
          <a:ln/>
        </p:spPr>
        <p:txBody>
          <a:bodyPr lIns="91530" tIns="45764" rIns="91530" bIns="45764"/>
          <a:lstStyle/>
          <a:p>
            <a:pPr eaLnBrk="1" hangingPunct="1">
              <a:buFontTx/>
              <a:buChar char="•"/>
            </a:pPr>
            <a:r>
              <a:rPr lang="en-GB" smtClean="0">
                <a:latin typeface="Arial" charset="0"/>
              </a:rPr>
              <a:t>All these areas involve several disciplines across several faculties. </a:t>
            </a:r>
          </a:p>
          <a:p>
            <a:pPr eaLnBrk="1" hangingPunct="1"/>
            <a:endParaRPr lang="nb-NO" smtClean="0">
              <a:latin typeface="Arial Narrow" pitchFamily="34" charset="0"/>
            </a:endParaRPr>
          </a:p>
        </p:txBody>
      </p:sp>
      <p:sp>
        <p:nvSpPr>
          <p:cNvPr id="334852" name="Slide Number Placeholder 3"/>
          <p:cNvSpPr txBox="1">
            <a:spLocks noGrp="1"/>
          </p:cNvSpPr>
          <p:nvPr/>
        </p:nvSpPr>
        <p:spPr bwMode="auto">
          <a:xfrm>
            <a:off x="3882521" y="8684173"/>
            <a:ext cx="2973879" cy="458368"/>
          </a:xfrm>
          <a:prstGeom prst="rect">
            <a:avLst/>
          </a:prstGeom>
          <a:noFill/>
          <a:ln w="9525">
            <a:noFill/>
            <a:miter lim="800000"/>
            <a:headEnd/>
            <a:tailEnd/>
          </a:ln>
        </p:spPr>
        <p:txBody>
          <a:bodyPr lIns="91530" tIns="45764" rIns="91530" bIns="45764" anchor="b"/>
          <a:lstStyle/>
          <a:p>
            <a:pPr algn="r" eaLnBrk="0" hangingPunct="0"/>
            <a:fld id="{B2D217C6-65D4-4BC4-8CD6-3C16714F5D1D}" type="slidenum">
              <a:rPr lang="en-US" sz="1200">
                <a:solidFill>
                  <a:prstClr val="black"/>
                </a:solidFill>
                <a:latin typeface="Times" pitchFamily="18" charset="0"/>
                <a:ea typeface="+mn-ea"/>
                <a:cs typeface="+mn-cs"/>
              </a:rPr>
              <a:pPr algn="r" eaLnBrk="0" hangingPunct="0"/>
              <a:t>37</a:t>
            </a:fld>
            <a:endParaRPr lang="en-US" sz="1200">
              <a:solidFill>
                <a:prstClr val="black"/>
              </a:solidFill>
              <a:latin typeface="Times"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xfrm>
            <a:off x="1141413" y="684213"/>
            <a:ext cx="4573587" cy="3429000"/>
          </a:xfrm>
          <a:ln/>
        </p:spPr>
      </p:sp>
      <p:sp>
        <p:nvSpPr>
          <p:cNvPr id="340995" name="Notes Placeholder 2"/>
          <p:cNvSpPr>
            <a:spLocks noGrp="1"/>
          </p:cNvSpPr>
          <p:nvPr>
            <p:ph type="body" idx="1"/>
          </p:nvPr>
        </p:nvSpPr>
        <p:spPr>
          <a:xfrm>
            <a:off x="684681" y="4344277"/>
            <a:ext cx="5488640" cy="4115092"/>
          </a:xfrm>
          <a:noFill/>
          <a:ln/>
        </p:spPr>
        <p:txBody>
          <a:bodyPr lIns="91530" tIns="45764" rIns="91530" bIns="45764"/>
          <a:lstStyle/>
          <a:p>
            <a:pPr eaLnBrk="1" hangingPunct="1"/>
            <a:r>
              <a:rPr lang="nb-NO" smtClean="0">
                <a:latin typeface="Arial" charset="0"/>
              </a:rPr>
              <a:t>The University of Oslo coordinates 8 of the 21 National Centres of Excellence and an  major consortium partner in another 3 (in </a:t>
            </a:r>
            <a:r>
              <a:rPr lang="nb-NO" i="1" smtClean="0">
                <a:latin typeface="Arial" charset="0"/>
              </a:rPr>
              <a:t>Italic)</a:t>
            </a:r>
            <a:r>
              <a:rPr lang="nb-NO" smtClean="0">
                <a:latin typeface="Arial" charset="0"/>
              </a:rPr>
              <a:t>.</a:t>
            </a:r>
            <a:endParaRPr lang="nb-NO" i="1" smtClean="0">
              <a:latin typeface="Arial" charset="0"/>
            </a:endParaRPr>
          </a:p>
        </p:txBody>
      </p:sp>
      <p:sp>
        <p:nvSpPr>
          <p:cNvPr id="340996" name="Slide Number Placeholder 3"/>
          <p:cNvSpPr txBox="1">
            <a:spLocks noGrp="1"/>
          </p:cNvSpPr>
          <p:nvPr/>
        </p:nvSpPr>
        <p:spPr bwMode="auto">
          <a:xfrm>
            <a:off x="3882521" y="8684173"/>
            <a:ext cx="2973879" cy="458368"/>
          </a:xfrm>
          <a:prstGeom prst="rect">
            <a:avLst/>
          </a:prstGeom>
          <a:noFill/>
          <a:ln w="9525">
            <a:noFill/>
            <a:miter lim="800000"/>
            <a:headEnd/>
            <a:tailEnd/>
          </a:ln>
        </p:spPr>
        <p:txBody>
          <a:bodyPr lIns="91530" tIns="45764" rIns="91530" bIns="45764" anchor="b"/>
          <a:lstStyle/>
          <a:p>
            <a:pPr algn="r" eaLnBrk="0" hangingPunct="0"/>
            <a:fld id="{1C45952B-D3AA-4D25-B672-8C0A275BD6D3}" type="slidenum">
              <a:rPr lang="en-US" sz="1200">
                <a:solidFill>
                  <a:prstClr val="black"/>
                </a:solidFill>
                <a:latin typeface="Times" pitchFamily="18" charset="0"/>
                <a:ea typeface="+mn-ea"/>
                <a:cs typeface="+mn-cs"/>
              </a:rPr>
              <a:pPr algn="r" eaLnBrk="0" hangingPunct="0"/>
              <a:t>38</a:t>
            </a:fld>
            <a:endParaRPr lang="en-US" sz="1200">
              <a:solidFill>
                <a:prstClr val="black"/>
              </a:solidFill>
              <a:latin typeface="Times"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xfrm>
            <a:off x="923039" y="684633"/>
            <a:ext cx="5010323" cy="3429000"/>
          </a:xfrm>
          <a:ln/>
        </p:spPr>
      </p:sp>
      <p:sp>
        <p:nvSpPr>
          <p:cNvPr id="343043" name="Notes Placeholder 2"/>
          <p:cNvSpPr>
            <a:spLocks noGrp="1"/>
          </p:cNvSpPr>
          <p:nvPr>
            <p:ph type="body" idx="1"/>
          </p:nvPr>
        </p:nvSpPr>
        <p:spPr>
          <a:xfrm>
            <a:off x="684681" y="4344277"/>
            <a:ext cx="5488640" cy="4115092"/>
          </a:xfrm>
          <a:noFill/>
          <a:ln/>
        </p:spPr>
        <p:txBody>
          <a:bodyPr lIns="91530" tIns="45764" rIns="91530" bIns="45764"/>
          <a:lstStyle/>
          <a:p>
            <a:pPr eaLnBrk="1" hangingPunct="1"/>
            <a:endParaRPr lang="nb-NO" smtClean="0">
              <a:latin typeface="Arial" charset="0"/>
            </a:endParaRPr>
          </a:p>
          <a:p>
            <a:pPr eaLnBrk="1" hangingPunct="1"/>
            <a:r>
              <a:rPr lang="nb-NO" smtClean="0">
                <a:latin typeface="Arial" charset="0"/>
              </a:rPr>
              <a:t>Centre of Research-based Innovation: </a:t>
            </a:r>
          </a:p>
          <a:p>
            <a:pPr eaLnBrk="1" hangingPunct="1"/>
            <a:r>
              <a:rPr lang="nb-NO" smtClean="0">
                <a:latin typeface="Arial" charset="0"/>
              </a:rPr>
              <a:t>	The University of Oslo is home to 1 and </a:t>
            </a:r>
          </a:p>
          <a:p>
            <a:pPr eaLnBrk="1" hangingPunct="1"/>
            <a:r>
              <a:rPr lang="nb-NO" smtClean="0">
                <a:latin typeface="Arial" charset="0"/>
              </a:rPr>
              <a:t>	a major consortium partner in an additional 3 (Names in </a:t>
            </a:r>
            <a:r>
              <a:rPr lang="nb-NO" i="1" smtClean="0">
                <a:latin typeface="Arial" charset="0"/>
              </a:rPr>
              <a:t>Italic) </a:t>
            </a:r>
          </a:p>
          <a:p>
            <a:pPr eaLnBrk="1" hangingPunct="1"/>
            <a:r>
              <a:rPr lang="nb-NO" i="1" smtClean="0">
                <a:latin typeface="Arial" charset="0"/>
              </a:rPr>
              <a:t>	</a:t>
            </a:r>
            <a:r>
              <a:rPr lang="nb-NO" smtClean="0">
                <a:latin typeface="Arial" charset="0"/>
              </a:rPr>
              <a:t>of a total of 14 national centres</a:t>
            </a:r>
            <a:r>
              <a:rPr lang="nb-NO" i="1" smtClean="0">
                <a:latin typeface="Arial" charset="0"/>
              </a:rPr>
              <a:t>.</a:t>
            </a:r>
          </a:p>
          <a:p>
            <a:pPr eaLnBrk="1" hangingPunct="1"/>
            <a:endParaRPr lang="nb-NO" smtClean="0">
              <a:latin typeface="Arial" charset="0"/>
            </a:endParaRPr>
          </a:p>
          <a:p>
            <a:pPr eaLnBrk="1" hangingPunct="1"/>
            <a:r>
              <a:rPr lang="nb-NO" smtClean="0">
                <a:latin typeface="Arial" charset="0"/>
              </a:rPr>
              <a:t>Centres for Environmental-friendly Energy Research</a:t>
            </a:r>
          </a:p>
          <a:p>
            <a:pPr eaLnBrk="1" hangingPunct="1"/>
            <a:r>
              <a:rPr lang="nb-NO" smtClean="0">
                <a:latin typeface="Arial" charset="0"/>
              </a:rPr>
              <a:t>	The UiO is a major consortium partner in 3 (Names in </a:t>
            </a:r>
            <a:r>
              <a:rPr lang="nb-NO" i="1" smtClean="0">
                <a:latin typeface="Arial" charset="0"/>
              </a:rPr>
              <a:t>Italic) </a:t>
            </a:r>
            <a:endParaRPr lang="nb-NO" smtClean="0">
              <a:latin typeface="Arial" charset="0"/>
            </a:endParaRPr>
          </a:p>
          <a:p>
            <a:pPr eaLnBrk="1" hangingPunct="1"/>
            <a:r>
              <a:rPr lang="nb-NO" smtClean="0">
                <a:latin typeface="Arial" charset="0"/>
              </a:rPr>
              <a:t>	of 8 national centres.</a:t>
            </a:r>
          </a:p>
        </p:txBody>
      </p:sp>
      <p:sp>
        <p:nvSpPr>
          <p:cNvPr id="343044" name="Slide Number Placeholder 3"/>
          <p:cNvSpPr txBox="1">
            <a:spLocks noGrp="1"/>
          </p:cNvSpPr>
          <p:nvPr/>
        </p:nvSpPr>
        <p:spPr bwMode="auto">
          <a:xfrm>
            <a:off x="3882521" y="8684173"/>
            <a:ext cx="2973879" cy="458368"/>
          </a:xfrm>
          <a:prstGeom prst="rect">
            <a:avLst/>
          </a:prstGeom>
          <a:noFill/>
          <a:ln w="9525">
            <a:noFill/>
            <a:miter lim="800000"/>
            <a:headEnd/>
            <a:tailEnd/>
          </a:ln>
        </p:spPr>
        <p:txBody>
          <a:bodyPr lIns="91530" tIns="45764" rIns="91530" bIns="45764" anchor="b"/>
          <a:lstStyle/>
          <a:p>
            <a:pPr algn="r" eaLnBrk="0" hangingPunct="0"/>
            <a:fld id="{1A769D81-0A75-44A6-B554-B21F05D144C8}" type="slidenum">
              <a:rPr lang="en-US" sz="1200">
                <a:solidFill>
                  <a:prstClr val="black"/>
                </a:solidFill>
                <a:latin typeface="Times" pitchFamily="18" charset="0"/>
                <a:ea typeface="+mn-ea"/>
                <a:cs typeface="+mn-cs"/>
              </a:rPr>
              <a:pPr algn="r" eaLnBrk="0" hangingPunct="0"/>
              <a:t>39</a:t>
            </a:fld>
            <a:endParaRPr lang="en-US" sz="1200">
              <a:solidFill>
                <a:prstClr val="black"/>
              </a:solidFill>
              <a:latin typeface="Times"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xfrm>
            <a:off x="1141413" y="684213"/>
            <a:ext cx="4573587" cy="3429000"/>
          </a:xfrm>
          <a:ln/>
        </p:spPr>
      </p:sp>
      <p:sp>
        <p:nvSpPr>
          <p:cNvPr id="328707" name="Notes Placeholder 2"/>
          <p:cNvSpPr>
            <a:spLocks noGrp="1"/>
          </p:cNvSpPr>
          <p:nvPr>
            <p:ph type="body" idx="1"/>
          </p:nvPr>
        </p:nvSpPr>
        <p:spPr>
          <a:xfrm>
            <a:off x="684681" y="4344277"/>
            <a:ext cx="5488640" cy="4115092"/>
          </a:xfrm>
          <a:noFill/>
          <a:ln/>
        </p:spPr>
        <p:txBody>
          <a:bodyPr lIns="91530" tIns="45764" rIns="91530" bIns="45764"/>
          <a:lstStyle/>
          <a:p>
            <a:pPr eaLnBrk="1" hangingPunct="1"/>
            <a:endParaRPr lang="nb-NO" smtClean="0">
              <a:latin typeface="Arial" charset="0"/>
            </a:endParaRPr>
          </a:p>
        </p:txBody>
      </p:sp>
      <p:sp>
        <p:nvSpPr>
          <p:cNvPr id="328708" name="Slide Number Placeholder 3"/>
          <p:cNvSpPr txBox="1">
            <a:spLocks noGrp="1"/>
          </p:cNvSpPr>
          <p:nvPr/>
        </p:nvSpPr>
        <p:spPr bwMode="auto">
          <a:xfrm>
            <a:off x="3882521" y="8684173"/>
            <a:ext cx="2973879" cy="458368"/>
          </a:xfrm>
          <a:prstGeom prst="rect">
            <a:avLst/>
          </a:prstGeom>
          <a:noFill/>
          <a:ln w="9525">
            <a:noFill/>
            <a:miter lim="800000"/>
            <a:headEnd/>
            <a:tailEnd/>
          </a:ln>
        </p:spPr>
        <p:txBody>
          <a:bodyPr lIns="91530" tIns="45764" rIns="91530" bIns="45764" anchor="b"/>
          <a:lstStyle/>
          <a:p>
            <a:pPr algn="r" eaLnBrk="0" hangingPunct="0"/>
            <a:fld id="{950E0F03-97E1-4562-941C-EAD02E021690}" type="slidenum">
              <a:rPr lang="en-US" sz="1200">
                <a:solidFill>
                  <a:prstClr val="black"/>
                </a:solidFill>
                <a:latin typeface="Times" pitchFamily="18" charset="0"/>
                <a:ea typeface="+mn-ea"/>
                <a:cs typeface="+mn-cs"/>
              </a:rPr>
              <a:pPr algn="r" eaLnBrk="0" hangingPunct="0"/>
              <a:t>41</a:t>
            </a:fld>
            <a:endParaRPr lang="en-US" sz="1200">
              <a:solidFill>
                <a:prstClr val="black"/>
              </a:solidFill>
              <a:latin typeface="Times"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645785-166A-4192-96AC-673B69E74F98}" type="slidenum">
              <a:rPr lang="en-US" smtClean="0">
                <a:latin typeface="Arial" pitchFamily="34" charset="0"/>
                <a:ea typeface="ヒラギノ角ゴ Pro W3"/>
                <a:cs typeface="ヒラギノ角ゴ Pro W3"/>
              </a:rPr>
              <a:pPr/>
              <a:t>44</a:t>
            </a:fld>
            <a:endParaRPr lang="en-US" smtClean="0">
              <a:latin typeface="Arial" pitchFamily="34" charset="0"/>
              <a:ea typeface="ヒラギノ角ゴ Pro W3"/>
              <a:cs typeface="ヒラギノ角ゴ Pro W3"/>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lstStyle>
            <a:lvl1pPr algn="l">
              <a:defRPr sz="1400" b="1"/>
            </a:lvl1pPr>
          </a:lstStyle>
          <a:p>
            <a:r>
              <a:rPr lang="nb-NO"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Helvetica Neue Light"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nb-NO" smtClean="0"/>
              <a:t>Click to edit Master text styles</a:t>
            </a:r>
          </a:p>
        </p:txBody>
      </p:sp>
      <p:sp>
        <p:nvSpPr>
          <p:cNvPr id="5"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6A88DD62-E5F8-4302-8FF2-3D5EA5F135B3}" type="slidenum">
              <a:rPr lang="en-US"/>
              <a:pPr>
                <a:defRPr/>
              </a:pPr>
              <a:t>‹#›</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0398A7F6-AD6C-4ED8-898E-7D9A98B6B1C6}" type="slidenum">
              <a:rPr lang="en-US"/>
              <a:pPr>
                <a:defRPr/>
              </a:pPr>
              <a:t>‹#›</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9183" y="607219"/>
            <a:ext cx="680889" cy="5322094"/>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696517" y="607219"/>
            <a:ext cx="1935510" cy="5322094"/>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C5CE5492-FC25-46BE-9545-1575C05ED492}" type="slidenum">
              <a:rPr lang="en-US"/>
              <a:pPr>
                <a:defRPr/>
              </a:pPr>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nb-NO" smtClean="0"/>
              <a:t>Click to edit Master subtitle style</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nb-NO"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nb-NO" smtClean="0"/>
              <a:t>Click to edit Master text styles</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01836"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25578" y="1634133"/>
            <a:ext cx="4116586" cy="461664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nb-NO"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nb-NO"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nb-NO"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nb-NO" smtClean="0"/>
              <a:t>Click to edit Master text styles</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nb-NO"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nb-NO" smtClean="0"/>
              <a:t>Click to edit Master text styles</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2" y="232174"/>
            <a:ext cx="2085082" cy="6018609"/>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01836" y="232174"/>
            <a:ext cx="6148090" cy="6018609"/>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nb-NO" smtClean="0"/>
              <a:t>Click to edit Master subtitle style</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nb-NO"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nb-NO" smtClean="0"/>
              <a:t>Click to edit Master text styles</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991195" y="1982391"/>
            <a:ext cx="3795117"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893469" y="1982391"/>
            <a:ext cx="3795117"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nb-NO"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nb-NO"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696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2209800"/>
            <a:ext cx="37719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29100" y="2209800"/>
            <a:ext cx="37719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nb-NO"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nb-NO" smtClean="0"/>
              <a:t>Click to edit Master text styles</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nb-NO"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nb-NO" smtClean="0"/>
              <a:t>Click to edit Master text styles</a:t>
            </a: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238" y="839391"/>
            <a:ext cx="1924348" cy="6018609"/>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991195" y="839391"/>
            <a:ext cx="5665887" cy="6018609"/>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304800" y="2209800"/>
            <a:ext cx="3771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229100" y="2209800"/>
            <a:ext cx="3771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6950" y="838200"/>
            <a:ext cx="1924050" cy="55626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304800" y="838200"/>
            <a:ext cx="56197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28600" y="6459538"/>
            <a:ext cx="3105150" cy="244475"/>
          </a:xfrm>
          <a:prstGeom prst="rect">
            <a:avLst/>
          </a:prstGeom>
          <a:noFill/>
          <a:ln w="9525">
            <a:noFill/>
            <a:miter lim="800000"/>
            <a:headEnd/>
            <a:tailEnd/>
          </a:ln>
          <a:effectLst/>
        </p:spPr>
        <p:txBody>
          <a:bodyPr wrap="none">
            <a:spAutoFit/>
          </a:bodyPr>
          <a:lstStyle/>
          <a:p>
            <a:pPr eaLnBrk="0" hangingPunct="0">
              <a:defRPr/>
            </a:pPr>
            <a:r>
              <a:rPr lang="nb-NO" altLang="nb-NO" sz="1000">
                <a:solidFill>
                  <a:srgbClr val="000000"/>
                </a:solidFill>
                <a:ea typeface="+mn-ea"/>
                <a:cs typeface="+mn-cs"/>
              </a:rPr>
              <a:t>UiO – Department of Research Administration, 2008</a:t>
            </a:r>
          </a:p>
        </p:txBody>
      </p:sp>
      <p:pic>
        <p:nvPicPr>
          <p:cNvPr id="5" name="Picture 5"/>
          <p:cNvPicPr>
            <a:picLocks noChangeAspect="1" noChangeArrowheads="1"/>
          </p:cNvPicPr>
          <p:nvPr/>
        </p:nvPicPr>
        <p:blipFill>
          <a:blip r:embed="rId3"/>
          <a:srcRect/>
          <a:stretch>
            <a:fillRect/>
          </a:stretch>
        </p:blipFill>
        <p:spPr bwMode="auto">
          <a:xfrm>
            <a:off x="7467600" y="206375"/>
            <a:ext cx="1603375" cy="403225"/>
          </a:xfrm>
          <a:prstGeom prst="rect">
            <a:avLst/>
          </a:prstGeom>
          <a:noFill/>
          <a:ln w="9525">
            <a:noFill/>
            <a:miter lim="800000"/>
            <a:headEnd/>
            <a:tailEnd/>
          </a:ln>
        </p:spPr>
      </p:pic>
      <p:sp>
        <p:nvSpPr>
          <p:cNvPr id="4098" name="Rectangle 2"/>
          <p:cNvSpPr>
            <a:spLocks noGrp="1" noChangeArrowheads="1"/>
          </p:cNvSpPr>
          <p:nvPr>
            <p:ph type="ctrTitle"/>
          </p:nvPr>
        </p:nvSpPr>
        <p:spPr>
          <a:xfrm>
            <a:off x="304800" y="2743200"/>
            <a:ext cx="8305800" cy="1752600"/>
          </a:xfrm>
        </p:spPr>
        <p:txBody>
          <a:bodyPr/>
          <a:lstStyle>
            <a:lvl1pPr>
              <a:defRPr/>
            </a:lvl1pPr>
          </a:lstStyle>
          <a:p>
            <a:r>
              <a:rPr lang="nb-NO" altLang="nb-NO"/>
              <a:t>Click to edit Master title style</a:t>
            </a:r>
            <a:br>
              <a:rPr lang="nb-NO" altLang="nb-NO"/>
            </a:br>
            <a:r>
              <a:rPr lang="nb-NO" altLang="nb-NO"/>
              <a:t>Master title </a:t>
            </a:r>
          </a:p>
        </p:txBody>
      </p:sp>
      <p:sp>
        <p:nvSpPr>
          <p:cNvPr id="4099" name="Rectangle 3"/>
          <p:cNvSpPr>
            <a:spLocks noGrp="1" noChangeArrowheads="1"/>
          </p:cNvSpPr>
          <p:nvPr>
            <p:ph type="subTitle" idx="1"/>
          </p:nvPr>
        </p:nvSpPr>
        <p:spPr>
          <a:xfrm>
            <a:off x="304800" y="4724400"/>
            <a:ext cx="8305800" cy="1524000"/>
          </a:xfrm>
        </p:spPr>
        <p:txBody>
          <a:bodyPr/>
          <a:lstStyle>
            <a:lvl1pPr marL="0" indent="0">
              <a:buFontTx/>
              <a:buNone/>
              <a:defRPr sz="1800"/>
            </a:lvl1pPr>
          </a:lstStyle>
          <a:p>
            <a:r>
              <a:rPr lang="nb-NO" altLang="nb-NO"/>
              <a:t>Click to edit Master subtitle style</a:t>
            </a:r>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304800" y="2209800"/>
            <a:ext cx="3771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229100" y="2209800"/>
            <a:ext cx="3771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6950" y="838200"/>
            <a:ext cx="1924050" cy="55626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304800" y="838200"/>
            <a:ext cx="56197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696200" cy="1143000"/>
          </a:xfrm>
        </p:spPr>
        <p:txBody>
          <a:bodyPr/>
          <a:lstStyle/>
          <a:p>
            <a:r>
              <a:rPr lang="en-US" smtClean="0"/>
              <a:t>Click to edit Master title style</a:t>
            </a:r>
            <a:endParaRPr lang="nb-NO"/>
          </a:p>
        </p:txBody>
      </p:sp>
      <p:sp>
        <p:nvSpPr>
          <p:cNvPr id="3" name="Table Placeholder 2"/>
          <p:cNvSpPr>
            <a:spLocks noGrp="1"/>
          </p:cNvSpPr>
          <p:nvPr>
            <p:ph type="tbl" idx="1"/>
          </p:nvPr>
        </p:nvSpPr>
        <p:spPr>
          <a:xfrm>
            <a:off x="304800" y="2209800"/>
            <a:ext cx="7696200" cy="4191000"/>
          </a:xfrm>
        </p:spPr>
        <p:txBody>
          <a:bodyPr/>
          <a:lstStyle/>
          <a:p>
            <a:pPr lvl="0"/>
            <a:endParaRPr lang="nb-NO" noProof="0" smtClean="0"/>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696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4800" y="2209800"/>
            <a:ext cx="37719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29100" y="2209800"/>
            <a:ext cx="37719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nb-NO"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nb-NO"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nb-NO" smtClean="0"/>
              <a:t>Click to edit Master subtitle style</a:t>
            </a:r>
            <a:endParaRPr lang="en-US"/>
          </a:p>
        </p:txBody>
      </p:sp>
      <p:sp>
        <p:nvSpPr>
          <p:cNvPr id="4"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59B20DAB-2A9E-4B17-8D39-CAC406226E45}"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96815720-7DB3-4EC2-8D42-2A61389CC271}" type="slidenum">
              <a:rPr lang="en-US"/>
              <a:pPr>
                <a:defRPr/>
              </a:pPr>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nb-NO"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nb-NO" smtClean="0"/>
              <a:t>Click to edit Master text styles</a:t>
            </a:r>
          </a:p>
        </p:txBody>
      </p:sp>
      <p:sp>
        <p:nvSpPr>
          <p:cNvPr id="4"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9D6AD8DE-DEF1-4D77-B8E5-3A088B34EA45}" type="slidenum">
              <a:rPr lang="en-US"/>
              <a:pPr>
                <a:defRPr/>
              </a:pPr>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696516" y="2009180"/>
            <a:ext cx="1308199" cy="39201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2111871" y="2009180"/>
            <a:ext cx="1308199" cy="39201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C38E8260-2737-4C14-AC6B-CA6EC332DF02}" type="slidenum">
              <a:rPr lang="en-US"/>
              <a:pPr>
                <a:defRPr/>
              </a:pPr>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nb-NO"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nb-NO"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F9FCA037-DC81-4FAF-AB1F-6736670426B8}" type="slidenum">
              <a:rPr lang="en-US"/>
              <a:pPr>
                <a:defRPr/>
              </a:pPr>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024D676E-C3DD-478A-8076-377524778BAE}" type="slidenum">
              <a:rPr lang="en-US"/>
              <a:pPr>
                <a:defRPr/>
              </a:pPr>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BA5B1C20-08E4-4F78-8429-95575F5D4E5F}" type="slidenum">
              <a:rPr lang="en-US"/>
              <a:pPr>
                <a:defRPr/>
              </a:pPr>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lstStyle>
            <a:lvl1pPr algn="l">
              <a:defRPr sz="1400" b="1"/>
            </a:lvl1pPr>
          </a:lstStyle>
          <a:p>
            <a:r>
              <a:rPr lang="nb-NO"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nb-NO" smtClean="0"/>
              <a:t>Click to edit Master text styles</a:t>
            </a:r>
          </a:p>
        </p:txBody>
      </p:sp>
      <p:sp>
        <p:nvSpPr>
          <p:cNvPr id="5" name="Text Box 5"/>
          <p:cNvSpPr txBox="1">
            <a:spLocks noGrp="1" noChangeArrowheads="1"/>
          </p:cNvSpPr>
          <p:nvPr>
            <p:ph type="sldNum" sz="quarter" idx="10"/>
          </p:nvPr>
        </p:nvSpPr>
        <p:spPr/>
        <p:txBody>
          <a:bodyPr/>
          <a:lstStyle>
            <a:lvl1pPr algn="l" eaLnBrk="0" hangingPunct="0">
              <a:lnSpc>
                <a:spcPct val="85000"/>
              </a:lnSpc>
              <a:spcBef>
                <a:spcPct val="20000"/>
              </a:spcBef>
              <a:buClr>
                <a:srgbClr val="FF9900"/>
              </a:buClr>
              <a:buFont typeface="Wingdings" pitchFamily="2" charset="2"/>
              <a:buChar char="§"/>
              <a:defRPr>
                <a:latin typeface="Verdana" pitchFamily="34" charset="0"/>
              </a:defRPr>
            </a:lvl1pPr>
          </a:lstStyle>
          <a:p>
            <a:pPr>
              <a:defRPr/>
            </a:pPr>
            <a:fld id="{A255BBB1-38B3-4B5F-A5F8-61DD1E27DE5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2.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7.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9.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2.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2.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fld id="{5730A885-E503-4CD0-B319-9101B9F587F6}" type="slidenum">
              <a:rPr lang="nb-NO"/>
              <a:pPr>
                <a:defRPr/>
              </a:pPr>
              <a:t>‹#›</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fld id="{DC36A0B2-5E22-4F0C-BE1D-06D0654FC7C5}" type="datetime1">
              <a:rPr lang="nb-NO"/>
              <a:pPr>
                <a:defRPr/>
              </a:pPr>
              <a:t>17.01.2012</a:t>
            </a:fld>
            <a:endParaRPr lang="nb-NO" dirty="0"/>
          </a:p>
        </p:txBody>
      </p:sp>
      <p:pic>
        <p:nvPicPr>
          <p:cNvPr id="1031" name="Picture 10" descr="UiO_A_cmyk_eng.eps"/>
          <p:cNvPicPr>
            <a:picLocks noChangeAspect="1"/>
          </p:cNvPicPr>
          <p:nvPr/>
        </p:nvPicPr>
        <p:blipFill>
          <a:blip r:embed="rId14"/>
          <a:srcRect b="78049"/>
          <a:stretch>
            <a:fillRect/>
          </a:stretch>
        </p:blipFill>
        <p:spPr bwMode="auto">
          <a:xfrm>
            <a:off x="304800" y="152400"/>
            <a:ext cx="2076450"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sldNum="0"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a:solidFill>
            <a:schemeClr val="tx1"/>
          </a:solidFill>
          <a:latin typeface="+mn-lt"/>
          <a:ea typeface="+mn-ea"/>
          <a:cs typeface="+mn-cs"/>
        </a:defRPr>
      </a:lvl4pPr>
      <a:lvl5pPr marL="2057400" indent="-228600" algn="l" rtl="0" fontAlgn="base">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01638" y="231775"/>
            <a:ext cx="8340725" cy="982663"/>
          </a:xfrm>
          <a:prstGeom prst="rect">
            <a:avLst/>
          </a:prstGeom>
          <a:noFill/>
          <a:ln w="9525">
            <a:noFill/>
            <a:miter lim="800000"/>
            <a:headEnd/>
            <a:tailEnd/>
          </a:ln>
        </p:spPr>
        <p:txBody>
          <a:bodyPr vert="horz" wrap="square" lIns="35713" tIns="35713" rIns="35713" bIns="35713" numCol="1" anchor="b" anchorCtr="0" compatLnSpc="1">
            <a:prstTxWarp prst="textNoShape">
              <a:avLst/>
            </a:prstTxWarp>
          </a:bodyPr>
          <a:lstStyle/>
          <a:p>
            <a:pPr lvl="0"/>
            <a:r>
              <a:rPr lang="en-US" smtClean="0">
                <a:sym typeface="Helvetica Neue Light" charset="0"/>
              </a:rPr>
              <a:t>Click to edit Master title style</a:t>
            </a:r>
          </a:p>
        </p:txBody>
      </p:sp>
      <p:sp>
        <p:nvSpPr>
          <p:cNvPr id="8195" name="Line 2"/>
          <p:cNvSpPr>
            <a:spLocks noChangeShapeType="1"/>
          </p:cNvSpPr>
          <p:nvPr/>
        </p:nvSpPr>
        <p:spPr bwMode="auto">
          <a:xfrm>
            <a:off x="455613" y="1384300"/>
            <a:ext cx="8232775" cy="0"/>
          </a:xfrm>
          <a:prstGeom prst="line">
            <a:avLst/>
          </a:prstGeom>
          <a:noFill/>
          <a:ln w="12700">
            <a:solidFill>
              <a:srgbClr val="888888"/>
            </a:solidFill>
            <a:miter lim="800000"/>
            <a:headEnd/>
            <a:tailEnd/>
          </a:ln>
        </p:spPr>
        <p:txBody>
          <a:bodyPr lIns="0" tIns="0" rIns="0" bIns="0"/>
          <a:lstStyle/>
          <a:p>
            <a:pPr algn="ctr">
              <a:defRPr/>
            </a:pPr>
            <a:endParaRPr lang="nb-NO" sz="1700">
              <a:solidFill>
                <a:srgbClr val="333333"/>
              </a:solidFill>
              <a:latin typeface="Helvetica Neue Light" charset="0"/>
              <a:ea typeface="ヒラギノ角ゴ Pro W3" charset="-128"/>
              <a:sym typeface="Helvetica Neue Light" charset="0"/>
            </a:endParaRPr>
          </a:p>
        </p:txBody>
      </p:sp>
      <p:sp>
        <p:nvSpPr>
          <p:cNvPr id="16388" name="Rectangle 3"/>
          <p:cNvSpPr>
            <a:spLocks noGrp="1" noChangeArrowheads="1"/>
          </p:cNvSpPr>
          <p:nvPr>
            <p:ph type="body" idx="1"/>
          </p:nvPr>
        </p:nvSpPr>
        <p:spPr bwMode="auto">
          <a:xfrm>
            <a:off x="401638" y="1633538"/>
            <a:ext cx="8340725" cy="4616450"/>
          </a:xfrm>
          <a:prstGeom prst="rect">
            <a:avLst/>
          </a:prstGeom>
          <a:noFill/>
          <a:ln w="9525">
            <a:noFill/>
            <a:miter lim="800000"/>
            <a:headEnd/>
            <a:tailEnd/>
          </a:ln>
        </p:spPr>
        <p:txBody>
          <a:bodyPr vert="horz" wrap="square" lIns="35713" tIns="35713" rIns="35713" bIns="35713"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txStyles>
    <p:titleStyle>
      <a:lvl1pPr algn="l" rtl="0" eaLnBrk="0" fontAlgn="base" hangingPunct="0">
        <a:spcBef>
          <a:spcPct val="0"/>
        </a:spcBef>
        <a:spcAft>
          <a:spcPct val="0"/>
        </a:spcAft>
        <a:defRPr sz="30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24"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49"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274"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697"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325" indent="-187325" algn="l" rtl="0" eaLnBrk="0" fontAlgn="base" hangingPunct="0">
        <a:spcBef>
          <a:spcPts val="850"/>
        </a:spcBef>
        <a:spcAft>
          <a:spcPct val="0"/>
        </a:spcAft>
        <a:buClr>
          <a:srgbClr val="606060"/>
        </a:buClr>
        <a:buSzPct val="100000"/>
        <a:buFont typeface="Helvetica Neue" charset="0"/>
        <a:buChar char="•"/>
        <a:defRPr>
          <a:solidFill>
            <a:srgbClr val="606060"/>
          </a:solidFill>
          <a:latin typeface="+mn-lt"/>
          <a:ea typeface="+mn-ea"/>
          <a:cs typeface="+mn-cs"/>
          <a:sym typeface="Helvetica Neue" charset="0"/>
        </a:defRPr>
      </a:lvl1pPr>
      <a:lvl2pPr marL="463550" indent="-187325" algn="l" rtl="0" eaLnBrk="0" fontAlgn="base" hangingPunct="0">
        <a:spcBef>
          <a:spcPts val="850"/>
        </a:spcBef>
        <a:spcAft>
          <a:spcPct val="0"/>
        </a:spcAft>
        <a:buClr>
          <a:srgbClr val="606060"/>
        </a:buClr>
        <a:buSzPct val="100000"/>
        <a:buFont typeface="Helvetica Neue" charset="0"/>
        <a:buChar char="•"/>
        <a:defRPr>
          <a:solidFill>
            <a:srgbClr val="606060"/>
          </a:solidFill>
          <a:latin typeface="+mn-lt"/>
          <a:ea typeface="+mn-ea"/>
          <a:cs typeface="+mn-cs"/>
          <a:sym typeface="Helvetica Neue" charset="0"/>
        </a:defRPr>
      </a:lvl2pPr>
      <a:lvl3pPr marL="776288" indent="-187325" algn="l" rtl="0" eaLnBrk="0" fontAlgn="base" hangingPunct="0">
        <a:spcBef>
          <a:spcPts val="850"/>
        </a:spcBef>
        <a:spcAft>
          <a:spcPct val="0"/>
        </a:spcAft>
        <a:buClr>
          <a:srgbClr val="606060"/>
        </a:buClr>
        <a:buSzPct val="100000"/>
        <a:buFont typeface="Helvetica Neue" charset="0"/>
        <a:buChar char="•"/>
        <a:defRPr>
          <a:solidFill>
            <a:srgbClr val="606060"/>
          </a:solidFill>
          <a:latin typeface="+mn-lt"/>
          <a:ea typeface="+mn-ea"/>
          <a:cs typeface="+mn-cs"/>
          <a:sym typeface="Helvetica Neue" charset="0"/>
        </a:defRPr>
      </a:lvl3pPr>
      <a:lvl4pPr marL="1089025" indent="-187325" algn="l" rtl="0" eaLnBrk="0" fontAlgn="base" hangingPunct="0">
        <a:spcBef>
          <a:spcPts val="850"/>
        </a:spcBef>
        <a:spcAft>
          <a:spcPct val="0"/>
        </a:spcAft>
        <a:buClr>
          <a:srgbClr val="606060"/>
        </a:buClr>
        <a:buSzPct val="100000"/>
        <a:buFont typeface="Helvetica Neue" charset="0"/>
        <a:buChar char="•"/>
        <a:defRPr>
          <a:solidFill>
            <a:srgbClr val="606060"/>
          </a:solidFill>
          <a:latin typeface="+mn-lt"/>
          <a:ea typeface="+mn-ea"/>
          <a:cs typeface="+mn-cs"/>
          <a:sym typeface="Helvetica Neue" charset="0"/>
        </a:defRPr>
      </a:lvl4pPr>
      <a:lvl5pPr marL="1401763" indent="-187325" algn="l" rtl="0" eaLnBrk="0" fontAlgn="base" hangingPunct="0">
        <a:spcBef>
          <a:spcPts val="850"/>
        </a:spcBef>
        <a:spcAft>
          <a:spcPct val="0"/>
        </a:spcAft>
        <a:buClr>
          <a:srgbClr val="606060"/>
        </a:buClr>
        <a:buSzPct val="100000"/>
        <a:buFont typeface="Helvetica Neue" charset="0"/>
        <a:buChar char="•"/>
        <a:defRPr>
          <a:solidFill>
            <a:srgbClr val="606060"/>
          </a:solidFill>
          <a:latin typeface="+mn-lt"/>
          <a:ea typeface="+mn-ea"/>
          <a:cs typeface="+mn-cs"/>
          <a:sym typeface="Helvetica Neue" charset="0"/>
        </a:defRPr>
      </a:lvl5pPr>
      <a:lvl6pPr marL="1723192" indent="-187498" algn="l" rtl="0" fontAlgn="base">
        <a:spcBef>
          <a:spcPts val="844"/>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6pPr>
      <a:lvl7pPr marL="2044618" indent="-187498" algn="l" rtl="0" fontAlgn="base">
        <a:spcBef>
          <a:spcPts val="844"/>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7pPr>
      <a:lvl8pPr marL="2366041" indent="-187498" algn="l" rtl="0" fontAlgn="base">
        <a:spcBef>
          <a:spcPts val="844"/>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8pPr>
      <a:lvl9pPr marL="2687465" indent="-187498" algn="l" rtl="0" fontAlgn="base">
        <a:spcBef>
          <a:spcPts val="844"/>
        </a:spcBef>
        <a:spcAft>
          <a:spcPct val="0"/>
        </a:spcAft>
        <a:buClr>
          <a:srgbClr val="606060"/>
        </a:buClr>
        <a:buSzPct val="100000"/>
        <a:buFont typeface="Helvetica Neue" charset="0"/>
        <a:buChar char="•"/>
        <a:defRPr sz="1800">
          <a:solidFill>
            <a:srgbClr val="606060"/>
          </a:solidFill>
          <a:latin typeface="+mn-lt"/>
          <a:ea typeface="+mn-ea"/>
          <a:cs typeface="+mn-cs"/>
          <a:sym typeface="Helvetica Neue"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91195" y="839391"/>
            <a:ext cx="7697391" cy="1143000"/>
          </a:xfrm>
          <a:prstGeom prst="rect">
            <a:avLst/>
          </a:prstGeom>
          <a:noFill/>
          <a:ln w="9525">
            <a:noFill/>
            <a:miter lim="800000"/>
            <a:headEnd/>
            <a:tailEnd/>
          </a:ln>
        </p:spPr>
        <p:txBody>
          <a:bodyPr vert="horz" wrap="square" lIns="26788" tIns="26788" rIns="26788" bIns="26788" numCol="1" anchor="ctr" anchorCtr="0" compatLnSpc="1">
            <a:prstTxWarp prst="textNoShape">
              <a:avLst/>
            </a:prstTxWarp>
          </a:bodyPr>
          <a:lstStyle/>
          <a:p>
            <a:pPr lvl="0"/>
            <a:r>
              <a:rPr lang="en-US" smtClean="0">
                <a:sym typeface="Arial Bold" charset="0"/>
              </a:rPr>
              <a:t>Click to edit Master title style</a:t>
            </a:r>
          </a:p>
        </p:txBody>
      </p:sp>
      <p:sp>
        <p:nvSpPr>
          <p:cNvPr id="2051" name="Rectangle 2"/>
          <p:cNvSpPr>
            <a:spLocks noGrp="1" noChangeArrowheads="1"/>
          </p:cNvSpPr>
          <p:nvPr>
            <p:ph type="body" idx="1"/>
          </p:nvPr>
        </p:nvSpPr>
        <p:spPr bwMode="auto">
          <a:xfrm>
            <a:off x="991195" y="1982391"/>
            <a:ext cx="7697391" cy="4875609"/>
          </a:xfrm>
          <a:prstGeom prst="rect">
            <a:avLst/>
          </a:prstGeom>
          <a:noFill/>
          <a:ln w="9525">
            <a:noFill/>
            <a:miter lim="800000"/>
            <a:headEnd/>
            <a:tailEnd/>
          </a:ln>
        </p:spPr>
        <p:txBody>
          <a:bodyPr vert="horz" wrap="square" lIns="26788" tIns="26788" rIns="26788" bIns="26788"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ransition/>
  <p:txStyles>
    <p:titleStyle>
      <a:lvl1pPr algn="l" rtl="0" eaLnBrk="0" fontAlgn="base" hangingPunct="0">
        <a:spcBef>
          <a:spcPct val="0"/>
        </a:spcBef>
        <a:spcAft>
          <a:spcPct val="0"/>
        </a:spcAft>
        <a:defRPr sz="3100">
          <a:solidFill>
            <a:schemeClr val="tx1"/>
          </a:solidFill>
          <a:latin typeface="+mj-lt"/>
          <a:ea typeface="+mj-ea"/>
          <a:cs typeface="+mj-cs"/>
          <a:sym typeface="Arial Bold" charset="0"/>
        </a:defRPr>
      </a:lvl1pPr>
      <a:lvl2pPr algn="l" rtl="0" eaLnBrk="0" fontAlgn="base" hangingPunct="0">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5pPr>
      <a:lvl6pPr marL="321457" algn="l" rtl="0" fontAlgn="base">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6pPr>
      <a:lvl7pPr marL="642915" algn="l" rtl="0" fontAlgn="base">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7pPr>
      <a:lvl8pPr marL="964372" algn="l" rtl="0" fontAlgn="base">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8pPr>
      <a:lvl9pPr marL="1285829" algn="l" rtl="0" fontAlgn="base">
        <a:spcBef>
          <a:spcPct val="0"/>
        </a:spcBef>
        <a:spcAft>
          <a:spcPct val="0"/>
        </a:spcAft>
        <a:defRPr sz="3100">
          <a:solidFill>
            <a:schemeClr val="tx1"/>
          </a:solidFill>
          <a:latin typeface="Arial Bold" charset="0"/>
          <a:ea typeface="ヒラギノ角ゴ ProN W6" charset="0"/>
          <a:cs typeface="ヒラギノ角ゴ ProN W6" charset="0"/>
          <a:sym typeface="Arial Bold" charset="0"/>
        </a:defRPr>
      </a:lvl9pPr>
    </p:titleStyle>
    <p:bodyStyle>
      <a:lvl1pPr marL="241093" indent="-241093" algn="l" rtl="0" eaLnBrk="0" fontAlgn="base" hangingPunct="0">
        <a:spcBef>
          <a:spcPts val="703"/>
        </a:spcBef>
        <a:spcAft>
          <a:spcPct val="0"/>
        </a:spcAft>
        <a:buClr>
          <a:srgbClr val="000000"/>
        </a:buClr>
        <a:buSzPct val="100000"/>
        <a:buFont typeface="Arial" pitchFamily="34" charset="0"/>
        <a:buChar char="•"/>
        <a:defRPr sz="2700">
          <a:solidFill>
            <a:schemeClr val="tx1"/>
          </a:solidFill>
          <a:latin typeface="+mn-lt"/>
          <a:ea typeface="+mn-ea"/>
          <a:cs typeface="+mn-cs"/>
          <a:sym typeface="Arial" pitchFamily="34" charset="0"/>
        </a:defRPr>
      </a:lvl1pPr>
      <a:lvl2pPr marL="495580" indent="-200911" algn="l" rtl="0" eaLnBrk="0" fontAlgn="base" hangingPunct="0">
        <a:spcBef>
          <a:spcPts val="562"/>
        </a:spcBef>
        <a:spcAft>
          <a:spcPct val="0"/>
        </a:spcAft>
        <a:buClr>
          <a:srgbClr val="000000"/>
        </a:buClr>
        <a:buSzPct val="100000"/>
        <a:buFont typeface="Arial" pitchFamily="34" charset="0"/>
        <a:buChar char="–"/>
        <a:defRPr sz="2400">
          <a:solidFill>
            <a:schemeClr val="tx1"/>
          </a:solidFill>
          <a:latin typeface="+mn-lt"/>
          <a:ea typeface="+mn-ea"/>
          <a:cs typeface="+mn-cs"/>
          <a:sym typeface="Arial" pitchFamily="34" charset="0"/>
        </a:defRPr>
      </a:lvl2pPr>
      <a:lvl3pPr marL="776855" indent="-160729" algn="l" rtl="0" eaLnBrk="0" fontAlgn="base" hangingPunct="0">
        <a:spcBef>
          <a:spcPts val="492"/>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3pPr>
      <a:lvl4pPr marL="1098313" indent="-160729" algn="l" rtl="0" eaLnBrk="0" fontAlgn="base" hangingPunct="0">
        <a:spcBef>
          <a:spcPts val="422"/>
        </a:spcBef>
        <a:spcAft>
          <a:spcPct val="0"/>
        </a:spcAft>
        <a:buClr>
          <a:srgbClr val="000000"/>
        </a:buClr>
        <a:buSzPct val="100000"/>
        <a:buFont typeface="Arial" pitchFamily="34" charset="0"/>
        <a:buChar char="–"/>
        <a:defRPr sz="1700">
          <a:solidFill>
            <a:schemeClr val="tx1"/>
          </a:solidFill>
          <a:latin typeface="+mn-lt"/>
          <a:ea typeface="+mn-ea"/>
          <a:cs typeface="+mn-cs"/>
          <a:sym typeface="Arial" pitchFamily="34" charset="0"/>
        </a:defRPr>
      </a:lvl4pPr>
      <a:lvl5pPr marL="1419770" indent="-160729" algn="l" rtl="0" eaLnBrk="0" fontAlgn="base" hangingPunct="0">
        <a:spcBef>
          <a:spcPts val="352"/>
        </a:spcBef>
        <a:spcAft>
          <a:spcPct val="0"/>
        </a:spcAft>
        <a:buClr>
          <a:srgbClr val="000000"/>
        </a:buClr>
        <a:buSzPct val="100000"/>
        <a:buFont typeface="Arial" pitchFamily="34" charset="0"/>
        <a:buChar char="»"/>
        <a:defRPr sz="1500">
          <a:solidFill>
            <a:schemeClr val="tx1"/>
          </a:solidFill>
          <a:latin typeface="+mn-lt"/>
          <a:ea typeface="+mn-ea"/>
          <a:cs typeface="+mn-cs"/>
          <a:sym typeface="Arial" pitchFamily="34" charset="0"/>
        </a:defRPr>
      </a:lvl5pPr>
      <a:lvl6pPr marL="1741227" indent="-160729" algn="l" rtl="0" fontAlgn="base">
        <a:spcBef>
          <a:spcPts val="352"/>
        </a:spcBef>
        <a:spcAft>
          <a:spcPct val="0"/>
        </a:spcAft>
        <a:buClr>
          <a:srgbClr val="000000"/>
        </a:buClr>
        <a:buSzPct val="100000"/>
        <a:buFont typeface="Arial" charset="0"/>
        <a:buChar char="»"/>
        <a:defRPr sz="1500">
          <a:solidFill>
            <a:schemeClr val="tx1"/>
          </a:solidFill>
          <a:latin typeface="+mn-lt"/>
          <a:ea typeface="+mn-ea"/>
          <a:cs typeface="+mn-cs"/>
          <a:sym typeface="Arial" charset="0"/>
        </a:defRPr>
      </a:lvl6pPr>
      <a:lvl7pPr marL="2062684" indent="-160729" algn="l" rtl="0" fontAlgn="base">
        <a:spcBef>
          <a:spcPts val="352"/>
        </a:spcBef>
        <a:spcAft>
          <a:spcPct val="0"/>
        </a:spcAft>
        <a:buClr>
          <a:srgbClr val="000000"/>
        </a:buClr>
        <a:buSzPct val="100000"/>
        <a:buFont typeface="Arial" charset="0"/>
        <a:buChar char="»"/>
        <a:defRPr sz="1500">
          <a:solidFill>
            <a:schemeClr val="tx1"/>
          </a:solidFill>
          <a:latin typeface="+mn-lt"/>
          <a:ea typeface="+mn-ea"/>
          <a:cs typeface="+mn-cs"/>
          <a:sym typeface="Arial" charset="0"/>
        </a:defRPr>
      </a:lvl7pPr>
      <a:lvl8pPr marL="2384142" indent="-160729" algn="l" rtl="0" fontAlgn="base">
        <a:spcBef>
          <a:spcPts val="352"/>
        </a:spcBef>
        <a:spcAft>
          <a:spcPct val="0"/>
        </a:spcAft>
        <a:buClr>
          <a:srgbClr val="000000"/>
        </a:buClr>
        <a:buSzPct val="100000"/>
        <a:buFont typeface="Arial" charset="0"/>
        <a:buChar char="»"/>
        <a:defRPr sz="1500">
          <a:solidFill>
            <a:schemeClr val="tx1"/>
          </a:solidFill>
          <a:latin typeface="+mn-lt"/>
          <a:ea typeface="+mn-ea"/>
          <a:cs typeface="+mn-cs"/>
          <a:sym typeface="Arial" charset="0"/>
        </a:defRPr>
      </a:lvl8pPr>
      <a:lvl9pPr marL="2705599" indent="-160729" algn="l" rtl="0" fontAlgn="base">
        <a:spcBef>
          <a:spcPts val="352"/>
        </a:spcBef>
        <a:spcAft>
          <a:spcPct val="0"/>
        </a:spcAft>
        <a:buClr>
          <a:srgbClr val="000000"/>
        </a:buClr>
        <a:buSzPct val="100000"/>
        <a:buFont typeface="Arial" charset="0"/>
        <a:buChar char="»"/>
        <a:defRPr sz="15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44418" name="Text Box 2"/>
          <p:cNvSpPr txBox="1">
            <a:spLocks noChangeArrowheads="1"/>
          </p:cNvSpPr>
          <p:nvPr/>
        </p:nvSpPr>
        <p:spPr bwMode="auto">
          <a:xfrm>
            <a:off x="228600" y="6459538"/>
            <a:ext cx="184150" cy="244475"/>
          </a:xfrm>
          <a:prstGeom prst="rect">
            <a:avLst/>
          </a:prstGeom>
          <a:noFill/>
          <a:ln w="9525">
            <a:noFill/>
            <a:miter lim="800000"/>
            <a:headEnd/>
            <a:tailEnd/>
          </a:ln>
          <a:effectLst/>
        </p:spPr>
        <p:txBody>
          <a:bodyPr wrap="none">
            <a:spAutoFit/>
          </a:bodyPr>
          <a:lstStyle/>
          <a:p>
            <a:pPr eaLnBrk="0" hangingPunct="0">
              <a:defRPr/>
            </a:pPr>
            <a:endParaRPr lang="nb-NO" sz="1000" dirty="0">
              <a:solidFill>
                <a:srgbClr val="000000"/>
              </a:solidFill>
              <a:latin typeface="Arial" charset="0"/>
              <a:ea typeface="+mn-ea"/>
              <a:cs typeface="+mn-cs"/>
            </a:endParaRPr>
          </a:p>
        </p:txBody>
      </p:sp>
      <p:sp>
        <p:nvSpPr>
          <p:cNvPr id="325635" name="Rectangle 3"/>
          <p:cNvSpPr>
            <a:spLocks noGrp="1" noChangeArrowheads="1"/>
          </p:cNvSpPr>
          <p:nvPr>
            <p:ph type="body" idx="1"/>
          </p:nvPr>
        </p:nvSpPr>
        <p:spPr bwMode="auto">
          <a:xfrm>
            <a:off x="304800" y="2209800"/>
            <a:ext cx="7696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5636" name="Rectangle 4"/>
          <p:cNvSpPr>
            <a:spLocks noGrp="1" noChangeArrowheads="1"/>
          </p:cNvSpPr>
          <p:nvPr>
            <p:ph type="title"/>
          </p:nvPr>
        </p:nvSpPr>
        <p:spPr bwMode="auto">
          <a:xfrm>
            <a:off x="3048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25637" name="Picture 5"/>
          <p:cNvPicPr>
            <a:picLocks noChangeAspect="1" noChangeArrowheads="1"/>
          </p:cNvPicPr>
          <p:nvPr/>
        </p:nvPicPr>
        <p:blipFill>
          <a:blip r:embed="rId14"/>
          <a:srcRect/>
          <a:stretch>
            <a:fillRect/>
          </a:stretch>
        </p:blipFill>
        <p:spPr bwMode="auto">
          <a:xfrm>
            <a:off x="6477000" y="125413"/>
            <a:ext cx="1752600" cy="574675"/>
          </a:xfrm>
          <a:prstGeom prst="rect">
            <a:avLst/>
          </a:prstGeom>
          <a:noFill/>
          <a:ln w="9525">
            <a:noFill/>
            <a:miter lim="800000"/>
            <a:headEnd/>
            <a:tailEnd/>
          </a:ln>
        </p:spPr>
      </p:pic>
      <p:sp>
        <p:nvSpPr>
          <p:cNvPr id="444422" name="Text Box 6"/>
          <p:cNvSpPr txBox="1">
            <a:spLocks noChangeArrowheads="1"/>
          </p:cNvSpPr>
          <p:nvPr/>
        </p:nvSpPr>
        <p:spPr bwMode="auto">
          <a:xfrm>
            <a:off x="179388" y="6524625"/>
            <a:ext cx="3709987" cy="244475"/>
          </a:xfrm>
          <a:prstGeom prst="rect">
            <a:avLst/>
          </a:prstGeom>
          <a:noFill/>
          <a:ln w="9525">
            <a:noFill/>
            <a:miter lim="800000"/>
            <a:headEnd/>
            <a:tailEnd/>
          </a:ln>
          <a:effectLst/>
        </p:spPr>
        <p:txBody>
          <a:bodyPr>
            <a:spAutoFit/>
          </a:bodyPr>
          <a:lstStyle/>
          <a:p>
            <a:pPr eaLnBrk="0" hangingPunct="0">
              <a:defRPr/>
            </a:pPr>
            <a:endParaRPr lang="nb-NO" sz="1000" dirty="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304800" y="2209800"/>
            <a:ext cx="7696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5" name="Rectangle 3"/>
          <p:cNvSpPr>
            <a:spLocks noGrp="1" noChangeArrowheads="1"/>
          </p:cNvSpPr>
          <p:nvPr>
            <p:ph type="title"/>
          </p:nvPr>
        </p:nvSpPr>
        <p:spPr bwMode="auto">
          <a:xfrm>
            <a:off x="3048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br>
              <a:rPr lang="en-US" altLang="en-US" smtClean="0"/>
            </a:br>
            <a:r>
              <a:rPr lang="en-US" altLang="en-US" smtClean="0"/>
              <a:t>Master title style</a:t>
            </a:r>
          </a:p>
        </p:txBody>
      </p:sp>
      <p:pic>
        <p:nvPicPr>
          <p:cNvPr id="64516" name="Picture 4"/>
          <p:cNvPicPr>
            <a:picLocks noChangeAspect="1" noChangeArrowheads="1"/>
          </p:cNvPicPr>
          <p:nvPr/>
        </p:nvPicPr>
        <p:blipFill>
          <a:blip r:embed="rId15"/>
          <a:srcRect/>
          <a:stretch>
            <a:fillRect/>
          </a:stretch>
        </p:blipFill>
        <p:spPr bwMode="auto">
          <a:xfrm>
            <a:off x="6400800" y="206375"/>
            <a:ext cx="1603375" cy="403225"/>
          </a:xfrm>
          <a:prstGeom prst="rect">
            <a:avLst/>
          </a:prstGeom>
          <a:noFill/>
          <a:ln w="9525">
            <a:noFill/>
            <a:miter lim="800000"/>
            <a:headEnd/>
            <a:tailEnd/>
          </a:ln>
        </p:spPr>
      </p:pic>
      <p:sp>
        <p:nvSpPr>
          <p:cNvPr id="3077" name="Text Box 5"/>
          <p:cNvSpPr txBox="1">
            <a:spLocks noChangeArrowheads="1"/>
          </p:cNvSpPr>
          <p:nvPr userDrawn="1"/>
        </p:nvSpPr>
        <p:spPr bwMode="auto">
          <a:xfrm>
            <a:off x="228600" y="6459538"/>
            <a:ext cx="3148013" cy="244475"/>
          </a:xfrm>
          <a:prstGeom prst="rect">
            <a:avLst/>
          </a:prstGeom>
          <a:noFill/>
          <a:ln w="9525">
            <a:noFill/>
            <a:miter lim="800000"/>
            <a:headEnd/>
            <a:tailEnd/>
          </a:ln>
          <a:effectLst/>
        </p:spPr>
        <p:txBody>
          <a:bodyPr wrap="none">
            <a:spAutoFit/>
          </a:bodyPr>
          <a:lstStyle/>
          <a:p>
            <a:pPr eaLnBrk="0" hangingPunct="0">
              <a:defRPr/>
            </a:pPr>
            <a:r>
              <a:rPr lang="nb-NO" altLang="nb-NO" sz="1000">
                <a:solidFill>
                  <a:srgbClr val="000000"/>
                </a:solidFill>
                <a:ea typeface="+mn-ea"/>
                <a:cs typeface="+mn-cs"/>
              </a:rPr>
              <a:t>UiO – Department of Research Administration - 2008</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ransition spd="slow">
    <p:wipe dir="r"/>
  </p:transition>
  <p:hf sldNum="0" hd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itchFamily="34" charset="0"/>
        </a:defRPr>
      </a:lvl2pPr>
      <a:lvl3pPr algn="l" rtl="0" eaLnBrk="0" fontAlgn="base" hangingPunct="0">
        <a:spcBef>
          <a:spcPct val="0"/>
        </a:spcBef>
        <a:spcAft>
          <a:spcPct val="0"/>
        </a:spcAft>
        <a:defRPr sz="3600" b="1">
          <a:solidFill>
            <a:schemeClr val="tx2"/>
          </a:solidFill>
          <a:latin typeface="Arial" pitchFamily="34" charset="0"/>
        </a:defRPr>
      </a:lvl3pPr>
      <a:lvl4pPr algn="l" rtl="0" eaLnBrk="0" fontAlgn="base" hangingPunct="0">
        <a:spcBef>
          <a:spcPct val="0"/>
        </a:spcBef>
        <a:spcAft>
          <a:spcPct val="0"/>
        </a:spcAft>
        <a:defRPr sz="3600" b="1">
          <a:solidFill>
            <a:schemeClr val="tx2"/>
          </a:solidFill>
          <a:latin typeface="Arial" pitchFamily="34" charset="0"/>
        </a:defRPr>
      </a:lvl4pPr>
      <a:lvl5pPr algn="l" rtl="0" eaLnBrk="0" fontAlgn="base" hangingPunct="0">
        <a:spcBef>
          <a:spcPct val="0"/>
        </a:spcBef>
        <a:spcAft>
          <a:spcPct val="0"/>
        </a:spcAft>
        <a:defRPr sz="3600" b="1">
          <a:solidFill>
            <a:schemeClr val="tx2"/>
          </a:solidFill>
          <a:latin typeface="Arial" pitchFamily="34" charset="0"/>
        </a:defRPr>
      </a:lvl5pPr>
      <a:lvl6pPr marL="457200" algn="l" rtl="0" fontAlgn="base">
        <a:spcBef>
          <a:spcPct val="0"/>
        </a:spcBef>
        <a:spcAft>
          <a:spcPct val="0"/>
        </a:spcAft>
        <a:defRPr sz="3600" b="1">
          <a:solidFill>
            <a:schemeClr val="tx2"/>
          </a:solidFill>
          <a:latin typeface="Arial" pitchFamily="34" charset="0"/>
        </a:defRPr>
      </a:lvl6pPr>
      <a:lvl7pPr marL="914400" algn="l" rtl="0" fontAlgn="base">
        <a:spcBef>
          <a:spcPct val="0"/>
        </a:spcBef>
        <a:spcAft>
          <a:spcPct val="0"/>
        </a:spcAft>
        <a:defRPr sz="3600" b="1">
          <a:solidFill>
            <a:schemeClr val="tx2"/>
          </a:solidFill>
          <a:latin typeface="Arial" pitchFamily="34" charset="0"/>
        </a:defRPr>
      </a:lvl7pPr>
      <a:lvl8pPr marL="1371600" algn="l" rtl="0" fontAlgn="base">
        <a:spcBef>
          <a:spcPct val="0"/>
        </a:spcBef>
        <a:spcAft>
          <a:spcPct val="0"/>
        </a:spcAft>
        <a:defRPr sz="3600" b="1">
          <a:solidFill>
            <a:schemeClr val="tx2"/>
          </a:solidFill>
          <a:latin typeface="Arial" pitchFamily="34" charset="0"/>
        </a:defRPr>
      </a:lvl8pPr>
      <a:lvl9pPr marL="1828800" algn="l"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p:txStyles>
    <p:titleStyle>
      <a:lvl1pPr algn="l" rtl="0" eaLnBrk="0" fontAlgn="base" hangingPunct="0">
        <a:spcBef>
          <a:spcPct val="0"/>
        </a:spcBef>
        <a:spcAft>
          <a:spcPct val="0"/>
        </a:spcAft>
        <a:defRPr sz="3200" b="1">
          <a:solidFill>
            <a:schemeClr val="tx2"/>
          </a:solidFill>
          <a:latin typeface="+mj-lt"/>
          <a:ea typeface="+mj-ea"/>
          <a:cs typeface="ヒラギノ角ゴ Pro W3"/>
        </a:defRPr>
      </a:lvl1pPr>
      <a:lvl2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5pPr>
      <a:lvl6pPr marL="457200" algn="l" rtl="0" fontAlgn="base">
        <a:spcBef>
          <a:spcPct val="0"/>
        </a:spcBef>
        <a:spcAft>
          <a:spcPct val="0"/>
        </a:spcAft>
        <a:defRPr sz="3200" b="1">
          <a:solidFill>
            <a:schemeClr val="tx2"/>
          </a:solidFill>
          <a:latin typeface="Arial" charset="0"/>
          <a:ea typeface="ヒラギノ角ゴ Pro W3" pitchFamily="1" charset="-128"/>
        </a:defRPr>
      </a:lvl6pPr>
      <a:lvl7pPr marL="914400" algn="l" rtl="0" fontAlgn="base">
        <a:spcBef>
          <a:spcPct val="0"/>
        </a:spcBef>
        <a:spcAft>
          <a:spcPct val="0"/>
        </a:spcAft>
        <a:defRPr sz="3200" b="1">
          <a:solidFill>
            <a:schemeClr val="tx2"/>
          </a:solidFill>
          <a:latin typeface="Arial" charset="0"/>
          <a:ea typeface="ヒラギノ角ゴ Pro W3" pitchFamily="1" charset="-128"/>
        </a:defRPr>
      </a:lvl7pPr>
      <a:lvl8pPr marL="1371600" algn="l" rtl="0" fontAlgn="base">
        <a:spcBef>
          <a:spcPct val="0"/>
        </a:spcBef>
        <a:spcAft>
          <a:spcPct val="0"/>
        </a:spcAft>
        <a:defRPr sz="3200" b="1">
          <a:solidFill>
            <a:schemeClr val="tx2"/>
          </a:solidFill>
          <a:latin typeface="Arial" charset="0"/>
          <a:ea typeface="ヒラギノ角ゴ Pro W3" pitchFamily="1" charset="-128"/>
        </a:defRPr>
      </a:lvl8pPr>
      <a:lvl9pPr marL="1828800" algn="l" rtl="0" fontAlgn="base">
        <a:spcBef>
          <a:spcPct val="0"/>
        </a:spcBef>
        <a:spcAft>
          <a:spcPct val="0"/>
        </a:spcAft>
        <a:defRPr sz="3200" b="1">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lnSpc>
                <a:spcPct val="100000"/>
              </a:lnSpc>
              <a:spcBef>
                <a:spcPct val="0"/>
              </a:spcBef>
              <a:buClrTx/>
              <a:buFontTx/>
              <a:buNone/>
              <a:defRPr sz="800">
                <a:solidFill>
                  <a:srgbClr val="000000">
                    <a:tint val="75000"/>
                  </a:srgbClr>
                </a:solidFill>
                <a:latin typeface="Arial" charset="0"/>
                <a:ea typeface="ヒラギノ角ゴ Pro W3" charset="-128"/>
                <a:cs typeface="ヒラギノ角ゴ Pro W3" charset="-128"/>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lnSpc>
                <a:spcPct val="100000"/>
              </a:lnSpc>
              <a:spcBef>
                <a:spcPct val="0"/>
              </a:spcBef>
              <a:buClrTx/>
              <a:buFontTx/>
              <a:buNone/>
              <a:defRPr sz="800">
                <a:solidFill>
                  <a:srgbClr val="000000">
                    <a:tint val="75000"/>
                  </a:srgbClr>
                </a:solidFill>
                <a:latin typeface="Arial" charset="0"/>
                <a:ea typeface="ヒラギノ角ゴ Pro W3" charset="-128"/>
                <a:cs typeface="ヒラギノ角ゴ Pro W3" charset="-128"/>
              </a:defRPr>
            </a:lvl1pPr>
          </a:lstStyle>
          <a:p>
            <a:pPr>
              <a:defRPr/>
            </a:pPr>
            <a:fld id="{62622E02-4CD1-46C0-99C7-1D4EE6FFE31B}" type="slidenum">
              <a:rPr lang="nb-NO"/>
              <a:pPr>
                <a:defRPr/>
              </a:pPr>
              <a:t>‹#›</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lnSpc>
                <a:spcPct val="100000"/>
              </a:lnSpc>
              <a:spcBef>
                <a:spcPct val="0"/>
              </a:spcBef>
              <a:buClrTx/>
              <a:buFontTx/>
              <a:buNone/>
              <a:defRPr sz="800">
                <a:solidFill>
                  <a:srgbClr val="000000">
                    <a:tint val="75000"/>
                  </a:srgbClr>
                </a:solidFill>
                <a:latin typeface="Arial" charset="0"/>
                <a:ea typeface="ヒラギノ角ゴ Pro W3" charset="-128"/>
                <a:cs typeface="ヒラギノ角ゴ Pro W3" charset="-128"/>
              </a:defRPr>
            </a:lvl1pPr>
          </a:lstStyle>
          <a:p>
            <a:pPr>
              <a:defRPr/>
            </a:pPr>
            <a:fld id="{20B5C400-D092-4134-A736-8F681291C577}" type="datetime1">
              <a:rPr lang="nb-NO"/>
              <a:pPr>
                <a:defRPr/>
              </a:pPr>
              <a:t>17.01.2012</a:t>
            </a:fld>
            <a:endParaRPr lang="nb-NO" dirty="0"/>
          </a:p>
        </p:txBody>
      </p:sp>
      <p:pic>
        <p:nvPicPr>
          <p:cNvPr id="12295" name="Picture 10" descr="UiO_A_cmyk_eng.eps"/>
          <p:cNvPicPr>
            <a:picLocks noChangeAspect="1"/>
          </p:cNvPicPr>
          <p:nvPr/>
        </p:nvPicPr>
        <p:blipFill>
          <a:blip r:embed="rId14"/>
          <a:srcRect b="78049"/>
          <a:stretch>
            <a:fillRect/>
          </a:stretch>
        </p:blipFill>
        <p:spPr bwMode="auto">
          <a:xfrm>
            <a:off x="304800" y="152400"/>
            <a:ext cx="2076450" cy="252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sldNum="0" hdr="0" ftr="0"/>
  <p:txStyles>
    <p:titleStyle>
      <a:lvl1pPr algn="l" rtl="0" eaLnBrk="0" fontAlgn="base" hangingPunct="0">
        <a:spcBef>
          <a:spcPct val="0"/>
        </a:spcBef>
        <a:spcAft>
          <a:spcPct val="0"/>
        </a:spcAft>
        <a:defRPr sz="3200" b="1">
          <a:solidFill>
            <a:schemeClr val="tx2"/>
          </a:solidFill>
          <a:latin typeface="+mj-lt"/>
          <a:ea typeface="+mj-ea"/>
          <a:cs typeface="ヒラギノ角ゴ Pro W3"/>
        </a:defRPr>
      </a:lvl1pPr>
      <a:lvl2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3200" b="1">
          <a:solidFill>
            <a:schemeClr val="tx2"/>
          </a:solidFill>
          <a:latin typeface="Arial" charset="0"/>
          <a:ea typeface="ヒラギノ角ゴ Pro W3" pitchFamily="1" charset="-128"/>
          <a:cs typeface="ヒラギノ角ゴ Pro W3"/>
        </a:defRPr>
      </a:lvl5pPr>
      <a:lvl6pPr marL="457200" algn="l" rtl="0" fontAlgn="base">
        <a:spcBef>
          <a:spcPct val="0"/>
        </a:spcBef>
        <a:spcAft>
          <a:spcPct val="0"/>
        </a:spcAft>
        <a:defRPr sz="3200" b="1">
          <a:solidFill>
            <a:schemeClr val="tx2"/>
          </a:solidFill>
          <a:latin typeface="Arial" charset="0"/>
          <a:ea typeface="ヒラギノ角ゴ Pro W3" pitchFamily="1" charset="-128"/>
        </a:defRPr>
      </a:lvl6pPr>
      <a:lvl7pPr marL="914400" algn="l" rtl="0" fontAlgn="base">
        <a:spcBef>
          <a:spcPct val="0"/>
        </a:spcBef>
        <a:spcAft>
          <a:spcPct val="0"/>
        </a:spcAft>
        <a:defRPr sz="3200" b="1">
          <a:solidFill>
            <a:schemeClr val="tx2"/>
          </a:solidFill>
          <a:latin typeface="Arial" charset="0"/>
          <a:ea typeface="ヒラギノ角ゴ Pro W3" pitchFamily="1" charset="-128"/>
        </a:defRPr>
      </a:lvl7pPr>
      <a:lvl8pPr marL="1371600" algn="l" rtl="0" fontAlgn="base">
        <a:spcBef>
          <a:spcPct val="0"/>
        </a:spcBef>
        <a:spcAft>
          <a:spcPct val="0"/>
        </a:spcAft>
        <a:defRPr sz="3200" b="1">
          <a:solidFill>
            <a:schemeClr val="tx2"/>
          </a:solidFill>
          <a:latin typeface="Arial" charset="0"/>
          <a:ea typeface="ヒラギノ角ゴ Pro W3" pitchFamily="1" charset="-128"/>
        </a:defRPr>
      </a:lvl8pPr>
      <a:lvl9pPr marL="1828800" algn="l" rtl="0" fontAlgn="base">
        <a:spcBef>
          <a:spcPct val="0"/>
        </a:spcBef>
        <a:spcAft>
          <a:spcPct val="0"/>
        </a:spcAft>
        <a:defRPr sz="3200" b="1">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600">
          <a:solidFill>
            <a:schemeClr val="tx1"/>
          </a:solidFill>
          <a:latin typeface="+mn-lt"/>
          <a:ea typeface="+mn-ea"/>
          <a:cs typeface="ヒラギノ角ゴ Pro W3"/>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Freeform 1"/>
          <p:cNvSpPr>
            <a:spLocks/>
          </p:cNvSpPr>
          <p:nvPr/>
        </p:nvSpPr>
        <p:spPr bwMode="auto">
          <a:xfrm>
            <a:off x="455613" y="-61913"/>
            <a:ext cx="3205162" cy="6419851"/>
          </a:xfrm>
          <a:custGeom>
            <a:avLst/>
            <a:gdLst>
              <a:gd name="T0" fmla="*/ 0 w 21600"/>
              <a:gd name="T1" fmla="*/ 88777 h 21600"/>
              <a:gd name="T2" fmla="*/ 0 w 21600"/>
              <a:gd name="T3" fmla="*/ 9131300 h 21600"/>
              <a:gd name="T4" fmla="*/ 266803 w 21600"/>
              <a:gd name="T5" fmla="*/ 8864548 h 21600"/>
              <a:gd name="T6" fmla="*/ 4559300 w 21600"/>
              <a:gd name="T7" fmla="*/ 8864548 h 21600"/>
              <a:gd name="T8" fmla="*/ 4559300 w 21600"/>
              <a:gd name="T9" fmla="*/ 0 h 21600"/>
              <a:gd name="T10" fmla="*/ 0 w 21600"/>
              <a:gd name="T11" fmla="*/ 88777 h 21600"/>
              <a:gd name="T12" fmla="*/ 0 w 21600"/>
              <a:gd name="T13" fmla="*/ 8877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0"/>
                </a:moveTo>
                <a:lnTo>
                  <a:pt x="0" y="21600"/>
                </a:lnTo>
                <a:lnTo>
                  <a:pt x="1264" y="20969"/>
                </a:lnTo>
                <a:lnTo>
                  <a:pt x="21600" y="20969"/>
                </a:lnTo>
                <a:lnTo>
                  <a:pt x="21600" y="0"/>
                </a:lnTo>
                <a:lnTo>
                  <a:pt x="0" y="210"/>
                </a:lnTo>
                <a:close/>
                <a:moveTo>
                  <a:pt x="0" y="210"/>
                </a:moveTo>
              </a:path>
            </a:pathLst>
          </a:custGeom>
          <a:solidFill>
            <a:srgbClr val="972300"/>
          </a:solidFill>
          <a:ln w="25400" cap="flat">
            <a:noFill/>
            <a:miter lim="800000"/>
            <a:headEnd type="none" w="med" len="med"/>
            <a:tailEnd type="none" w="med" len="med"/>
          </a:ln>
        </p:spPr>
        <p:txBody>
          <a:bodyPr lIns="0" tIns="0" rIns="0" bIns="0"/>
          <a:lstStyle/>
          <a:p>
            <a:pPr algn="ctr">
              <a:defRPr/>
            </a:pPr>
            <a:endParaRPr lang="nb-NO" sz="1700">
              <a:solidFill>
                <a:srgbClr val="333333"/>
              </a:solidFill>
              <a:latin typeface="Helvetica Neue Light" charset="0"/>
              <a:ea typeface="ヒラギノ角ゴ Pro W3" charset="-128"/>
              <a:sym typeface="Helvetica Neue Light" charset="0"/>
            </a:endParaRPr>
          </a:p>
        </p:txBody>
      </p:sp>
      <p:sp>
        <p:nvSpPr>
          <p:cNvPr id="12291" name="Rectangle 2"/>
          <p:cNvSpPr>
            <a:spLocks/>
          </p:cNvSpPr>
          <p:nvPr/>
        </p:nvSpPr>
        <p:spPr bwMode="auto">
          <a:xfrm>
            <a:off x="7974013" y="0"/>
            <a:ext cx="714375" cy="6170613"/>
          </a:xfrm>
          <a:prstGeom prst="rect">
            <a:avLst/>
          </a:prstGeom>
          <a:solidFill>
            <a:srgbClr val="333333"/>
          </a:solidFill>
          <a:ln w="25400">
            <a:noFill/>
            <a:miter lim="800000"/>
            <a:headEnd/>
            <a:tailEnd/>
          </a:ln>
        </p:spPr>
        <p:txBody>
          <a:bodyPr lIns="0" tIns="0" rIns="0" bIns="0"/>
          <a:lstStyle/>
          <a:p>
            <a:pPr algn="ctr">
              <a:defRPr/>
            </a:pPr>
            <a:endParaRPr lang="nb-NO" sz="1700">
              <a:solidFill>
                <a:srgbClr val="333333"/>
              </a:solidFill>
              <a:latin typeface="Helvetica Neue Light" charset="0"/>
              <a:ea typeface="ヒラギノ角ゴ Pro W3" charset="-128"/>
              <a:sym typeface="Helvetica Neue Light" charset="0"/>
            </a:endParaRPr>
          </a:p>
        </p:txBody>
      </p:sp>
      <p:sp>
        <p:nvSpPr>
          <p:cNvPr id="15364" name="Rectangle 3"/>
          <p:cNvSpPr>
            <a:spLocks noGrp="1" noChangeArrowheads="1"/>
          </p:cNvSpPr>
          <p:nvPr>
            <p:ph type="title"/>
          </p:nvPr>
        </p:nvSpPr>
        <p:spPr bwMode="auto">
          <a:xfrm>
            <a:off x="696913" y="608013"/>
            <a:ext cx="2722562" cy="1338262"/>
          </a:xfrm>
          <a:prstGeom prst="rect">
            <a:avLst/>
          </a:prstGeom>
          <a:noFill/>
          <a:ln w="9525">
            <a:noFill/>
            <a:miter lim="800000"/>
            <a:headEnd/>
            <a:tailEnd/>
          </a:ln>
        </p:spPr>
        <p:txBody>
          <a:bodyPr vert="horz" wrap="square" lIns="35715" tIns="35715" rIns="35715" bIns="35715" numCol="1" anchor="b" anchorCtr="0" compatLnSpc="1">
            <a:prstTxWarp prst="textNoShape">
              <a:avLst/>
            </a:prstTxWarp>
          </a:bodyPr>
          <a:lstStyle/>
          <a:p>
            <a:pPr lvl="0"/>
            <a:r>
              <a:rPr lang="en-US" smtClean="0">
                <a:sym typeface="Helvetica Neue Light" charset="0"/>
              </a:rPr>
              <a:t>Click to edit Master title style</a:t>
            </a:r>
          </a:p>
        </p:txBody>
      </p:sp>
      <p:sp>
        <p:nvSpPr>
          <p:cNvPr id="15365" name="Rectangle 4"/>
          <p:cNvSpPr>
            <a:spLocks noGrp="1" noChangeArrowheads="1"/>
          </p:cNvSpPr>
          <p:nvPr>
            <p:ph type="body" idx="1"/>
          </p:nvPr>
        </p:nvSpPr>
        <p:spPr bwMode="auto">
          <a:xfrm>
            <a:off x="696913" y="2009775"/>
            <a:ext cx="2722562" cy="3919538"/>
          </a:xfrm>
          <a:prstGeom prst="rect">
            <a:avLst/>
          </a:prstGeom>
          <a:noFill/>
          <a:ln w="9525">
            <a:noFill/>
            <a:miter lim="800000"/>
            <a:headEnd/>
            <a:tailEnd/>
          </a:ln>
        </p:spPr>
        <p:txBody>
          <a:bodyPr vert="horz" wrap="square" lIns="35715" tIns="35715" rIns="35715" bIns="35715" numCol="1" anchor="t" anchorCtr="0" compatLnSpc="1">
            <a:prstTxWarp prst="textNoShape">
              <a:avLst/>
            </a:prstTxWarp>
          </a:bodyPr>
          <a:lstStyle/>
          <a:p>
            <a:pPr lvl="0"/>
            <a:r>
              <a:rPr lang="en-US" smtClean="0">
                <a:sym typeface="Helvetica Neue Light" charset="0"/>
              </a:rPr>
              <a:t>Click to edit Master text styles</a:t>
            </a:r>
          </a:p>
          <a:p>
            <a:pPr lvl="1"/>
            <a:r>
              <a:rPr lang="en-US" smtClean="0">
                <a:sym typeface="Helvetica Neue Light" charset="0"/>
              </a:rPr>
              <a:t>Second level</a:t>
            </a:r>
          </a:p>
          <a:p>
            <a:pPr lvl="2"/>
            <a:r>
              <a:rPr lang="en-US" smtClean="0">
                <a:sym typeface="Helvetica Neue Light" charset="0"/>
              </a:rPr>
              <a:t>Third level</a:t>
            </a:r>
          </a:p>
          <a:p>
            <a:pPr lvl="3"/>
            <a:r>
              <a:rPr lang="en-US" smtClean="0">
                <a:sym typeface="Helvetica Neue Light" charset="0"/>
              </a:rPr>
              <a:t>Fourth level</a:t>
            </a:r>
          </a:p>
          <a:p>
            <a:pPr lvl="4"/>
            <a:r>
              <a:rPr lang="en-US" smtClean="0">
                <a:sym typeface="Helvetica Neue Light" charset="0"/>
              </a:rPr>
              <a:t>Fifth level</a:t>
            </a:r>
          </a:p>
        </p:txBody>
      </p:sp>
      <p:sp>
        <p:nvSpPr>
          <p:cNvPr id="2" name="Text Box 5"/>
          <p:cNvSpPr txBox="1">
            <a:spLocks noGrp="1" noChangeArrowheads="1"/>
          </p:cNvSpPr>
          <p:nvPr>
            <p:ph type="sldNum" sz="quarter" idx="4"/>
          </p:nvPr>
        </p:nvSpPr>
        <p:spPr bwMode="auto">
          <a:xfrm>
            <a:off x="8115300" y="5500688"/>
            <a:ext cx="417513" cy="428625"/>
          </a:xfrm>
          <a:prstGeom prst="rect">
            <a:avLst/>
          </a:prstGeom>
          <a:noFill/>
          <a:ln>
            <a:noFill/>
          </a:ln>
          <a:effectLst/>
          <a:extLst>
            <a:ext uri="{909E8E84-426E-40dd-AFC4-6F175D3DCCD1}"/>
            <a:ext uri="{91240B29-F687-4f45-9708-019B960494DF}"/>
            <a:ext uri="{AF507438-7753-43e0-B8FC-AC1667EBCBE1}"/>
          </a:extLst>
        </p:spPr>
        <p:txBody>
          <a:bodyPr vert="horz" wrap="none" lIns="64288" tIns="32144" rIns="64288" bIns="32144" numCol="1" anchor="t" anchorCtr="0" compatLnSpc="1">
            <a:prstTxWarp prst="textNoShape">
              <a:avLst/>
            </a:prstTxWarp>
          </a:bodyPr>
          <a:lstStyle>
            <a:lvl1pPr algn="ctr" eaLnBrk="1" hangingPunct="1">
              <a:lnSpc>
                <a:spcPct val="100000"/>
              </a:lnSpc>
              <a:spcBef>
                <a:spcPct val="0"/>
              </a:spcBef>
              <a:buClrTx/>
              <a:buFontTx/>
              <a:buNone/>
              <a:defRPr sz="2400">
                <a:solidFill>
                  <a:srgbClr val="FFFFFF"/>
                </a:solidFill>
                <a:latin typeface="Helvetica Neue Light" charset="0"/>
                <a:ea typeface="MS PGothic" pitchFamily="34" charset="-128"/>
                <a:sym typeface="Helvetica Neue Light" charset="0"/>
              </a:defRPr>
            </a:lvl1pPr>
          </a:lstStyle>
          <a:p>
            <a:pPr>
              <a:defRPr/>
            </a:pPr>
            <a:fld id="{C518F995-6286-4B0D-81B1-0E8DB833964A}" type="slidenum">
              <a:rPr lang="en-US"/>
              <a:pPr>
                <a:defRPr/>
              </a:pPr>
              <a:t>‹#›</a:t>
            </a:fld>
            <a:endParaRPr lang="en-US"/>
          </a:p>
        </p:txBody>
      </p:sp>
      <p:sp>
        <p:nvSpPr>
          <p:cNvPr id="12295" name="Freeform 6"/>
          <p:cNvSpPr>
            <a:spLocks/>
          </p:cNvSpPr>
          <p:nvPr/>
        </p:nvSpPr>
        <p:spPr bwMode="auto">
          <a:xfrm>
            <a:off x="455613" y="6518275"/>
            <a:ext cx="3205162" cy="339725"/>
          </a:xfrm>
          <a:custGeom>
            <a:avLst/>
            <a:gdLst>
              <a:gd name="T0" fmla="*/ 0 w 21600"/>
              <a:gd name="T1" fmla="*/ 482600 h 21600"/>
              <a:gd name="T2" fmla="*/ 0 w 21600"/>
              <a:gd name="T3" fmla="*/ 299368 h 21600"/>
              <a:gd name="T4" fmla="*/ 292133 w 21600"/>
              <a:gd name="T5" fmla="*/ 0 h 21600"/>
              <a:gd name="T6" fmla="*/ 4559300 w 21600"/>
              <a:gd name="T7" fmla="*/ 0 h 21600"/>
              <a:gd name="T8" fmla="*/ 4559300 w 21600"/>
              <a:gd name="T9" fmla="*/ 482600 h 21600"/>
              <a:gd name="T10" fmla="*/ 0 w 21600"/>
              <a:gd name="T11" fmla="*/ 482600 h 21600"/>
              <a:gd name="T12" fmla="*/ 0 w 21600"/>
              <a:gd name="T13" fmla="*/ 48260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0" y="13399"/>
                </a:lnTo>
                <a:lnTo>
                  <a:pt x="1384" y="0"/>
                </a:lnTo>
                <a:lnTo>
                  <a:pt x="21600" y="0"/>
                </a:lnTo>
                <a:lnTo>
                  <a:pt x="21600" y="21600"/>
                </a:lnTo>
                <a:lnTo>
                  <a:pt x="0" y="21600"/>
                </a:lnTo>
                <a:close/>
                <a:moveTo>
                  <a:pt x="0" y="21600"/>
                </a:moveTo>
              </a:path>
            </a:pathLst>
          </a:custGeom>
          <a:solidFill>
            <a:srgbClr val="B3B5AB"/>
          </a:solidFill>
          <a:ln w="25400" cap="flat">
            <a:noFill/>
            <a:miter lim="800000"/>
            <a:headEnd type="none" w="med" len="med"/>
            <a:tailEnd type="none" w="med" len="med"/>
          </a:ln>
        </p:spPr>
        <p:txBody>
          <a:bodyPr lIns="0" tIns="0" rIns="0" bIns="0"/>
          <a:lstStyle/>
          <a:p>
            <a:pPr algn="ctr">
              <a:defRPr/>
            </a:pPr>
            <a:endParaRPr lang="nb-NO" sz="1700">
              <a:solidFill>
                <a:srgbClr val="333333"/>
              </a:solidFill>
              <a:latin typeface="Helvetica Neue Light" charset="0"/>
              <a:ea typeface="ヒラギノ角ゴ Pro W3" charset="-128"/>
              <a:sym typeface="Helvetica Neue Light" charset="0"/>
            </a:endParaRPr>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ransition/>
  <p:hf hdr="0" ftr="0" dt="0"/>
  <p:txStyles>
    <p:titleStyle>
      <a:lvl1pPr algn="l" rtl="0" eaLnBrk="0" fontAlgn="base" hangingPunct="0">
        <a:spcBef>
          <a:spcPct val="0"/>
        </a:spcBef>
        <a:spcAft>
          <a:spcPct val="0"/>
        </a:spcAft>
        <a:defRPr sz="3800">
          <a:solidFill>
            <a:srgbClr val="FFFFFF"/>
          </a:solidFill>
          <a:latin typeface="+mj-lt"/>
          <a:ea typeface="+mj-ea"/>
          <a:cs typeface="+mj-cs"/>
          <a:sym typeface="Helvetica Neue Light" charset="0"/>
        </a:defRPr>
      </a:lvl1pPr>
      <a:lvl2pPr algn="l" rtl="0" eaLnBrk="0" fontAlgn="base" hangingPunct="0">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5pPr>
      <a:lvl6pPr marL="321440" algn="l" rtl="0" fontAlgn="base">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6pPr>
      <a:lvl7pPr marL="642882" algn="l" rtl="0" fontAlgn="base">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7pPr>
      <a:lvl8pPr marL="964323" algn="l" rtl="0" fontAlgn="base">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8pPr>
      <a:lvl9pPr marL="1285763" algn="l" rtl="0" fontAlgn="base">
        <a:spcBef>
          <a:spcPct val="0"/>
        </a:spcBef>
        <a:spcAft>
          <a:spcPct val="0"/>
        </a:spcAft>
        <a:defRPr sz="3800">
          <a:solidFill>
            <a:srgbClr val="FFFFFF"/>
          </a:solidFill>
          <a:latin typeface="Helvetica Neue Light" charset="0"/>
          <a:ea typeface="ヒラギノ角ゴ ProN W3" charset="0"/>
          <a:cs typeface="ヒラギノ角ゴ ProN W3" charset="0"/>
          <a:sym typeface="Helvetica Neue Light" charset="0"/>
        </a:defRPr>
      </a:lvl9pPr>
    </p:titleStyle>
    <p:bodyStyle>
      <a:lvl1pPr marL="239713" indent="-239713" algn="l" rtl="0" eaLnBrk="0" fontAlgn="base" hangingPunct="0">
        <a:spcBef>
          <a:spcPts val="988"/>
        </a:spcBef>
        <a:spcAft>
          <a:spcPct val="0"/>
        </a:spcAft>
        <a:defRPr sz="2000">
          <a:solidFill>
            <a:srgbClr val="FFFFFF"/>
          </a:solidFill>
          <a:latin typeface="+mn-lt"/>
          <a:ea typeface="+mn-ea"/>
          <a:cs typeface="+mn-cs"/>
          <a:sym typeface="Helvetica Neue Light" charset="0"/>
        </a:defRPr>
      </a:lvl1pPr>
      <a:lvl2pPr marL="522288" indent="-200025" algn="l" rtl="0" eaLnBrk="0" fontAlgn="base" hangingPunct="0">
        <a:spcBef>
          <a:spcPts val="988"/>
        </a:spcBef>
        <a:spcAft>
          <a:spcPct val="0"/>
        </a:spcAft>
        <a:defRPr sz="2000">
          <a:solidFill>
            <a:srgbClr val="FFFFFF"/>
          </a:solidFill>
          <a:latin typeface="+mn-lt"/>
          <a:ea typeface="+mn-ea"/>
          <a:cs typeface="+mn-cs"/>
          <a:sym typeface="Helvetica Neue Light" charset="0"/>
        </a:defRPr>
      </a:lvl2pPr>
      <a:lvl3pPr marL="803275" indent="-160338" algn="l" rtl="0" eaLnBrk="0" fontAlgn="base" hangingPunct="0">
        <a:spcBef>
          <a:spcPts val="988"/>
        </a:spcBef>
        <a:spcAft>
          <a:spcPct val="0"/>
        </a:spcAft>
        <a:defRPr sz="2000">
          <a:solidFill>
            <a:srgbClr val="FFFFFF"/>
          </a:solidFill>
          <a:latin typeface="+mn-lt"/>
          <a:ea typeface="+mn-ea"/>
          <a:cs typeface="+mn-cs"/>
          <a:sym typeface="Helvetica Neue Light" charset="0"/>
        </a:defRPr>
      </a:lvl3pPr>
      <a:lvl4pPr marL="1123950" indent="-160338" algn="l" rtl="0" eaLnBrk="0" fontAlgn="base" hangingPunct="0">
        <a:spcBef>
          <a:spcPts val="988"/>
        </a:spcBef>
        <a:spcAft>
          <a:spcPct val="0"/>
        </a:spcAft>
        <a:defRPr sz="2000">
          <a:solidFill>
            <a:srgbClr val="FFFFFF"/>
          </a:solidFill>
          <a:latin typeface="+mn-lt"/>
          <a:ea typeface="+mn-ea"/>
          <a:cs typeface="+mn-cs"/>
          <a:sym typeface="Helvetica Neue Light" charset="0"/>
        </a:defRPr>
      </a:lvl4pPr>
      <a:lvl5pPr marL="1446213" indent="-160338" algn="l" rtl="0" eaLnBrk="0" fontAlgn="base" hangingPunct="0">
        <a:spcBef>
          <a:spcPts val="988"/>
        </a:spcBef>
        <a:spcAft>
          <a:spcPct val="0"/>
        </a:spcAft>
        <a:defRPr sz="2000">
          <a:solidFill>
            <a:srgbClr val="FFFFFF"/>
          </a:solidFill>
          <a:latin typeface="+mn-lt"/>
          <a:ea typeface="+mn-ea"/>
          <a:cs typeface="+mn-cs"/>
          <a:sym typeface="Helvetica Neue Light" charset="0"/>
        </a:defRPr>
      </a:lvl5pPr>
      <a:lvl6pPr marL="321440" algn="l" rtl="0" fontAlgn="base">
        <a:spcBef>
          <a:spcPts val="984"/>
        </a:spcBef>
        <a:spcAft>
          <a:spcPct val="0"/>
        </a:spcAft>
        <a:defRPr sz="2000">
          <a:solidFill>
            <a:srgbClr val="FFFFFF"/>
          </a:solidFill>
          <a:latin typeface="+mn-lt"/>
          <a:ea typeface="+mn-ea"/>
          <a:cs typeface="+mn-cs"/>
          <a:sym typeface="Helvetica Neue Light" charset="0"/>
        </a:defRPr>
      </a:lvl6pPr>
      <a:lvl7pPr marL="642882" algn="l" rtl="0" fontAlgn="base">
        <a:spcBef>
          <a:spcPts val="984"/>
        </a:spcBef>
        <a:spcAft>
          <a:spcPct val="0"/>
        </a:spcAft>
        <a:defRPr sz="2000">
          <a:solidFill>
            <a:srgbClr val="FFFFFF"/>
          </a:solidFill>
          <a:latin typeface="+mn-lt"/>
          <a:ea typeface="+mn-ea"/>
          <a:cs typeface="+mn-cs"/>
          <a:sym typeface="Helvetica Neue Light" charset="0"/>
        </a:defRPr>
      </a:lvl7pPr>
      <a:lvl8pPr marL="964323" algn="l" rtl="0" fontAlgn="base">
        <a:spcBef>
          <a:spcPts val="984"/>
        </a:spcBef>
        <a:spcAft>
          <a:spcPct val="0"/>
        </a:spcAft>
        <a:defRPr sz="2000">
          <a:solidFill>
            <a:srgbClr val="FFFFFF"/>
          </a:solidFill>
          <a:latin typeface="+mn-lt"/>
          <a:ea typeface="+mn-ea"/>
          <a:cs typeface="+mn-cs"/>
          <a:sym typeface="Helvetica Neue Light" charset="0"/>
        </a:defRPr>
      </a:lvl8pPr>
      <a:lvl9pPr marL="1285763" algn="l" rtl="0" fontAlgn="base">
        <a:spcBef>
          <a:spcPts val="984"/>
        </a:spcBef>
        <a:spcAft>
          <a:spcPct val="0"/>
        </a:spcAft>
        <a:defRPr sz="2000">
          <a:solidFill>
            <a:srgbClr val="FFFFFF"/>
          </a:solidFill>
          <a:latin typeface="+mn-lt"/>
          <a:ea typeface="+mn-ea"/>
          <a:cs typeface="+mn-cs"/>
          <a:sym typeface="Helvetica Neue Light"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0/04/Christopher_Hansteen.png" TargetMode="External"/><Relationship Id="rId2" Type="http://schemas.openxmlformats.org/officeDocument/2006/relationships/image" Target="../media/image31.jpeg"/><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3/37/Richard_Florida_-_2006_Out_&amp;_Equal.jp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answers.com/topic/french-fifth-republi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creativethink.typepad.com/.shared/image.html?/photos/uncategorized/red_queen.gi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no/imgres?q=Erwin+Schr%C3%B6dinger&amp;um=1&amp;hl=no&amp;rlz=1R2SKPT_enNO398&amp;biw=1440&amp;bih=615&amp;tbm=isch&amp;tbnid=1s9xqyfDwaxACM:&amp;imgrefurl=http://osulibrary.oregonstate.edu/specialcollections/coll/pauling/bond/pictures/portrait-schrodinger.html&amp;docid=XY6sLe4T7QHzsM&amp;imgurl=http://osulibrary.oregonstate.edu/specialcollections/coll/nonspcoll/catalogue/portrait-schrodinger-600w.jpg&amp;w=600&amp;h=803&amp;ei=wXrUTuWxNI3oOcPkyGw&amp;zoom=1&amp;iact=hc&amp;vpx=645&amp;vpy=112&amp;dur=13275&amp;hovh=260&amp;hovw=194&amp;tx=202&amp;ty=275&amp;sig=104185561805322666423&amp;page=1&amp;tbnh=129&amp;tbnw=97&amp;start=0&amp;ndsp=30&amp;ved=1t:429,r:4,s:0" TargetMode="External"/><Relationship Id="rId1" Type="http://schemas.openxmlformats.org/officeDocument/2006/relationships/slideLayout" Target="../slideLayouts/slideLayout120.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sz="quarter"/>
          </p:nvPr>
        </p:nvSpPr>
        <p:spPr>
          <a:xfrm>
            <a:off x="899592" y="1340768"/>
            <a:ext cx="6934200" cy="1143000"/>
          </a:xfrm>
        </p:spPr>
        <p:txBody>
          <a:bodyPr/>
          <a:lstStyle/>
          <a:p>
            <a:r>
              <a:rPr lang="nb-NO" dirty="0" smtClean="0"/>
              <a:t>Kontaktkonferansen 2012 </a:t>
            </a:r>
          </a:p>
        </p:txBody>
      </p:sp>
      <p:sp>
        <p:nvSpPr>
          <p:cNvPr id="14339" name="Subtitle 6"/>
          <p:cNvSpPr>
            <a:spLocks noGrp="1"/>
          </p:cNvSpPr>
          <p:nvPr>
            <p:ph type="subTitle" sz="quarter" idx="1"/>
          </p:nvPr>
        </p:nvSpPr>
        <p:spPr>
          <a:xfrm>
            <a:off x="1043608" y="2204864"/>
            <a:ext cx="7315200" cy="1752600"/>
          </a:xfrm>
        </p:spPr>
        <p:txBody>
          <a:bodyPr/>
          <a:lstStyle/>
          <a:p>
            <a:endParaRPr lang="nb-NO" dirty="0" smtClean="0">
              <a:latin typeface="Arial" pitchFamily="34" charset="0"/>
              <a:cs typeface="Arial" pitchFamily="34" charset="0"/>
            </a:endParaRPr>
          </a:p>
          <a:p>
            <a:r>
              <a:rPr lang="nb-NO" i="1" dirty="0" smtClean="0">
                <a:latin typeface="Arial" pitchFamily="34" charset="0"/>
                <a:cs typeface="Arial" pitchFamily="34" charset="0"/>
              </a:rPr>
              <a:t>På vei mot stjernene – hvor skal vi legge listen?</a:t>
            </a:r>
          </a:p>
          <a:p>
            <a:endParaRPr lang="nb-NO" i="1" dirty="0" smtClean="0">
              <a:latin typeface="Arial" pitchFamily="34" charset="0"/>
              <a:cs typeface="Arial" pitchFamily="34" charset="0"/>
            </a:endParaRPr>
          </a:p>
          <a:p>
            <a:r>
              <a:rPr lang="nb-NO" i="1" dirty="0" smtClean="0">
                <a:latin typeface="Arial" pitchFamily="34" charset="0"/>
                <a:cs typeface="Arial" pitchFamily="34" charset="0"/>
              </a:rPr>
              <a:t>                          </a:t>
            </a:r>
            <a:r>
              <a:rPr lang="nb-NO" sz="1600" i="1" dirty="0" smtClean="0">
                <a:latin typeface="Arial" pitchFamily="34" charset="0"/>
                <a:cs typeface="Arial" pitchFamily="34" charset="0"/>
              </a:rPr>
              <a:t>Ole Petter </a:t>
            </a:r>
            <a:r>
              <a:rPr lang="nb-NO" sz="1600" i="1" dirty="0" err="1" smtClean="0">
                <a:latin typeface="Arial" pitchFamily="34" charset="0"/>
                <a:cs typeface="Arial" pitchFamily="34" charset="0"/>
              </a:rPr>
              <a:t>Ottersen</a:t>
            </a:r>
            <a:r>
              <a:rPr lang="nb-NO" sz="1600" i="1" dirty="0" smtClean="0">
                <a:latin typeface="Arial" pitchFamily="34" charset="0"/>
                <a:cs typeface="Arial" pitchFamily="34" charset="0"/>
              </a:rPr>
              <a:t>, </a:t>
            </a:r>
          </a:p>
          <a:p>
            <a:r>
              <a:rPr lang="nb-NO" sz="1600" i="1" dirty="0" smtClean="0">
                <a:latin typeface="Arial" pitchFamily="34" charset="0"/>
                <a:cs typeface="Arial" pitchFamily="34" charset="0"/>
              </a:rPr>
              <a:t>			Universitetet i Oslo</a:t>
            </a:r>
          </a:p>
        </p:txBody>
      </p:sp>
      <p:sp>
        <p:nvSpPr>
          <p:cNvPr id="4" name="TextBox 3"/>
          <p:cNvSpPr txBox="1"/>
          <p:nvPr/>
        </p:nvSpPr>
        <p:spPr>
          <a:xfrm>
            <a:off x="2699792" y="5301208"/>
            <a:ext cx="5760640" cy="1323439"/>
          </a:xfrm>
          <a:prstGeom prst="rect">
            <a:avLst/>
          </a:prstGeom>
          <a:noFill/>
        </p:spPr>
        <p:txBody>
          <a:bodyPr wrap="square" rtlCol="0">
            <a:spAutoFit/>
          </a:bodyPr>
          <a:lstStyle/>
          <a:p>
            <a:r>
              <a:rPr lang="nb-NO" dirty="0" smtClean="0"/>
              <a:t>…og </a:t>
            </a:r>
            <a:r>
              <a:rPr lang="nb-NO" dirty="0" smtClean="0"/>
              <a:t>det er </a:t>
            </a:r>
            <a:r>
              <a:rPr lang="nb-NO" dirty="0" err="1" smtClean="0"/>
              <a:t>ikkje</a:t>
            </a:r>
            <a:r>
              <a:rPr lang="nb-NO" dirty="0" smtClean="0"/>
              <a:t> </a:t>
            </a:r>
            <a:r>
              <a:rPr lang="nb-NO" dirty="0" err="1" smtClean="0"/>
              <a:t>meir</a:t>
            </a:r>
            <a:r>
              <a:rPr lang="nb-NO" dirty="0" smtClean="0"/>
              <a:t> enn at vi på simpelt vis kan fø to kyr og </a:t>
            </a:r>
            <a:r>
              <a:rPr lang="nb-NO" dirty="0" err="1" smtClean="0"/>
              <a:t>ein</a:t>
            </a:r>
            <a:r>
              <a:rPr lang="nb-NO" dirty="0" smtClean="0"/>
              <a:t> gris. </a:t>
            </a:r>
            <a:br>
              <a:rPr lang="nb-NO" dirty="0" smtClean="0"/>
            </a:br>
            <a:r>
              <a:rPr lang="nb-NO" dirty="0" smtClean="0"/>
              <a:t>Og kyrne </a:t>
            </a:r>
            <a:r>
              <a:rPr lang="nb-NO" dirty="0" err="1" smtClean="0"/>
              <a:t>heiter</a:t>
            </a:r>
            <a:r>
              <a:rPr lang="nb-NO" dirty="0" smtClean="0"/>
              <a:t> </a:t>
            </a:r>
            <a:r>
              <a:rPr lang="nb-NO" dirty="0" err="1" smtClean="0"/>
              <a:t>Dagros</a:t>
            </a:r>
            <a:r>
              <a:rPr lang="nb-NO" dirty="0" smtClean="0"/>
              <a:t>, </a:t>
            </a:r>
            <a:r>
              <a:rPr lang="nb-NO" dirty="0" err="1" smtClean="0"/>
              <a:t>Fagros</a:t>
            </a:r>
            <a:r>
              <a:rPr lang="nb-NO" dirty="0" smtClean="0"/>
              <a:t>, gamle </a:t>
            </a:r>
            <a:r>
              <a:rPr lang="nb-NO" dirty="0" err="1" smtClean="0"/>
              <a:t>Fagros</a:t>
            </a:r>
            <a:r>
              <a:rPr lang="nb-NO" dirty="0" smtClean="0"/>
              <a:t>, </a:t>
            </a:r>
            <a:br>
              <a:rPr lang="nb-NO" dirty="0" smtClean="0"/>
            </a:br>
            <a:r>
              <a:rPr lang="nb-NO" dirty="0" smtClean="0"/>
              <a:t>Grisen </a:t>
            </a:r>
            <a:r>
              <a:rPr lang="nb-NO" dirty="0" err="1" smtClean="0"/>
              <a:t>heiter</a:t>
            </a:r>
            <a:r>
              <a:rPr lang="nb-NO" dirty="0" smtClean="0"/>
              <a:t> Giss, Giss, Giss.</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2411413" y="1484313"/>
            <a:ext cx="5040312" cy="3889375"/>
          </a:xfrm>
          <a:prstGeom prst="rect">
            <a:avLst/>
          </a:prstGeom>
          <a:solidFill>
            <a:schemeClr val="accent1"/>
          </a:solidFill>
          <a:ln w="9525" algn="ctr">
            <a:solidFill>
              <a:schemeClr val="tx1"/>
            </a:solidFill>
            <a:round/>
            <a:headEnd/>
            <a:tailEnd/>
          </a:ln>
        </p:spPr>
        <p:txBody>
          <a:bodyPr/>
          <a:lstStyle/>
          <a:p>
            <a:pPr eaLnBrk="0" hangingPunct="0"/>
            <a:endParaRPr lang="nb-NO" smtClean="0">
              <a:solidFill>
                <a:srgbClr val="000000"/>
              </a:solidFill>
              <a:ea typeface="ヒラギノ角ゴ Pro W3" charset="-128"/>
            </a:endParaRPr>
          </a:p>
        </p:txBody>
      </p:sp>
      <p:sp>
        <p:nvSpPr>
          <p:cNvPr id="80899" name="Isosceles Triangle 2"/>
          <p:cNvSpPr>
            <a:spLocks noChangeArrowheads="1"/>
          </p:cNvSpPr>
          <p:nvPr/>
        </p:nvSpPr>
        <p:spPr bwMode="auto">
          <a:xfrm>
            <a:off x="2843213" y="2133600"/>
            <a:ext cx="1062037" cy="2857500"/>
          </a:xfrm>
          <a:prstGeom prst="triangle">
            <a:avLst>
              <a:gd name="adj" fmla="val 48634"/>
            </a:avLst>
          </a:prstGeom>
          <a:solidFill>
            <a:schemeClr val="accent1"/>
          </a:solidFill>
          <a:ln w="9525" algn="ctr">
            <a:solidFill>
              <a:schemeClr val="tx1"/>
            </a:solidFill>
            <a:round/>
            <a:headEnd/>
            <a:tailEnd/>
          </a:ln>
        </p:spPr>
        <p:txBody>
          <a:bodyPr/>
          <a:lstStyle/>
          <a:p>
            <a:pPr eaLnBrk="0" hangingPunct="0"/>
            <a:endParaRPr lang="nb-NO" smtClean="0">
              <a:solidFill>
                <a:srgbClr val="000000"/>
              </a:solidFill>
              <a:ea typeface="ヒラギノ角ゴ Pro W3" charset="-128"/>
            </a:endParaRPr>
          </a:p>
        </p:txBody>
      </p:sp>
      <p:sp>
        <p:nvSpPr>
          <p:cNvPr id="80900" name="Flowchart: Manual Operation 7"/>
          <p:cNvSpPr>
            <a:spLocks noChangeArrowheads="1"/>
          </p:cNvSpPr>
          <p:nvPr/>
        </p:nvSpPr>
        <p:spPr bwMode="auto">
          <a:xfrm>
            <a:off x="5651500" y="2205038"/>
            <a:ext cx="914400" cy="2808287"/>
          </a:xfrm>
          <a:prstGeom prst="flowChartManualOperation">
            <a:avLst/>
          </a:prstGeom>
          <a:solidFill>
            <a:schemeClr val="accent1"/>
          </a:solidFill>
          <a:ln w="9525" algn="ctr">
            <a:solidFill>
              <a:schemeClr val="tx1"/>
            </a:solidFill>
            <a:round/>
            <a:headEnd/>
            <a:tailEnd/>
          </a:ln>
        </p:spPr>
        <p:txBody>
          <a:bodyPr/>
          <a:lstStyle/>
          <a:p>
            <a:pPr eaLnBrk="0" hangingPunct="0"/>
            <a:endParaRPr lang="nb-NO" smtClean="0">
              <a:solidFill>
                <a:srgbClr val="000000"/>
              </a:solidFill>
              <a:ea typeface="ヒラギノ角ゴ Pro W3" charset="-128"/>
            </a:endParaRPr>
          </a:p>
        </p:txBody>
      </p:sp>
      <p:sp>
        <p:nvSpPr>
          <p:cNvPr id="80901" name="Flowchart: Sort 8"/>
          <p:cNvSpPr>
            <a:spLocks noChangeArrowheads="1"/>
          </p:cNvSpPr>
          <p:nvPr/>
        </p:nvSpPr>
        <p:spPr bwMode="auto">
          <a:xfrm>
            <a:off x="4211638" y="2205038"/>
            <a:ext cx="936625" cy="2808287"/>
          </a:xfrm>
          <a:prstGeom prst="flowChartSort">
            <a:avLst/>
          </a:prstGeom>
          <a:solidFill>
            <a:schemeClr val="accent1"/>
          </a:solidFill>
          <a:ln w="9525" algn="ctr">
            <a:solidFill>
              <a:schemeClr val="tx1"/>
            </a:solidFill>
            <a:round/>
            <a:headEnd/>
            <a:tailEnd/>
          </a:ln>
        </p:spPr>
        <p:txBody>
          <a:bodyPr/>
          <a:lstStyle/>
          <a:p>
            <a:pPr eaLnBrk="0" hangingPunct="0"/>
            <a:endParaRPr lang="nb-NO" smtClean="0">
              <a:solidFill>
                <a:srgbClr val="000000"/>
              </a:solidFill>
              <a:ea typeface="ヒラギノ角ゴ Pro W3" charset="-128"/>
            </a:endParaRPr>
          </a:p>
        </p:txBody>
      </p:sp>
      <p:sp>
        <p:nvSpPr>
          <p:cNvPr id="80902" name="TextBox 10"/>
          <p:cNvSpPr txBox="1">
            <a:spLocks noChangeArrowheads="1"/>
          </p:cNvSpPr>
          <p:nvPr/>
        </p:nvSpPr>
        <p:spPr bwMode="auto">
          <a:xfrm>
            <a:off x="2484438" y="5516563"/>
            <a:ext cx="4967287" cy="301625"/>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1600" smtClean="0">
                <a:solidFill>
                  <a:srgbClr val="000000"/>
                </a:solidFill>
                <a:latin typeface="Verdana" pitchFamily="34" charset="0"/>
                <a:ea typeface="ヒラギノ角ゴ Pro W3" charset="-128"/>
              </a:rPr>
              <a:t>Institution           Nation           Globe </a:t>
            </a:r>
          </a:p>
        </p:txBody>
      </p:sp>
      <p:sp>
        <p:nvSpPr>
          <p:cNvPr id="80903" name="TextBox 11"/>
          <p:cNvSpPr txBox="1">
            <a:spLocks noChangeArrowheads="1"/>
          </p:cNvSpPr>
          <p:nvPr/>
        </p:nvSpPr>
        <p:spPr bwMode="auto">
          <a:xfrm>
            <a:off x="468313" y="2060575"/>
            <a:ext cx="2016125" cy="3181350"/>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1800" smtClean="0">
                <a:solidFill>
                  <a:srgbClr val="000000"/>
                </a:solidFill>
                <a:latin typeface="Verdana" pitchFamily="34" charset="0"/>
                <a:ea typeface="ヒラギノ角ゴ Pro W3" charset="-128"/>
              </a:rPr>
              <a:t>”North-South”</a:t>
            </a:r>
          </a:p>
          <a:p>
            <a:pPr eaLnBrk="0" hangingPunct="0">
              <a:lnSpc>
                <a:spcPct val="85000"/>
              </a:lnSpc>
              <a:spcBef>
                <a:spcPct val="20000"/>
              </a:spcBef>
              <a:buClr>
                <a:srgbClr val="FF9900"/>
              </a:buClr>
              <a:buFont typeface="Wingdings" pitchFamily="2" charset="2"/>
              <a:buNone/>
            </a:pPr>
            <a:endParaRPr lang="nb-NO" sz="180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endParaRPr lang="nb-NO" sz="180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endParaRPr lang="nb-NO" sz="180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r>
              <a:rPr lang="nb-NO" sz="1800" smtClean="0">
                <a:solidFill>
                  <a:srgbClr val="000000"/>
                </a:solidFill>
                <a:latin typeface="Verdana" pitchFamily="34" charset="0"/>
                <a:ea typeface="ヒラギノ角ゴ Pro W3" charset="-128"/>
              </a:rPr>
              <a:t>International </a:t>
            </a:r>
          </a:p>
          <a:p>
            <a:pPr eaLnBrk="0" hangingPunct="0">
              <a:lnSpc>
                <a:spcPct val="85000"/>
              </a:lnSpc>
              <a:spcBef>
                <a:spcPct val="20000"/>
              </a:spcBef>
              <a:buClr>
                <a:srgbClr val="FF9900"/>
              </a:buClr>
              <a:buFont typeface="Wingdings" pitchFamily="2" charset="2"/>
              <a:buNone/>
            </a:pPr>
            <a:r>
              <a:rPr lang="nb-NO" sz="1800" smtClean="0">
                <a:solidFill>
                  <a:srgbClr val="000000"/>
                </a:solidFill>
                <a:latin typeface="Verdana" pitchFamily="34" charset="0"/>
                <a:ea typeface="ヒラギノ角ゴ Pro W3" charset="-128"/>
              </a:rPr>
              <a:t>networking, EU</a:t>
            </a:r>
          </a:p>
          <a:p>
            <a:pPr eaLnBrk="0" hangingPunct="0">
              <a:lnSpc>
                <a:spcPct val="85000"/>
              </a:lnSpc>
              <a:spcBef>
                <a:spcPct val="20000"/>
              </a:spcBef>
              <a:buClr>
                <a:srgbClr val="FF9900"/>
              </a:buClr>
              <a:buFont typeface="Wingdings" pitchFamily="2" charset="2"/>
              <a:buNone/>
            </a:pPr>
            <a:endParaRPr lang="nb-NO" sz="180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endParaRPr lang="nb-NO" sz="180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r>
              <a:rPr lang="nb-NO" sz="1800" smtClean="0">
                <a:solidFill>
                  <a:srgbClr val="000000"/>
                </a:solidFill>
                <a:latin typeface="Verdana" pitchFamily="34" charset="0"/>
                <a:ea typeface="ヒラギノ角ゴ Pro W3" charset="-128"/>
              </a:rPr>
              <a:t>Recruitment </a:t>
            </a:r>
          </a:p>
          <a:p>
            <a:pPr eaLnBrk="0" hangingPunct="0">
              <a:lnSpc>
                <a:spcPct val="85000"/>
              </a:lnSpc>
              <a:spcBef>
                <a:spcPct val="20000"/>
              </a:spcBef>
              <a:buClr>
                <a:srgbClr val="FF9900"/>
              </a:buClr>
              <a:buFont typeface="Wingdings" pitchFamily="2" charset="2"/>
              <a:buNone/>
            </a:pPr>
            <a:r>
              <a:rPr lang="nb-NO" sz="1800" smtClean="0">
                <a:solidFill>
                  <a:srgbClr val="000000"/>
                </a:solidFill>
                <a:latin typeface="Verdana" pitchFamily="34" charset="0"/>
                <a:ea typeface="ヒラギノ角ゴ Pro W3" charset="-128"/>
              </a:rPr>
              <a:t>(students, researchers) </a:t>
            </a:r>
          </a:p>
        </p:txBody>
      </p:sp>
      <p:sp>
        <p:nvSpPr>
          <p:cNvPr id="80906" name="TextBox 14"/>
          <p:cNvSpPr txBox="1">
            <a:spLocks noChangeArrowheads="1"/>
          </p:cNvSpPr>
          <p:nvPr/>
        </p:nvSpPr>
        <p:spPr bwMode="auto">
          <a:xfrm>
            <a:off x="1908175" y="692150"/>
            <a:ext cx="6551613" cy="458788"/>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2800" smtClean="0">
                <a:solidFill>
                  <a:srgbClr val="000000"/>
                </a:solidFill>
                <a:latin typeface="Verdana" pitchFamily="34" charset="0"/>
                <a:ea typeface="ヒラギノ角ゴ Pro W3" charset="-128"/>
              </a:rPr>
              <a:t>The internationalization diagram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4968552" cy="707886"/>
          </a:xfrm>
          <a:prstGeom prst="rect">
            <a:avLst/>
          </a:prstGeom>
          <a:noFill/>
        </p:spPr>
        <p:txBody>
          <a:bodyPr wrap="square" rtlCol="0">
            <a:spAutoFit/>
          </a:bodyPr>
          <a:lstStyle/>
          <a:p>
            <a:r>
              <a:rPr lang="nb-NO" b="1" dirty="0" smtClean="0"/>
              <a:t>Er vi på vei mot stjernene? </a:t>
            </a:r>
          </a:p>
          <a:p>
            <a:r>
              <a:rPr lang="nb-NO" b="1" dirty="0" smtClean="0"/>
              <a:t>UiOs </a:t>
            </a:r>
            <a:r>
              <a:rPr lang="nb-NO" b="1" dirty="0" smtClean="0"/>
              <a:t>6 indikatorer</a:t>
            </a:r>
            <a:endParaRPr lang="nb-NO" b="1" dirty="0"/>
          </a:p>
        </p:txBody>
      </p:sp>
      <p:sp>
        <p:nvSpPr>
          <p:cNvPr id="3" name="TextBox 2"/>
          <p:cNvSpPr txBox="1"/>
          <p:nvPr/>
        </p:nvSpPr>
        <p:spPr>
          <a:xfrm>
            <a:off x="1907704" y="2780928"/>
            <a:ext cx="4032448" cy="1938992"/>
          </a:xfrm>
          <a:prstGeom prst="rect">
            <a:avLst/>
          </a:prstGeom>
          <a:noFill/>
        </p:spPr>
        <p:txBody>
          <a:bodyPr wrap="square" rtlCol="0">
            <a:spAutoFit/>
          </a:bodyPr>
          <a:lstStyle/>
          <a:p>
            <a:pPr>
              <a:buFont typeface="Arial" pitchFamily="34" charset="0"/>
              <a:buChar char="•"/>
            </a:pPr>
            <a:r>
              <a:rPr lang="nb-NO" dirty="0" smtClean="0"/>
              <a:t>Utveksling/internasjonalisering</a:t>
            </a:r>
            <a:endParaRPr lang="nb-NO" dirty="0" smtClean="0"/>
          </a:p>
          <a:p>
            <a:pPr>
              <a:buFont typeface="Arial" pitchFamily="34" charset="0"/>
              <a:buChar char="•"/>
            </a:pPr>
            <a:r>
              <a:rPr lang="nb-NO" dirty="0" smtClean="0"/>
              <a:t>EU/ERC</a:t>
            </a:r>
          </a:p>
          <a:p>
            <a:pPr>
              <a:buFont typeface="Arial" pitchFamily="34" charset="0"/>
              <a:buChar char="•"/>
            </a:pPr>
            <a:r>
              <a:rPr lang="nb-NO" dirty="0" smtClean="0"/>
              <a:t>Publikasjonspoeng</a:t>
            </a:r>
          </a:p>
          <a:p>
            <a:pPr>
              <a:buFont typeface="Arial" pitchFamily="34" charset="0"/>
              <a:buChar char="•"/>
            </a:pPr>
            <a:r>
              <a:rPr lang="nb-NO" dirty="0" smtClean="0"/>
              <a:t>Studiepoeng</a:t>
            </a:r>
            <a:endParaRPr lang="nb-NO" dirty="0" smtClean="0"/>
          </a:p>
          <a:p>
            <a:pPr>
              <a:buFont typeface="Arial" pitchFamily="34" charset="0"/>
              <a:buChar char="•"/>
            </a:pPr>
            <a:r>
              <a:rPr lang="nb-NO" dirty="0" smtClean="0"/>
              <a:t>Gjennomføring </a:t>
            </a:r>
            <a:r>
              <a:rPr lang="nb-NO" dirty="0" err="1" smtClean="0"/>
              <a:t>PhD</a:t>
            </a:r>
            <a:endParaRPr lang="nb-NO" dirty="0" smtClean="0"/>
          </a:p>
          <a:p>
            <a:pPr>
              <a:buFont typeface="Arial" pitchFamily="34" charset="0"/>
              <a:buChar char="•"/>
            </a:pPr>
            <a:r>
              <a:rPr lang="nb-NO" dirty="0" smtClean="0"/>
              <a:t>Forskningsrådet</a:t>
            </a:r>
            <a:endParaRPr lang="nb-NO" dirty="0"/>
          </a:p>
        </p:txBody>
      </p:sp>
      <p:sp>
        <p:nvSpPr>
          <p:cNvPr id="5" name="TextBox 4"/>
          <p:cNvSpPr txBox="1"/>
          <p:nvPr/>
        </p:nvSpPr>
        <p:spPr>
          <a:xfrm>
            <a:off x="1259632" y="5085184"/>
            <a:ext cx="5400600" cy="400110"/>
          </a:xfrm>
          <a:prstGeom prst="rect">
            <a:avLst/>
          </a:prstGeom>
          <a:noFill/>
        </p:spPr>
        <p:txBody>
          <a:bodyPr wrap="square" rtlCol="0">
            <a:spAutoFit/>
          </a:bodyPr>
          <a:lstStyle/>
          <a:p>
            <a:r>
              <a:rPr lang="nb-NO" i="1" dirty="0" smtClean="0"/>
              <a:t>Sterk økning i </a:t>
            </a:r>
            <a:r>
              <a:rPr lang="nb-NO" i="1" dirty="0" err="1" smtClean="0"/>
              <a:t>ERC-grants</a:t>
            </a:r>
            <a:r>
              <a:rPr lang="nb-NO" i="1" dirty="0" smtClean="0"/>
              <a:t> over de siste år!</a:t>
            </a:r>
            <a:endParaRPr lang="nb-NO"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nb-NO" smtClean="0"/>
              <a:t>Forskningsmeldingen 2013</a:t>
            </a:r>
          </a:p>
        </p:txBody>
      </p:sp>
      <p:sp>
        <p:nvSpPr>
          <p:cNvPr id="16387" name="Content Placeholder 2"/>
          <p:cNvSpPr>
            <a:spLocks noGrp="1"/>
          </p:cNvSpPr>
          <p:nvPr>
            <p:ph idx="1"/>
          </p:nvPr>
        </p:nvSpPr>
        <p:spPr>
          <a:xfrm>
            <a:off x="899592" y="2132856"/>
            <a:ext cx="7696200" cy="4114800"/>
          </a:xfrm>
        </p:spPr>
        <p:txBody>
          <a:bodyPr/>
          <a:lstStyle/>
          <a:p>
            <a:r>
              <a:rPr lang="nb-NO" dirty="0" smtClean="0"/>
              <a:t>Tilbake til tallfestede innsatsmål – stole på institusjonenes egne resultatmål</a:t>
            </a:r>
            <a:endParaRPr lang="nb-NO" dirty="0" smtClean="0"/>
          </a:p>
          <a:p>
            <a:r>
              <a:rPr lang="nb-NO" dirty="0" smtClean="0"/>
              <a:t>Bruke </a:t>
            </a:r>
            <a:r>
              <a:rPr lang="nb-NO" dirty="0" err="1" smtClean="0"/>
              <a:t>handlingsromsrapporten</a:t>
            </a:r>
            <a:r>
              <a:rPr lang="nb-NO" dirty="0" smtClean="0"/>
              <a:t> som mal: modernisering fra innsiden avhenger av </a:t>
            </a:r>
            <a:r>
              <a:rPr lang="nb-NO" dirty="0" err="1" smtClean="0"/>
              <a:t>handlingsrom</a:t>
            </a:r>
            <a:r>
              <a:rPr lang="nb-NO" dirty="0" smtClean="0"/>
              <a:t> </a:t>
            </a:r>
          </a:p>
          <a:p>
            <a:r>
              <a:rPr lang="nb-NO" dirty="0" smtClean="0"/>
              <a:t>Større vekt på internasjonalisering, inkl. internasjonale ”</a:t>
            </a:r>
            <a:r>
              <a:rPr lang="nb-NO" dirty="0" err="1" smtClean="0"/>
              <a:t>hubs</a:t>
            </a:r>
            <a:r>
              <a:rPr lang="nb-NO" dirty="0" smtClean="0"/>
              <a:t>”, mobilitet og repatriering (fra SAK til ISAK)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8" descr="georg Sverdrups hus fiskøye.jpg"/>
          <p:cNvPicPr>
            <a:picLocks noChangeAspect="1"/>
          </p:cNvPicPr>
          <p:nvPr/>
        </p:nvPicPr>
        <p:blipFill>
          <a:blip r:embed="rId2"/>
          <a:srcRect/>
          <a:stretch>
            <a:fillRect/>
          </a:stretch>
        </p:blipFill>
        <p:spPr bwMode="auto">
          <a:xfrm>
            <a:off x="2987824" y="116632"/>
            <a:ext cx="3024188" cy="2328863"/>
          </a:xfrm>
          <a:prstGeom prst="rect">
            <a:avLst/>
          </a:prstGeom>
          <a:noFill/>
          <a:ln w="9525">
            <a:noFill/>
            <a:miter lim="800000"/>
            <a:headEnd/>
            <a:tailEnd/>
          </a:ln>
        </p:spPr>
      </p:pic>
      <p:sp>
        <p:nvSpPr>
          <p:cNvPr id="189445" name="Text Box 6"/>
          <p:cNvSpPr txBox="1">
            <a:spLocks noChangeArrowheads="1"/>
          </p:cNvSpPr>
          <p:nvPr/>
        </p:nvSpPr>
        <p:spPr bwMode="auto">
          <a:xfrm>
            <a:off x="4067944" y="2564904"/>
            <a:ext cx="792163" cy="396875"/>
          </a:xfrm>
          <a:prstGeom prst="rect">
            <a:avLst/>
          </a:prstGeom>
          <a:noFill/>
          <a:ln w="9525">
            <a:noFill/>
            <a:miter lim="800000"/>
            <a:headEnd/>
            <a:tailEnd/>
          </a:ln>
        </p:spPr>
        <p:txBody>
          <a:bodyPr>
            <a:spAutoFit/>
          </a:bodyPr>
          <a:lstStyle/>
          <a:p>
            <a:pPr eaLnBrk="0" hangingPunct="0">
              <a:spcBef>
                <a:spcPct val="50000"/>
              </a:spcBef>
            </a:pPr>
            <a:r>
              <a:rPr lang="nb-NO" dirty="0" smtClean="0">
                <a:solidFill>
                  <a:srgbClr val="000000"/>
                </a:solidFill>
                <a:ea typeface="ヒラギノ角ゴ Pro W3" charset="-128"/>
                <a:cs typeface="+mn-cs"/>
              </a:rPr>
              <a:t>2012</a:t>
            </a:r>
            <a:endParaRPr lang="nb-NO" dirty="0" smtClean="0">
              <a:solidFill>
                <a:srgbClr val="000000"/>
              </a:solidFill>
              <a:ea typeface="ヒラギノ角ゴ Pro W3" charset="-128"/>
              <a:cs typeface="+mn-cs"/>
            </a:endParaRPr>
          </a:p>
        </p:txBody>
      </p:sp>
      <p:sp>
        <p:nvSpPr>
          <p:cNvPr id="189446" name="Text Box 7"/>
          <p:cNvSpPr txBox="1">
            <a:spLocks noChangeArrowheads="1"/>
          </p:cNvSpPr>
          <p:nvPr/>
        </p:nvSpPr>
        <p:spPr bwMode="auto">
          <a:xfrm>
            <a:off x="971550" y="3141663"/>
            <a:ext cx="7848600" cy="3385542"/>
          </a:xfrm>
          <a:prstGeom prst="rect">
            <a:avLst/>
          </a:prstGeom>
          <a:noFill/>
          <a:ln w="9525">
            <a:noFill/>
            <a:miter lim="800000"/>
            <a:headEnd/>
            <a:tailEnd/>
          </a:ln>
        </p:spPr>
        <p:txBody>
          <a:bodyPr>
            <a:spAutoFit/>
          </a:bodyPr>
          <a:lstStyle/>
          <a:p>
            <a:pPr eaLnBrk="0" hangingPunct="0">
              <a:spcBef>
                <a:spcPct val="50000"/>
              </a:spcBef>
            </a:pPr>
            <a:r>
              <a:rPr lang="nb-NO" b="1" i="1" dirty="0" smtClean="0">
                <a:solidFill>
                  <a:srgbClr val="000000"/>
                </a:solidFill>
                <a:ea typeface="ヒラギノ角ゴ Pro W3" charset="-128"/>
                <a:cs typeface="+mn-cs"/>
              </a:rPr>
              <a:t>Ambisjonene må økes! </a:t>
            </a:r>
            <a:endParaRPr lang="nb-NO" b="1" i="1" dirty="0" smtClean="0">
              <a:solidFill>
                <a:srgbClr val="000000"/>
              </a:solidFill>
              <a:ea typeface="ヒラギノ角ゴ Pro W3" charset="-128"/>
              <a:cs typeface="+mn-cs"/>
            </a:endParaRPr>
          </a:p>
          <a:p>
            <a:pPr eaLnBrk="0" hangingPunct="0">
              <a:spcBef>
                <a:spcPct val="50000"/>
              </a:spcBef>
              <a:buFontTx/>
              <a:buChar char="•"/>
            </a:pPr>
            <a:r>
              <a:rPr lang="nb-NO" sz="1800" dirty="0" smtClean="0">
                <a:solidFill>
                  <a:srgbClr val="000000"/>
                </a:solidFill>
                <a:ea typeface="ヒラギノ角ゴ Pro W3" charset="-128"/>
                <a:cs typeface="+mn-cs"/>
              </a:rPr>
              <a:t>Få andre land i Europa står foran en så radikal omstilling av arbeidslivet som Norge</a:t>
            </a:r>
          </a:p>
          <a:p>
            <a:pPr eaLnBrk="0" hangingPunct="0">
              <a:spcBef>
                <a:spcPct val="50000"/>
              </a:spcBef>
              <a:buFontTx/>
              <a:buChar char="•"/>
            </a:pPr>
            <a:r>
              <a:rPr lang="nb-NO" sz="1800" dirty="0" smtClean="0">
                <a:solidFill>
                  <a:srgbClr val="000000"/>
                </a:solidFill>
                <a:ea typeface="ヒラギノ角ゴ Pro W3" charset="-128"/>
                <a:cs typeface="+mn-cs"/>
              </a:rPr>
              <a:t>Få andre land står foran en tilsvarende ”</a:t>
            </a:r>
            <a:r>
              <a:rPr lang="nb-NO" sz="1800" dirty="0" err="1" smtClean="0">
                <a:solidFill>
                  <a:srgbClr val="000000"/>
                </a:solidFill>
                <a:ea typeface="ヒラギノ角ゴ Pro W3" charset="-128"/>
                <a:cs typeface="+mn-cs"/>
              </a:rPr>
              <a:t>yngrebølge</a:t>
            </a:r>
            <a:r>
              <a:rPr lang="nb-NO" sz="1800" dirty="0" smtClean="0">
                <a:solidFill>
                  <a:srgbClr val="000000"/>
                </a:solidFill>
                <a:ea typeface="ヒラギノ角ゴ Pro W3" charset="-128"/>
                <a:cs typeface="+mn-cs"/>
              </a:rPr>
              <a:t>”</a:t>
            </a:r>
          </a:p>
          <a:p>
            <a:pPr eaLnBrk="0" hangingPunct="0">
              <a:spcBef>
                <a:spcPct val="50000"/>
              </a:spcBef>
              <a:buFontTx/>
              <a:buChar char="•"/>
            </a:pPr>
            <a:r>
              <a:rPr lang="nb-NO" sz="1800" dirty="0" smtClean="0">
                <a:solidFill>
                  <a:srgbClr val="000000"/>
                </a:solidFill>
                <a:ea typeface="ヒラギノ角ゴ Pro W3" charset="-128"/>
                <a:cs typeface="+mn-cs"/>
              </a:rPr>
              <a:t>I </a:t>
            </a:r>
            <a:r>
              <a:rPr lang="nb-NO" sz="1800" dirty="0" smtClean="0">
                <a:solidFill>
                  <a:srgbClr val="000000"/>
                </a:solidFill>
                <a:ea typeface="ヒラギノ角ゴ Pro W3" charset="-128"/>
                <a:cs typeface="+mn-cs"/>
              </a:rPr>
              <a:t>den globale konkurransen om talent og ekspertise må Universitetenes attraktivitet kompensere for </a:t>
            </a:r>
            <a:r>
              <a:rPr lang="nb-NO" sz="1800" dirty="0" smtClean="0">
                <a:solidFill>
                  <a:srgbClr val="000000"/>
                </a:solidFill>
                <a:ea typeface="ヒラギノ角ゴ Pro W3" charset="-128"/>
                <a:cs typeface="+mn-cs"/>
              </a:rPr>
              <a:t>at vi er utenfor de store veikryss i Europa </a:t>
            </a:r>
            <a:endParaRPr lang="nb-NO" sz="1800" dirty="0" smtClean="0">
              <a:solidFill>
                <a:srgbClr val="000000"/>
              </a:solidFill>
              <a:ea typeface="ヒラギノ角ゴ Pro W3" charset="-128"/>
              <a:cs typeface="+mn-cs"/>
            </a:endParaRPr>
          </a:p>
          <a:p>
            <a:pPr eaLnBrk="0" hangingPunct="0">
              <a:spcBef>
                <a:spcPct val="50000"/>
              </a:spcBef>
              <a:buFontTx/>
              <a:buChar char="•"/>
            </a:pPr>
            <a:r>
              <a:rPr lang="nb-NO" sz="1800" dirty="0" smtClean="0">
                <a:solidFill>
                  <a:srgbClr val="000000"/>
                </a:solidFill>
                <a:ea typeface="ヒラギノ角ゴ Pro W3" charset="-128"/>
                <a:cs typeface="+mn-cs"/>
              </a:rPr>
              <a:t>D</a:t>
            </a:r>
            <a:r>
              <a:rPr lang="nb-NO" sz="1800" dirty="0" smtClean="0">
                <a:solidFill>
                  <a:srgbClr val="000000"/>
                </a:solidFill>
                <a:ea typeface="ヒラギノ角ゴ Pro W3" charset="-128"/>
                <a:cs typeface="+mn-cs"/>
              </a:rPr>
              <a:t>et </a:t>
            </a:r>
            <a:r>
              <a:rPr lang="nb-NO" sz="1800" dirty="0" smtClean="0">
                <a:solidFill>
                  <a:srgbClr val="000000"/>
                </a:solidFill>
                <a:ea typeface="ヒラギノ角ゴ Pro W3" charset="-128"/>
                <a:cs typeface="+mn-cs"/>
              </a:rPr>
              <a:t>er universitetene som må adressere de store nasjonale og globale utfordringene</a:t>
            </a:r>
            <a:r>
              <a:rPr lang="nb-NO" dirty="0" smtClean="0">
                <a:solidFill>
                  <a:srgbClr val="000000"/>
                </a:solidFill>
                <a:ea typeface="ヒラギノ角ゴ Pro W3" charset="-128"/>
                <a:cs typeface="+mn-cs"/>
              </a:rPr>
              <a:t> </a:t>
            </a:r>
            <a:endParaRPr lang="nb-NO" dirty="0" smtClean="0">
              <a:solidFill>
                <a:srgbClr val="000000"/>
              </a:solidFill>
              <a:ea typeface="ヒラギノ角ゴ Pro W3" charset="-128"/>
              <a:cs typeface="+mn-cs"/>
            </a:endParaRPr>
          </a:p>
          <a:p>
            <a:pPr eaLnBrk="0" hangingPunct="0">
              <a:spcBef>
                <a:spcPct val="50000"/>
              </a:spcBef>
              <a:buFontTx/>
              <a:buChar char="•"/>
            </a:pPr>
            <a:endParaRPr lang="nb-NO" dirty="0" smtClean="0">
              <a:solidFill>
                <a:srgbClr val="000000"/>
              </a:solidFill>
              <a:ea typeface="ヒラギノ角ゴ Pro W3" charset="-128"/>
              <a:cs typeface="+mn-cs"/>
            </a:endParaRPr>
          </a:p>
        </p:txBody>
      </p:sp>
      <p:sp>
        <p:nvSpPr>
          <p:cNvPr id="7" name="TextBox 6"/>
          <p:cNvSpPr txBox="1"/>
          <p:nvPr/>
        </p:nvSpPr>
        <p:spPr>
          <a:xfrm>
            <a:off x="3419872" y="6165304"/>
            <a:ext cx="3384376" cy="400110"/>
          </a:xfrm>
          <a:prstGeom prst="rect">
            <a:avLst/>
          </a:prstGeom>
          <a:noFill/>
        </p:spPr>
        <p:txBody>
          <a:bodyPr wrap="square" rtlCol="0">
            <a:spAutoFit/>
          </a:bodyPr>
          <a:lstStyle/>
          <a:p>
            <a:r>
              <a:rPr lang="nb-NO" dirty="0" smtClean="0"/>
              <a:t>Og glem ikke humaniora!</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Bilde 3" descr="Observatoriet.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169987" name="TextBox 2"/>
          <p:cNvSpPr txBox="1">
            <a:spLocks noChangeArrowheads="1"/>
          </p:cNvSpPr>
          <p:nvPr/>
        </p:nvSpPr>
        <p:spPr bwMode="auto">
          <a:xfrm>
            <a:off x="0" y="0"/>
            <a:ext cx="3529013" cy="830263"/>
          </a:xfrm>
          <a:prstGeom prst="rect">
            <a:avLst/>
          </a:prstGeom>
          <a:noFill/>
          <a:ln w="9525">
            <a:noFill/>
            <a:miter lim="800000"/>
            <a:headEnd/>
            <a:tailEnd/>
          </a:ln>
        </p:spPr>
        <p:txBody>
          <a:bodyPr>
            <a:spAutoFit/>
          </a:bodyPr>
          <a:lstStyle/>
          <a:p>
            <a:r>
              <a:rPr lang="nb-NO" sz="2800" dirty="0" smtClean="0">
                <a:solidFill>
                  <a:srgbClr val="000000"/>
                </a:solidFill>
                <a:ea typeface="ヒラギノ角ゴ Pro W3" charset="-128"/>
                <a:cs typeface="+mn-cs"/>
              </a:rPr>
              <a:t>Observatoriet: </a:t>
            </a:r>
            <a:r>
              <a:rPr lang="nb-NO" dirty="0" smtClean="0">
                <a:solidFill>
                  <a:srgbClr val="000000"/>
                </a:solidFill>
                <a:ea typeface="ヒラギノ角ゴ Pro W3" charset="-128"/>
                <a:cs typeface="+mn-cs"/>
              </a:rPr>
              <a:t>Norges første universitetsbygning </a:t>
            </a:r>
          </a:p>
        </p:txBody>
      </p:sp>
      <p:sp>
        <p:nvSpPr>
          <p:cNvPr id="4" name="TextBox 3"/>
          <p:cNvSpPr txBox="1">
            <a:spLocks noChangeArrowheads="1"/>
          </p:cNvSpPr>
          <p:nvPr/>
        </p:nvSpPr>
        <p:spPr bwMode="auto">
          <a:xfrm>
            <a:off x="5364163" y="0"/>
            <a:ext cx="3384550" cy="708025"/>
          </a:xfrm>
          <a:prstGeom prst="rect">
            <a:avLst/>
          </a:prstGeom>
          <a:noFill/>
          <a:ln w="9525">
            <a:noFill/>
            <a:miter lim="800000"/>
            <a:headEnd/>
            <a:tailEnd/>
          </a:ln>
        </p:spPr>
        <p:txBody>
          <a:bodyPr>
            <a:spAutoFit/>
          </a:bodyPr>
          <a:lstStyle/>
          <a:p>
            <a:endParaRPr lang="nb-NO" sz="1600" i="1" smtClean="0">
              <a:solidFill>
                <a:srgbClr val="000000"/>
              </a:solidFill>
              <a:ea typeface="ヒラギノ角ゴ Pro W3" charset="-128"/>
              <a:cs typeface="+mn-cs"/>
            </a:endParaRPr>
          </a:p>
          <a:p>
            <a:r>
              <a:rPr lang="nb-NO" sz="2400" i="1" smtClean="0">
                <a:solidFill>
                  <a:srgbClr val="000000"/>
                </a:solidFill>
                <a:ea typeface="ヒラギノ角ゴ Pro W3" charset="-128"/>
                <a:cs typeface="+mn-cs"/>
              </a:rPr>
              <a:t>”Et nos petimus astra” </a:t>
            </a:r>
          </a:p>
        </p:txBody>
      </p:sp>
      <p:pic>
        <p:nvPicPr>
          <p:cNvPr id="96258" name="Picture 2" descr="Fil:Christopher Hansteen.png">
            <a:hlinkClick r:id="rId3"/>
          </p:cNvPr>
          <p:cNvPicPr>
            <a:picLocks noChangeAspect="1" noChangeArrowheads="1"/>
          </p:cNvPicPr>
          <p:nvPr/>
        </p:nvPicPr>
        <p:blipFill>
          <a:blip r:embed="rId4"/>
          <a:srcRect/>
          <a:stretch>
            <a:fillRect/>
          </a:stretch>
        </p:blipFill>
        <p:spPr bwMode="auto">
          <a:xfrm>
            <a:off x="6084888" y="3644900"/>
            <a:ext cx="2708275" cy="3097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204864"/>
            <a:ext cx="6192688" cy="523220"/>
          </a:xfrm>
          <a:prstGeom prst="rect">
            <a:avLst/>
          </a:prstGeom>
          <a:noFill/>
        </p:spPr>
        <p:txBody>
          <a:bodyPr wrap="square" rtlCol="0">
            <a:spAutoFit/>
          </a:bodyPr>
          <a:lstStyle/>
          <a:p>
            <a:r>
              <a:rPr lang="nb-NO" sz="2800" b="1" dirty="0" smtClean="0"/>
              <a:t>The Economist, </a:t>
            </a:r>
            <a:r>
              <a:rPr lang="nb-NO" sz="2800" b="1" dirty="0" err="1" smtClean="0"/>
              <a:t>July</a:t>
            </a:r>
            <a:r>
              <a:rPr lang="nb-NO" sz="2800" b="1" dirty="0" smtClean="0"/>
              <a:t> 9th 2011</a:t>
            </a:r>
            <a:endParaRPr lang="nb-NO" sz="2800" b="1" dirty="0"/>
          </a:p>
        </p:txBody>
      </p:sp>
      <p:sp>
        <p:nvSpPr>
          <p:cNvPr id="3" name="TextBox 2"/>
          <p:cNvSpPr txBox="1"/>
          <p:nvPr/>
        </p:nvSpPr>
        <p:spPr>
          <a:xfrm>
            <a:off x="1403648" y="2564904"/>
            <a:ext cx="6336704" cy="3477875"/>
          </a:xfrm>
          <a:prstGeom prst="rect">
            <a:avLst/>
          </a:prstGeom>
          <a:noFill/>
        </p:spPr>
        <p:txBody>
          <a:bodyPr wrap="square" rtlCol="0">
            <a:spAutoFit/>
          </a:bodyPr>
          <a:lstStyle/>
          <a:p>
            <a:endParaRPr lang="nb-NO" dirty="0" smtClean="0"/>
          </a:p>
          <a:p>
            <a:r>
              <a:rPr lang="nb-NO" b="1" dirty="0" err="1" smtClean="0"/>
              <a:t>Cost</a:t>
            </a:r>
            <a:r>
              <a:rPr lang="nb-NO" b="1" dirty="0" smtClean="0"/>
              <a:t> </a:t>
            </a:r>
            <a:r>
              <a:rPr lang="nb-NO" b="1" dirty="0" err="1" smtClean="0"/>
              <a:t>cutting</a:t>
            </a:r>
            <a:r>
              <a:rPr lang="nb-NO" b="1" dirty="0" smtClean="0"/>
              <a:t> </a:t>
            </a:r>
            <a:r>
              <a:rPr lang="nb-NO" b="1" dirty="0" err="1" smtClean="0"/>
              <a:t>strategy</a:t>
            </a:r>
            <a:r>
              <a:rPr lang="nb-NO" b="1" dirty="0" smtClean="0"/>
              <a:t> </a:t>
            </a:r>
            <a:r>
              <a:rPr lang="nb-NO" dirty="0" smtClean="0"/>
              <a:t>(</a:t>
            </a:r>
            <a:r>
              <a:rPr lang="nb-NO" dirty="0" err="1" smtClean="0"/>
              <a:t>Vance</a:t>
            </a:r>
            <a:r>
              <a:rPr lang="nb-NO" dirty="0" smtClean="0"/>
              <a:t> </a:t>
            </a:r>
            <a:r>
              <a:rPr lang="nb-NO" dirty="0" err="1" smtClean="0"/>
              <a:t>Fried</a:t>
            </a:r>
            <a:r>
              <a:rPr lang="nb-NO" dirty="0" smtClean="0"/>
              <a:t>): </a:t>
            </a:r>
            <a:endParaRPr lang="nb-NO" dirty="0" smtClean="0"/>
          </a:p>
          <a:p>
            <a:endParaRPr lang="nb-NO" dirty="0" smtClean="0"/>
          </a:p>
          <a:p>
            <a:pPr>
              <a:buFont typeface="Arial" pitchFamily="34" charset="0"/>
              <a:buChar char="•"/>
            </a:pPr>
            <a:r>
              <a:rPr lang="nb-NO" dirty="0" smtClean="0"/>
              <a:t>Separate </a:t>
            </a:r>
            <a:r>
              <a:rPr lang="nb-NO" dirty="0" err="1" smtClean="0"/>
              <a:t>the</a:t>
            </a:r>
            <a:r>
              <a:rPr lang="nb-NO" dirty="0" smtClean="0"/>
              <a:t> </a:t>
            </a:r>
            <a:r>
              <a:rPr lang="nb-NO" dirty="0" err="1" smtClean="0"/>
              <a:t>funding</a:t>
            </a:r>
            <a:r>
              <a:rPr lang="nb-NO" dirty="0" smtClean="0"/>
              <a:t> </a:t>
            </a:r>
            <a:r>
              <a:rPr lang="nb-NO" dirty="0" err="1" smtClean="0"/>
              <a:t>of</a:t>
            </a:r>
            <a:r>
              <a:rPr lang="nb-NO" dirty="0" smtClean="0"/>
              <a:t> </a:t>
            </a:r>
            <a:r>
              <a:rPr lang="nb-NO" dirty="0" err="1" smtClean="0"/>
              <a:t>teaching</a:t>
            </a:r>
            <a:r>
              <a:rPr lang="nb-NO" dirty="0" smtClean="0"/>
              <a:t> and </a:t>
            </a:r>
            <a:r>
              <a:rPr lang="nb-NO" dirty="0" err="1" smtClean="0"/>
              <a:t>research</a:t>
            </a:r>
            <a:endParaRPr lang="nb-NO" i="1" dirty="0" smtClean="0"/>
          </a:p>
          <a:p>
            <a:pPr>
              <a:buFont typeface="Arial" pitchFamily="34" charset="0"/>
              <a:buChar char="•"/>
            </a:pPr>
            <a:endParaRPr lang="nb-NO" i="1" dirty="0" smtClean="0"/>
          </a:p>
          <a:p>
            <a:pPr>
              <a:buFont typeface="Arial" pitchFamily="34" charset="0"/>
              <a:buChar char="•"/>
            </a:pPr>
            <a:r>
              <a:rPr lang="nb-NO" dirty="0" err="1" smtClean="0"/>
              <a:t>Increase</a:t>
            </a:r>
            <a:r>
              <a:rPr lang="nb-NO" dirty="0" smtClean="0"/>
              <a:t> </a:t>
            </a:r>
            <a:r>
              <a:rPr lang="nb-NO" dirty="0" err="1" smtClean="0"/>
              <a:t>student-teacher</a:t>
            </a:r>
            <a:r>
              <a:rPr lang="nb-NO" dirty="0" smtClean="0"/>
              <a:t> ratio</a:t>
            </a:r>
            <a:r>
              <a:rPr lang="nb-NO" dirty="0" smtClean="0"/>
              <a:t>.</a:t>
            </a:r>
          </a:p>
          <a:p>
            <a:pPr>
              <a:buFont typeface="Arial" pitchFamily="34" charset="0"/>
              <a:buChar char="•"/>
            </a:pPr>
            <a:endParaRPr lang="nb-NO" dirty="0" smtClean="0"/>
          </a:p>
          <a:p>
            <a:pPr>
              <a:buFont typeface="Arial" pitchFamily="34" charset="0"/>
              <a:buChar char="•"/>
            </a:pPr>
            <a:r>
              <a:rPr lang="nb-NO" dirty="0" err="1" smtClean="0"/>
              <a:t>Eliminate</a:t>
            </a:r>
            <a:r>
              <a:rPr lang="nb-NO" dirty="0" smtClean="0"/>
              <a:t> </a:t>
            </a:r>
            <a:r>
              <a:rPr lang="nb-NO" dirty="0" err="1" smtClean="0"/>
              <a:t>programmes</a:t>
            </a:r>
            <a:r>
              <a:rPr lang="nb-NO" dirty="0" smtClean="0"/>
              <a:t> </a:t>
            </a:r>
            <a:r>
              <a:rPr lang="nb-NO" dirty="0" err="1" smtClean="0"/>
              <a:t>that</a:t>
            </a:r>
            <a:r>
              <a:rPr lang="nb-NO" dirty="0" smtClean="0"/>
              <a:t> </a:t>
            </a:r>
            <a:r>
              <a:rPr lang="nb-NO" dirty="0" err="1" smtClean="0"/>
              <a:t>attract</a:t>
            </a:r>
            <a:r>
              <a:rPr lang="nb-NO" dirty="0" smtClean="0"/>
              <a:t> </a:t>
            </a:r>
            <a:r>
              <a:rPr lang="nb-NO" dirty="0" err="1" smtClean="0"/>
              <a:t>few</a:t>
            </a:r>
            <a:r>
              <a:rPr lang="nb-NO" dirty="0" smtClean="0"/>
              <a:t> </a:t>
            </a:r>
            <a:r>
              <a:rPr lang="nb-NO" dirty="0" smtClean="0"/>
              <a:t>students</a:t>
            </a:r>
          </a:p>
          <a:p>
            <a:pPr>
              <a:buFont typeface="Arial" pitchFamily="34" charset="0"/>
              <a:buChar char="•"/>
            </a:pPr>
            <a:endParaRPr lang="nb-NO" dirty="0" smtClean="0"/>
          </a:p>
          <a:p>
            <a:pPr>
              <a:buFont typeface="Arial" pitchFamily="34" charset="0"/>
              <a:buChar char="•"/>
            </a:pPr>
            <a:r>
              <a:rPr lang="nb-NO" dirty="0" err="1" smtClean="0"/>
              <a:t>Puncture</a:t>
            </a:r>
            <a:r>
              <a:rPr lang="nb-NO" dirty="0" smtClean="0"/>
              <a:t> administrative </a:t>
            </a:r>
            <a:r>
              <a:rPr lang="nb-NO" dirty="0" err="1" smtClean="0"/>
              <a:t>bloat</a:t>
            </a:r>
            <a:r>
              <a:rPr lang="nb-NO" dirty="0" smtClean="0"/>
              <a:t> </a:t>
            </a:r>
          </a:p>
          <a:p>
            <a:endParaRPr lang="nb-NO" dirty="0" smtClean="0"/>
          </a:p>
        </p:txBody>
      </p:sp>
      <p:sp>
        <p:nvSpPr>
          <p:cNvPr id="4" name="TextBox 3"/>
          <p:cNvSpPr txBox="1"/>
          <p:nvPr/>
        </p:nvSpPr>
        <p:spPr>
          <a:xfrm>
            <a:off x="1475656" y="692696"/>
            <a:ext cx="5616624" cy="1631216"/>
          </a:xfrm>
          <a:prstGeom prst="rect">
            <a:avLst/>
          </a:prstGeom>
          <a:noFill/>
        </p:spPr>
        <p:txBody>
          <a:bodyPr wrap="square" rtlCol="0">
            <a:spAutoFit/>
          </a:bodyPr>
          <a:lstStyle/>
          <a:p>
            <a:r>
              <a:rPr lang="nb-NO" dirty="0" smtClean="0"/>
              <a:t>Derek Bok: ”</a:t>
            </a:r>
            <a:r>
              <a:rPr lang="nb-NO" dirty="0" err="1" smtClean="0"/>
              <a:t>Universities</a:t>
            </a:r>
            <a:r>
              <a:rPr lang="nb-NO" dirty="0" smtClean="0"/>
              <a:t> </a:t>
            </a:r>
            <a:r>
              <a:rPr lang="nb-NO" dirty="0" err="1" smtClean="0"/>
              <a:t>share</a:t>
            </a:r>
            <a:r>
              <a:rPr lang="nb-NO" dirty="0" smtClean="0"/>
              <a:t> </a:t>
            </a:r>
            <a:r>
              <a:rPr lang="nb-NO" dirty="0" err="1" smtClean="0"/>
              <a:t>one</a:t>
            </a:r>
            <a:r>
              <a:rPr lang="nb-NO" dirty="0" smtClean="0"/>
              <a:t> </a:t>
            </a:r>
            <a:r>
              <a:rPr lang="nb-NO" dirty="0" err="1" smtClean="0"/>
              <a:t>characteristic</a:t>
            </a:r>
            <a:r>
              <a:rPr lang="nb-NO" dirty="0" smtClean="0"/>
              <a:t> </a:t>
            </a:r>
            <a:r>
              <a:rPr lang="nb-NO" dirty="0" err="1" smtClean="0"/>
              <a:t>with</a:t>
            </a:r>
            <a:r>
              <a:rPr lang="nb-NO" dirty="0" smtClean="0"/>
              <a:t> </a:t>
            </a:r>
            <a:r>
              <a:rPr lang="nb-NO" dirty="0" err="1" smtClean="0"/>
              <a:t>compulsive</a:t>
            </a:r>
            <a:r>
              <a:rPr lang="nb-NO" dirty="0" smtClean="0"/>
              <a:t> gamblers and </a:t>
            </a:r>
            <a:r>
              <a:rPr lang="nb-NO" dirty="0" err="1" smtClean="0"/>
              <a:t>exiled</a:t>
            </a:r>
            <a:r>
              <a:rPr lang="nb-NO" dirty="0" smtClean="0"/>
              <a:t> royalty: </a:t>
            </a:r>
            <a:r>
              <a:rPr lang="nb-NO" dirty="0" err="1" smtClean="0"/>
              <a:t>there</a:t>
            </a:r>
            <a:r>
              <a:rPr lang="nb-NO" dirty="0" smtClean="0"/>
              <a:t> is never </a:t>
            </a:r>
            <a:r>
              <a:rPr lang="nb-NO" dirty="0" err="1" smtClean="0"/>
              <a:t>enough</a:t>
            </a:r>
            <a:r>
              <a:rPr lang="nb-NO" dirty="0" smtClean="0"/>
              <a:t> </a:t>
            </a:r>
            <a:r>
              <a:rPr lang="nb-NO" dirty="0" err="1" smtClean="0"/>
              <a:t>money</a:t>
            </a:r>
            <a:r>
              <a:rPr lang="nb-NO" dirty="0" smtClean="0"/>
              <a:t> to </a:t>
            </a:r>
            <a:r>
              <a:rPr lang="nb-NO" dirty="0" err="1" smtClean="0"/>
              <a:t>satisfy</a:t>
            </a:r>
            <a:r>
              <a:rPr lang="nb-NO" dirty="0" smtClean="0"/>
              <a:t> </a:t>
            </a:r>
            <a:r>
              <a:rPr lang="nb-NO" dirty="0" err="1" smtClean="0"/>
              <a:t>their</a:t>
            </a:r>
            <a:r>
              <a:rPr lang="nb-NO" dirty="0" smtClean="0"/>
              <a:t> </a:t>
            </a:r>
            <a:r>
              <a:rPr lang="nb-NO" dirty="0" err="1" smtClean="0"/>
              <a:t>desires</a:t>
            </a:r>
            <a:r>
              <a:rPr lang="nb-NO" dirty="0" smtClean="0"/>
              <a:t>.”</a:t>
            </a:r>
          </a:p>
          <a:p>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4213" y="620713"/>
            <a:ext cx="7775575" cy="5198346"/>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2800" b="1" dirty="0" smtClean="0">
                <a:solidFill>
                  <a:srgbClr val="000000"/>
                </a:solidFill>
                <a:latin typeface="Verdana" pitchFamily="34" charset="0"/>
                <a:ea typeface="ヒラギノ角ゴ Pro W3" charset="-128"/>
              </a:rPr>
              <a:t>Å søke stjernene gjennom internasjonalisering</a:t>
            </a:r>
            <a:endParaRPr lang="nb-NO" sz="2800" b="1" dirty="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None/>
            </a:pPr>
            <a:endParaRPr lang="nb-NO" sz="2800" dirty="0" smtClean="0">
              <a:solidFill>
                <a:srgbClr val="000000"/>
              </a:solidFill>
              <a:latin typeface="Verdana" pitchFamily="34" charset="0"/>
              <a:ea typeface="ヒラギノ角ゴ Pro W3" charset="-128"/>
            </a:endParaRPr>
          </a:p>
          <a:p>
            <a:pPr eaLnBrk="0" hangingPunct="0">
              <a:lnSpc>
                <a:spcPct val="85000"/>
              </a:lnSpc>
              <a:spcBef>
                <a:spcPct val="20000"/>
              </a:spcBef>
              <a:buClr>
                <a:srgbClr val="FF9900"/>
              </a:buClr>
              <a:buFont typeface="Wingdings" pitchFamily="2" charset="2"/>
              <a:buChar char="§"/>
            </a:pPr>
            <a:r>
              <a:rPr lang="nb-NO" sz="2800" i="1" dirty="0" err="1" smtClean="0">
                <a:solidFill>
                  <a:srgbClr val="000000"/>
                </a:solidFill>
                <a:latin typeface="Times New Roman" pitchFamily="18" charset="0"/>
                <a:ea typeface="ヒラギノ角ゴ Pro W3" charset="-128"/>
                <a:cs typeface="Times New Roman" pitchFamily="18" charset="0"/>
              </a:rPr>
              <a:t>Institutional</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Maximize</a:t>
            </a:r>
            <a:r>
              <a:rPr lang="nb-NO" sz="2800" dirty="0" smtClean="0">
                <a:solidFill>
                  <a:srgbClr val="000000"/>
                </a:solidFill>
                <a:latin typeface="Times New Roman" pitchFamily="18" charset="0"/>
                <a:ea typeface="ヒラギノ角ゴ Pro W3" charset="-128"/>
                <a:cs typeface="Times New Roman" pitchFamily="18" charset="0"/>
              </a:rPr>
              <a:t> talent pool, </a:t>
            </a:r>
            <a:r>
              <a:rPr lang="nb-NO" sz="2800" dirty="0" err="1" smtClean="0">
                <a:solidFill>
                  <a:srgbClr val="000000"/>
                </a:solidFill>
                <a:latin typeface="Times New Roman" pitchFamily="18" charset="0"/>
                <a:ea typeface="ヒラギノ角ゴ Pro W3" charset="-128"/>
                <a:cs typeface="Times New Roman" pitchFamily="18" charset="0"/>
              </a:rPr>
              <a:t>increase</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external</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funding</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prepare</a:t>
            </a:r>
            <a:r>
              <a:rPr lang="nb-NO" sz="2800" dirty="0" smtClean="0">
                <a:solidFill>
                  <a:srgbClr val="000000"/>
                </a:solidFill>
                <a:latin typeface="Times New Roman" pitchFamily="18" charset="0"/>
                <a:ea typeface="ヒラギノ角ゴ Pro W3" charset="-128"/>
                <a:cs typeface="Times New Roman" pitchFamily="18" charset="0"/>
              </a:rPr>
              <a:t> students for a global </a:t>
            </a:r>
            <a:r>
              <a:rPr lang="nb-NO" sz="2800" dirty="0" err="1" smtClean="0">
                <a:solidFill>
                  <a:srgbClr val="000000"/>
                </a:solidFill>
                <a:latin typeface="Times New Roman" pitchFamily="18" charset="0"/>
                <a:ea typeface="ヒラギノ角ゴ Pro W3" charset="-128"/>
                <a:cs typeface="Times New Roman" pitchFamily="18" charset="0"/>
              </a:rPr>
              <a:t>labour</a:t>
            </a:r>
            <a:r>
              <a:rPr lang="nb-NO" sz="2800" dirty="0" smtClean="0">
                <a:solidFill>
                  <a:srgbClr val="000000"/>
                </a:solidFill>
                <a:latin typeface="Times New Roman" pitchFamily="18" charset="0"/>
                <a:ea typeface="ヒラギノ角ゴ Pro W3" charset="-128"/>
                <a:cs typeface="Times New Roman" pitchFamily="18" charset="0"/>
              </a:rPr>
              <a:t> market </a:t>
            </a:r>
          </a:p>
          <a:p>
            <a:pPr eaLnBrk="0" hangingPunct="0">
              <a:lnSpc>
                <a:spcPct val="85000"/>
              </a:lnSpc>
              <a:spcBef>
                <a:spcPct val="20000"/>
              </a:spcBef>
              <a:buClr>
                <a:srgbClr val="FF9900"/>
              </a:buClr>
              <a:buFont typeface="Wingdings" pitchFamily="2" charset="2"/>
              <a:buChar char="§"/>
            </a:pPr>
            <a:r>
              <a:rPr lang="nb-NO" sz="2800" i="1" dirty="0" smtClean="0">
                <a:solidFill>
                  <a:srgbClr val="000000"/>
                </a:solidFill>
                <a:latin typeface="Times New Roman" pitchFamily="18" charset="0"/>
                <a:ea typeface="ヒラギノ角ゴ Pro W3" charset="-128"/>
                <a:cs typeface="Times New Roman" pitchFamily="18" charset="0"/>
              </a:rPr>
              <a:t>National: </a:t>
            </a:r>
            <a:r>
              <a:rPr lang="nb-NO" sz="2800" dirty="0" err="1" smtClean="0">
                <a:solidFill>
                  <a:srgbClr val="000000"/>
                </a:solidFill>
                <a:latin typeface="Times New Roman" pitchFamily="18" charset="0"/>
                <a:ea typeface="ヒラギノ角ゴ Pro W3" charset="-128"/>
                <a:cs typeface="Times New Roman" pitchFamily="18" charset="0"/>
              </a:rPr>
              <a:t>Build</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the</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new</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economy</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maintain</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competitiveness</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get</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access</a:t>
            </a:r>
            <a:r>
              <a:rPr lang="nb-NO" sz="2800" dirty="0" smtClean="0">
                <a:solidFill>
                  <a:srgbClr val="000000"/>
                </a:solidFill>
                <a:latin typeface="Times New Roman" pitchFamily="18" charset="0"/>
                <a:ea typeface="ヒラギノ角ゴ Pro W3" charset="-128"/>
                <a:cs typeface="Times New Roman" pitchFamily="18" charset="0"/>
              </a:rPr>
              <a:t> to </a:t>
            </a:r>
            <a:r>
              <a:rPr lang="nb-NO" sz="2800" dirty="0" err="1" smtClean="0">
                <a:solidFill>
                  <a:srgbClr val="000000"/>
                </a:solidFill>
                <a:latin typeface="Times New Roman" pitchFamily="18" charset="0"/>
                <a:ea typeface="ヒラギノ角ゴ Pro W3" charset="-128"/>
                <a:cs typeface="Times New Roman" pitchFamily="18" charset="0"/>
              </a:rPr>
              <a:t>international</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expertise</a:t>
            </a:r>
            <a:r>
              <a:rPr lang="nb-NO" sz="2800" dirty="0" smtClean="0">
                <a:solidFill>
                  <a:srgbClr val="000000"/>
                </a:solidFill>
                <a:latin typeface="Times New Roman" pitchFamily="18" charset="0"/>
                <a:ea typeface="ヒラギノ角ゴ Pro W3" charset="-128"/>
                <a:cs typeface="Times New Roman" pitchFamily="18" charset="0"/>
              </a:rPr>
              <a:t> (NIFU</a:t>
            </a:r>
            <a:r>
              <a:rPr lang="nb-NO" sz="2800" dirty="0" smtClean="0">
                <a:solidFill>
                  <a:srgbClr val="000000"/>
                </a:solidFill>
                <a:latin typeface="Times New Roman" pitchFamily="18" charset="0"/>
                <a:ea typeface="ヒラギノ角ゴ Pro W3" charset="-128"/>
                <a:cs typeface="Times New Roman" pitchFamily="18" charset="0"/>
              </a:rPr>
              <a:t>)</a:t>
            </a:r>
            <a:endParaRPr lang="nb-NO" sz="2800" i="1" dirty="0" smtClean="0">
              <a:solidFill>
                <a:srgbClr val="000000"/>
              </a:solidFill>
              <a:latin typeface="Times New Roman" pitchFamily="18" charset="0"/>
              <a:ea typeface="ヒラギノ角ゴ Pro W3" charset="-128"/>
              <a:cs typeface="Times New Roman" pitchFamily="18" charset="0"/>
            </a:endParaRPr>
          </a:p>
          <a:p>
            <a:pPr eaLnBrk="0" hangingPunct="0">
              <a:lnSpc>
                <a:spcPct val="85000"/>
              </a:lnSpc>
              <a:spcBef>
                <a:spcPct val="20000"/>
              </a:spcBef>
              <a:buClr>
                <a:srgbClr val="FF9900"/>
              </a:buClr>
              <a:buFont typeface="Wingdings" pitchFamily="2" charset="2"/>
              <a:buChar char="§"/>
            </a:pPr>
            <a:r>
              <a:rPr lang="nb-NO" sz="2800" i="1" dirty="0" smtClean="0">
                <a:solidFill>
                  <a:srgbClr val="000000"/>
                </a:solidFill>
                <a:latin typeface="Times New Roman" pitchFamily="18" charset="0"/>
                <a:ea typeface="ヒラギノ角ゴ Pro W3" charset="-128"/>
                <a:cs typeface="Times New Roman" pitchFamily="18" charset="0"/>
              </a:rPr>
              <a:t>Global: </a:t>
            </a:r>
            <a:r>
              <a:rPr lang="nb-NO" sz="2800" dirty="0" err="1" smtClean="0">
                <a:solidFill>
                  <a:srgbClr val="000000"/>
                </a:solidFill>
                <a:latin typeface="Times New Roman" pitchFamily="18" charset="0"/>
                <a:ea typeface="ヒラギノ角ゴ Pro W3" charset="-128"/>
                <a:cs typeface="Times New Roman" pitchFamily="18" charset="0"/>
              </a:rPr>
              <a:t>Accountable</a:t>
            </a:r>
            <a:r>
              <a:rPr lang="nb-NO" sz="2800" dirty="0" smtClean="0">
                <a:solidFill>
                  <a:srgbClr val="000000"/>
                </a:solidFill>
                <a:latin typeface="Times New Roman" pitchFamily="18" charset="0"/>
                <a:ea typeface="ヒラギノ角ゴ Pro W3" charset="-128"/>
                <a:cs typeface="Times New Roman" pitchFamily="18" charset="0"/>
              </a:rPr>
              <a:t> to </a:t>
            </a:r>
            <a:r>
              <a:rPr lang="nb-NO" sz="2800" dirty="0" err="1" smtClean="0">
                <a:solidFill>
                  <a:srgbClr val="000000"/>
                </a:solidFill>
                <a:latin typeface="Times New Roman" pitchFamily="18" charset="0"/>
                <a:ea typeface="ヒラギノ角ゴ Pro W3" charset="-128"/>
                <a:cs typeface="Times New Roman" pitchFamily="18" charset="0"/>
              </a:rPr>
              <a:t>the</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society</a:t>
            </a:r>
            <a:r>
              <a:rPr lang="nb-NO" sz="2800" dirty="0" smtClean="0">
                <a:solidFill>
                  <a:srgbClr val="000000"/>
                </a:solidFill>
                <a:latin typeface="Times New Roman" pitchFamily="18" charset="0"/>
                <a:ea typeface="ヒラギノ角ゴ Pro W3" charset="-128"/>
                <a:cs typeface="Times New Roman" pitchFamily="18" charset="0"/>
              </a:rPr>
              <a:t> at large, taking </a:t>
            </a:r>
            <a:r>
              <a:rPr lang="nb-NO" sz="2800" dirty="0" err="1" smtClean="0">
                <a:solidFill>
                  <a:srgbClr val="000000"/>
                </a:solidFill>
                <a:latin typeface="Times New Roman" pitchFamily="18" charset="0"/>
                <a:ea typeface="ヒラギノ角ゴ Pro W3" charset="-128"/>
                <a:cs typeface="Times New Roman" pitchFamily="18" charset="0"/>
              </a:rPr>
              <a:t>on</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the</a:t>
            </a:r>
            <a:r>
              <a:rPr lang="nb-NO" sz="2800" dirty="0" smtClean="0">
                <a:solidFill>
                  <a:srgbClr val="000000"/>
                </a:solidFill>
                <a:latin typeface="Times New Roman" pitchFamily="18" charset="0"/>
                <a:ea typeface="ヒラギノ角ゴ Pro W3" charset="-128"/>
                <a:cs typeface="Times New Roman" pitchFamily="18" charset="0"/>
              </a:rPr>
              <a:t> grand </a:t>
            </a:r>
            <a:r>
              <a:rPr lang="nb-NO" sz="2800" dirty="0" err="1" smtClean="0">
                <a:solidFill>
                  <a:srgbClr val="000000"/>
                </a:solidFill>
                <a:latin typeface="Times New Roman" pitchFamily="18" charset="0"/>
                <a:ea typeface="ヒラギノ角ゴ Pro W3" charset="-128"/>
                <a:cs typeface="Times New Roman" pitchFamily="18" charset="0"/>
              </a:rPr>
              <a:t>challenges</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liaise</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with</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the</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realm</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of</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politics</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without</a:t>
            </a:r>
            <a:r>
              <a:rPr lang="nb-NO" sz="2800" dirty="0" smtClean="0">
                <a:solidFill>
                  <a:srgbClr val="000000"/>
                </a:solidFill>
                <a:latin typeface="Times New Roman" pitchFamily="18" charset="0"/>
                <a:ea typeface="ヒラギノ角ゴ Pro W3" charset="-128"/>
                <a:cs typeface="Times New Roman" pitchFamily="18" charset="0"/>
              </a:rPr>
              <a:t> losing </a:t>
            </a:r>
            <a:r>
              <a:rPr lang="nb-NO" sz="2800" dirty="0" err="1" smtClean="0">
                <a:solidFill>
                  <a:srgbClr val="000000"/>
                </a:solidFill>
                <a:latin typeface="Times New Roman" pitchFamily="18" charset="0"/>
                <a:ea typeface="ヒラギノ角ゴ Pro W3" charset="-128"/>
                <a:cs typeface="Times New Roman" pitchFamily="18" charset="0"/>
              </a:rPr>
              <a:t>autonomy</a:t>
            </a:r>
            <a:r>
              <a:rPr lang="nb-NO" sz="2800" dirty="0" smtClean="0">
                <a:solidFill>
                  <a:srgbClr val="000000"/>
                </a:solidFill>
                <a:latin typeface="Times New Roman" pitchFamily="18" charset="0"/>
                <a:ea typeface="ヒラギノ角ゴ Pro W3" charset="-128"/>
                <a:cs typeface="Times New Roman" pitchFamily="18" charset="0"/>
              </a:rPr>
              <a:t> or </a:t>
            </a:r>
            <a:r>
              <a:rPr lang="nb-NO" sz="2800" dirty="0" err="1" smtClean="0">
                <a:solidFill>
                  <a:srgbClr val="000000"/>
                </a:solidFill>
                <a:latin typeface="Times New Roman" pitchFamily="18" charset="0"/>
                <a:ea typeface="ヒラギノ角ゴ Pro W3" charset="-128"/>
                <a:cs typeface="Times New Roman" pitchFamily="18" charset="0"/>
              </a:rPr>
              <a:t>moving</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into</a:t>
            </a:r>
            <a:r>
              <a:rPr lang="nb-NO" sz="2800" dirty="0" smtClean="0">
                <a:solidFill>
                  <a:srgbClr val="000000"/>
                </a:solidFill>
                <a:latin typeface="Times New Roman" pitchFamily="18" charset="0"/>
                <a:ea typeface="ヒラギノ角ゴ Pro W3" charset="-128"/>
                <a:cs typeface="Times New Roman" pitchFamily="18" charset="0"/>
              </a:rPr>
              <a:t> </a:t>
            </a:r>
            <a:r>
              <a:rPr lang="nb-NO" sz="2800" dirty="0" err="1" smtClean="0">
                <a:solidFill>
                  <a:srgbClr val="000000"/>
                </a:solidFill>
                <a:latin typeface="Times New Roman" pitchFamily="18" charset="0"/>
                <a:ea typeface="ヒラギノ角ゴ Pro W3" charset="-128"/>
                <a:cs typeface="Times New Roman" pitchFamily="18" charset="0"/>
              </a:rPr>
              <a:t>scientism</a:t>
            </a:r>
            <a:r>
              <a:rPr lang="nb-NO" sz="2800" dirty="0" smtClean="0">
                <a:solidFill>
                  <a:srgbClr val="000000"/>
                </a:solidFill>
                <a:latin typeface="Times New Roman" pitchFamily="18" charset="0"/>
                <a:ea typeface="ヒラギノ角ゴ Pro W3" charset="-128"/>
                <a:cs typeface="Times New Roman" pitchFamily="18" charset="0"/>
              </a:rPr>
              <a:t>  </a:t>
            </a:r>
            <a:endParaRPr lang="nb-NO" sz="2800" i="1" dirty="0" smtClean="0">
              <a:solidFill>
                <a:srgbClr val="000000"/>
              </a:solidFill>
              <a:latin typeface="Times New Roman" pitchFamily="18" charset="0"/>
              <a:ea typeface="ヒラギノ角ゴ Pro W3"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412776"/>
            <a:ext cx="5400600" cy="461665"/>
          </a:xfrm>
          <a:prstGeom prst="rect">
            <a:avLst/>
          </a:prstGeom>
          <a:noFill/>
        </p:spPr>
        <p:txBody>
          <a:bodyPr wrap="square" rtlCol="0">
            <a:spAutoFit/>
          </a:bodyPr>
          <a:lstStyle/>
          <a:p>
            <a:r>
              <a:rPr lang="nb-NO" sz="2400" b="1" dirty="0" smtClean="0"/>
              <a:t>Modernisering fra innsiden: </a:t>
            </a:r>
            <a:endParaRPr lang="nb-NO" sz="2400" b="1" dirty="0"/>
          </a:p>
        </p:txBody>
      </p:sp>
      <p:pic>
        <p:nvPicPr>
          <p:cNvPr id="50180" name="Picture 4" descr="http://sport.aftenposten.no/multimedia/archive/00154/KULM_S_ndag_1renn_B_154204o.jpg"/>
          <p:cNvPicPr>
            <a:picLocks noChangeAspect="1" noChangeArrowheads="1"/>
          </p:cNvPicPr>
          <p:nvPr/>
        </p:nvPicPr>
        <p:blipFill>
          <a:blip r:embed="rId2"/>
          <a:srcRect/>
          <a:stretch>
            <a:fillRect/>
          </a:stretch>
        </p:blipFill>
        <p:spPr bwMode="auto">
          <a:xfrm>
            <a:off x="1115616" y="1988840"/>
            <a:ext cx="7038975" cy="39528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a:ln>
            <a:miter lim="800000"/>
            <a:headEnd/>
            <a:tailEnd/>
          </a:ln>
        </p:spPr>
        <p:txBody>
          <a:bodyPr/>
          <a:lstStyle/>
          <a:p>
            <a:fld id="{309F720C-FA93-4988-9F1C-AD10C75F6AC9}" type="slidenum">
              <a:rPr lang="en-US" smtClean="0"/>
              <a:pPr/>
              <a:t>18</a:t>
            </a:fld>
            <a:endParaRPr lang="en-US" smtClean="0"/>
          </a:p>
        </p:txBody>
      </p:sp>
      <p:pic>
        <p:nvPicPr>
          <p:cNvPr id="111619" name="Picture 1"/>
          <p:cNvPicPr>
            <a:picLocks noChangeAspect="1" noChangeArrowheads="1"/>
          </p:cNvPicPr>
          <p:nvPr/>
        </p:nvPicPr>
        <p:blipFill>
          <a:blip r:embed="rId2"/>
          <a:srcRect l="24290" r="24370"/>
          <a:stretch>
            <a:fillRect/>
          </a:stretch>
        </p:blipFill>
        <p:spPr bwMode="auto">
          <a:xfrm>
            <a:off x="3705225" y="0"/>
            <a:ext cx="4224338" cy="6170613"/>
          </a:xfrm>
          <a:prstGeom prst="rect">
            <a:avLst/>
          </a:prstGeom>
          <a:noFill/>
          <a:ln w="12700">
            <a:noFill/>
            <a:miter lim="800000"/>
            <a:headEnd/>
            <a:tailEnd/>
          </a:ln>
        </p:spPr>
      </p:pic>
      <p:sp>
        <p:nvSpPr>
          <p:cNvPr id="111620" name="Rectangle 2"/>
          <p:cNvSpPr>
            <a:spLocks noGrp="1" noChangeArrowheads="1"/>
          </p:cNvSpPr>
          <p:nvPr>
            <p:ph type="title"/>
          </p:nvPr>
        </p:nvSpPr>
        <p:spPr>
          <a:xfrm>
            <a:off x="446088" y="0"/>
            <a:ext cx="3214687" cy="3044825"/>
          </a:xfrm>
        </p:spPr>
        <p:txBody>
          <a:bodyPr/>
          <a:lstStyle/>
          <a:p>
            <a:pPr algn="ctr" eaLnBrk="1" hangingPunct="1"/>
            <a:r>
              <a:rPr lang="en-US" sz="3400" smtClean="0"/>
              <a:t>Planning new premises for multidisciplinary Life Science</a:t>
            </a:r>
            <a:br>
              <a:rPr lang="en-US" sz="3400" smtClean="0"/>
            </a:br>
            <a:r>
              <a:rPr lang="en-US" sz="800" smtClean="0"/>
              <a:t/>
            </a:r>
            <a:br>
              <a:rPr lang="en-US" sz="800" smtClean="0"/>
            </a:br>
            <a:r>
              <a:rPr lang="en-US" sz="2500" smtClean="0"/>
              <a:t>including chemistry and pharmacy</a:t>
            </a:r>
          </a:p>
        </p:txBody>
      </p:sp>
      <p:sp>
        <p:nvSpPr>
          <p:cNvPr id="111621" name="Rectangle 3"/>
          <p:cNvSpPr>
            <a:spLocks noGrp="1" noChangeArrowheads="1"/>
          </p:cNvSpPr>
          <p:nvPr>
            <p:ph type="body" idx="1"/>
          </p:nvPr>
        </p:nvSpPr>
        <p:spPr>
          <a:xfrm>
            <a:off x="660400" y="3081338"/>
            <a:ext cx="2849563" cy="3232150"/>
          </a:xfrm>
        </p:spPr>
        <p:txBody>
          <a:bodyPr/>
          <a:lstStyle/>
          <a:p>
            <a:pPr marL="0" indent="0" eaLnBrk="1" hangingPunct="1"/>
            <a:r>
              <a:rPr lang="en-US" sz="1700" smtClean="0"/>
              <a:t>An instrument for strengthening Norwegian Life Science, </a:t>
            </a:r>
          </a:p>
          <a:p>
            <a:pPr marL="0" indent="0" eaLnBrk="1" hangingPunct="1"/>
            <a:r>
              <a:rPr lang="en-US" sz="1700" smtClean="0"/>
              <a:t>spanning from chemistry to biomedicine, </a:t>
            </a:r>
          </a:p>
          <a:p>
            <a:pPr marL="0" indent="0" eaLnBrk="1" hangingPunct="1"/>
            <a:r>
              <a:rPr lang="en-US" sz="1700" smtClean="0"/>
              <a:t>- with Norways largest hospital as neighbor</a:t>
            </a:r>
          </a:p>
          <a:p>
            <a:pPr marL="0" indent="0" eaLnBrk="1" hangingPunct="1"/>
            <a:r>
              <a:rPr lang="en-US" sz="1700" smtClean="0"/>
              <a:t>- with Norways largest Department of informatics as neighbor</a:t>
            </a:r>
          </a:p>
        </p:txBody>
      </p:sp>
      <p:sp>
        <p:nvSpPr>
          <p:cNvPr id="111622" name="Text Box 4"/>
          <p:cNvSpPr txBox="1">
            <a:spLocks noChangeArrowheads="1"/>
          </p:cNvSpPr>
          <p:nvPr/>
        </p:nvSpPr>
        <p:spPr bwMode="auto">
          <a:xfrm>
            <a:off x="8115300" y="5500688"/>
            <a:ext cx="417513" cy="428625"/>
          </a:xfrm>
          <a:prstGeom prst="rect">
            <a:avLst/>
          </a:prstGeom>
          <a:noFill/>
          <a:ln w="12700">
            <a:noFill/>
            <a:miter lim="800000"/>
            <a:headEnd/>
            <a:tailEnd/>
          </a:ln>
        </p:spPr>
        <p:txBody>
          <a:bodyPr wrap="none" lIns="64284" tIns="32142" rIns="64284" bIns="32142"/>
          <a:lstStyle/>
          <a:p>
            <a:pPr algn="ctr"/>
            <a:fld id="{E6EDF0F0-F9E7-4317-B403-AC2F22F6BFBE}" type="slidenum">
              <a:rPr lang="en-US" sz="2400" smtClean="0">
                <a:solidFill>
                  <a:srgbClr val="FFFFFF"/>
                </a:solidFill>
                <a:latin typeface="Helvetica Neue Light" charset="0"/>
                <a:ea typeface="MS PGothic" pitchFamily="34" charset="-128"/>
                <a:sym typeface="Helvetica Neue Light" charset="0"/>
              </a:rPr>
              <a:pPr algn="ctr"/>
              <a:t>18</a:t>
            </a:fld>
            <a:endParaRPr lang="en-US" sz="2400" smtClean="0">
              <a:solidFill>
                <a:srgbClr val="FFFFFF"/>
              </a:solidFill>
              <a:latin typeface="Helvetica Neue Light" charset="0"/>
              <a:ea typeface="MS PGothic" pitchFamily="34" charset="-128"/>
              <a:sym typeface="Helvetica Neue Light" charset="0"/>
            </a:endParaRPr>
          </a:p>
        </p:txBody>
      </p:sp>
      <p:pic>
        <p:nvPicPr>
          <p:cNvPr id="111623" name="Picture 5"/>
          <p:cNvPicPr>
            <a:picLocks noChangeAspect="1" noChangeArrowheads="1"/>
          </p:cNvPicPr>
          <p:nvPr/>
        </p:nvPicPr>
        <p:blipFill>
          <a:blip r:embed="rId3"/>
          <a:srcRect l="50499" t="665" r="624" b="11208"/>
          <a:stretch>
            <a:fillRect/>
          </a:stretch>
        </p:blipFill>
        <p:spPr bwMode="auto">
          <a:xfrm>
            <a:off x="3697288" y="322263"/>
            <a:ext cx="4321175" cy="584358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988840"/>
            <a:ext cx="5184576" cy="1938992"/>
          </a:xfrm>
          <a:prstGeom prst="rect">
            <a:avLst/>
          </a:prstGeom>
          <a:noFill/>
        </p:spPr>
        <p:txBody>
          <a:bodyPr wrap="square" rtlCol="0">
            <a:spAutoFit/>
          </a:bodyPr>
          <a:lstStyle/>
          <a:p>
            <a:r>
              <a:rPr lang="nb-NO" dirty="0" smtClean="0"/>
              <a:t>”Hvert </a:t>
            </a:r>
            <a:r>
              <a:rPr lang="nb-NO" dirty="0" err="1" smtClean="0"/>
              <a:t>Videnskabens</a:t>
            </a:r>
            <a:r>
              <a:rPr lang="nb-NO" dirty="0" smtClean="0"/>
              <a:t>, </a:t>
            </a:r>
            <a:r>
              <a:rPr lang="nb-NO" dirty="0" err="1" smtClean="0"/>
              <a:t>Literaturens</a:t>
            </a:r>
            <a:r>
              <a:rPr lang="nb-NO" dirty="0" smtClean="0"/>
              <a:t> og Kunstens </a:t>
            </a:r>
            <a:r>
              <a:rPr lang="nb-NO" dirty="0" err="1" smtClean="0"/>
              <a:t>Storværk</a:t>
            </a:r>
            <a:r>
              <a:rPr lang="nb-NO" dirty="0" smtClean="0"/>
              <a:t> er for et </a:t>
            </a:r>
            <a:r>
              <a:rPr lang="nb-NO" dirty="0" err="1" smtClean="0"/>
              <a:t>lidet</a:t>
            </a:r>
            <a:r>
              <a:rPr lang="nb-NO" dirty="0" smtClean="0"/>
              <a:t> Folk som </a:t>
            </a:r>
            <a:r>
              <a:rPr lang="nb-NO" dirty="0" err="1" smtClean="0"/>
              <a:t>vort</a:t>
            </a:r>
            <a:r>
              <a:rPr lang="nb-NO" dirty="0" smtClean="0"/>
              <a:t> et langt sikrere </a:t>
            </a:r>
            <a:r>
              <a:rPr lang="nb-NO" dirty="0" err="1" smtClean="0"/>
              <a:t>Værn</a:t>
            </a:r>
            <a:r>
              <a:rPr lang="nb-NO" dirty="0" smtClean="0"/>
              <a:t> for vor </a:t>
            </a:r>
            <a:r>
              <a:rPr lang="nb-NO" dirty="0" err="1" smtClean="0"/>
              <a:t>Frihed</a:t>
            </a:r>
            <a:r>
              <a:rPr lang="nb-NO" dirty="0" smtClean="0"/>
              <a:t> og vor </a:t>
            </a:r>
            <a:r>
              <a:rPr lang="nb-NO" dirty="0" err="1" smtClean="0"/>
              <a:t>Selvstændighed</a:t>
            </a:r>
            <a:r>
              <a:rPr lang="nb-NO" dirty="0" smtClean="0"/>
              <a:t>, end </a:t>
            </a:r>
            <a:r>
              <a:rPr lang="nb-NO" dirty="0" err="1" smtClean="0"/>
              <a:t>baade</a:t>
            </a:r>
            <a:r>
              <a:rPr lang="nb-NO" dirty="0" smtClean="0"/>
              <a:t> Armeer og Kanoner og Torpedoer og </a:t>
            </a:r>
            <a:r>
              <a:rPr lang="nb-NO" dirty="0" err="1" smtClean="0"/>
              <a:t>Panserskibe</a:t>
            </a:r>
            <a:r>
              <a:rPr lang="nb-NO" dirty="0" smtClean="0"/>
              <a:t> og </a:t>
            </a:r>
            <a:r>
              <a:rPr lang="nb-NO" dirty="0" err="1" smtClean="0"/>
              <a:t>Fæstninger</a:t>
            </a:r>
            <a:r>
              <a:rPr lang="nb-NO" dirty="0" smtClean="0"/>
              <a:t>” </a:t>
            </a:r>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nb-NO" smtClean="0"/>
          </a:p>
        </p:txBody>
      </p:sp>
      <p:sp>
        <p:nvSpPr>
          <p:cNvPr id="6147" name="Rectangle 3"/>
          <p:cNvSpPr>
            <a:spLocks noGrp="1" noChangeArrowheads="1"/>
          </p:cNvSpPr>
          <p:nvPr>
            <p:ph type="body" idx="1"/>
          </p:nvPr>
        </p:nvSpPr>
        <p:spPr/>
        <p:txBody>
          <a:bodyPr/>
          <a:lstStyle/>
          <a:p>
            <a:endParaRPr lang="nb-NO" smtClean="0"/>
          </a:p>
        </p:txBody>
      </p:sp>
      <p:pic>
        <p:nvPicPr>
          <p:cNvPr id="6148" name="Picture 4"/>
          <p:cNvPicPr>
            <a:picLocks noChangeAspect="1" noChangeArrowheads="1"/>
          </p:cNvPicPr>
          <p:nvPr/>
        </p:nvPicPr>
        <p:blipFill>
          <a:blip r:embed="rId2"/>
          <a:srcRect/>
          <a:stretch>
            <a:fillRect/>
          </a:stretch>
        </p:blipFill>
        <p:spPr bwMode="auto">
          <a:xfrm>
            <a:off x="-1116013" y="-747713"/>
            <a:ext cx="13716001" cy="8572501"/>
          </a:xfrm>
          <a:prstGeom prst="rect">
            <a:avLst/>
          </a:prstGeom>
          <a:noFill/>
          <a:ln w="9525">
            <a:noFill/>
            <a:miter lim="800000"/>
            <a:headEnd/>
            <a:tailEnd/>
          </a:ln>
        </p:spPr>
      </p:pic>
      <p:pic>
        <p:nvPicPr>
          <p:cNvPr id="869382" name="Picture 6" descr="Image:Richard Florida - 2006 Out &amp; Equal.jpg">
            <a:hlinkClick r:id="rId3"/>
          </p:cNvPr>
          <p:cNvPicPr>
            <a:picLocks noChangeAspect="1" noChangeArrowheads="1"/>
          </p:cNvPicPr>
          <p:nvPr/>
        </p:nvPicPr>
        <p:blipFill>
          <a:blip r:embed="rId4"/>
          <a:srcRect/>
          <a:stretch>
            <a:fillRect/>
          </a:stretch>
        </p:blipFill>
        <p:spPr bwMode="auto">
          <a:xfrm>
            <a:off x="6046788" y="3213100"/>
            <a:ext cx="3097212" cy="2322513"/>
          </a:xfrm>
          <a:prstGeom prst="rect">
            <a:avLst/>
          </a:prstGeom>
          <a:noFill/>
          <a:ln w="9525">
            <a:noFill/>
            <a:miter lim="800000"/>
            <a:headEnd/>
            <a:tailEnd/>
          </a:ln>
        </p:spPr>
      </p:pic>
      <p:sp>
        <p:nvSpPr>
          <p:cNvPr id="869383" name="Text Box 7"/>
          <p:cNvSpPr txBox="1">
            <a:spLocks noChangeArrowheads="1"/>
          </p:cNvSpPr>
          <p:nvPr/>
        </p:nvSpPr>
        <p:spPr bwMode="auto">
          <a:xfrm>
            <a:off x="6084888" y="5661025"/>
            <a:ext cx="2736850" cy="954107"/>
          </a:xfrm>
          <a:prstGeom prst="rect">
            <a:avLst/>
          </a:prstGeom>
          <a:noFill/>
          <a:ln w="9525" algn="ctr">
            <a:noFill/>
            <a:miter lim="800000"/>
            <a:headEnd/>
            <a:tailEnd/>
          </a:ln>
        </p:spPr>
        <p:txBody>
          <a:bodyPr>
            <a:spAutoFit/>
          </a:bodyPr>
          <a:lstStyle/>
          <a:p>
            <a:pPr>
              <a:spcBef>
                <a:spcPct val="50000"/>
              </a:spcBef>
              <a:buFont typeface="Wingdings" pitchFamily="2" charset="2"/>
              <a:buNone/>
            </a:pPr>
            <a:r>
              <a:rPr lang="nb-NO" sz="1800" b="1" i="1" dirty="0" smtClean="0"/>
              <a:t>Vi </a:t>
            </a:r>
            <a:r>
              <a:rPr lang="nb-NO" dirty="0" smtClean="0"/>
              <a:t> </a:t>
            </a:r>
            <a:r>
              <a:rPr lang="nb-NO" sz="1800" b="1" i="1" dirty="0"/>
              <a:t>må kompensere for at vi er utenfor de store veikryss i Europa</a:t>
            </a:r>
          </a:p>
        </p:txBody>
      </p:sp>
      <p:sp>
        <p:nvSpPr>
          <p:cNvPr id="8" name="TextBox 7"/>
          <p:cNvSpPr txBox="1"/>
          <p:nvPr/>
        </p:nvSpPr>
        <p:spPr>
          <a:xfrm>
            <a:off x="7596336" y="2924944"/>
            <a:ext cx="2160240" cy="307777"/>
          </a:xfrm>
          <a:prstGeom prst="rect">
            <a:avLst/>
          </a:prstGeom>
          <a:noFill/>
        </p:spPr>
        <p:txBody>
          <a:bodyPr wrap="square" rtlCol="0">
            <a:spAutoFit/>
          </a:bodyPr>
          <a:lstStyle/>
          <a:p>
            <a:r>
              <a:rPr lang="nb-NO" sz="1400" dirty="0" smtClean="0"/>
              <a:t>Richard Florida</a:t>
            </a:r>
            <a:endParaRPr lang="nb-NO"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3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3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708920"/>
            <a:ext cx="6192688" cy="1323439"/>
          </a:xfrm>
          <a:prstGeom prst="rect">
            <a:avLst/>
          </a:prstGeom>
          <a:noFill/>
        </p:spPr>
        <p:txBody>
          <a:bodyPr wrap="square" rtlCol="0">
            <a:spAutoFit/>
          </a:bodyPr>
          <a:lstStyle/>
          <a:p>
            <a:r>
              <a:rPr lang="en-US" b="1" i="1" dirty="0" smtClean="0"/>
              <a:t>The student body</a:t>
            </a:r>
            <a:r>
              <a:rPr lang="en-US" i="1" dirty="0" smtClean="0"/>
              <a:t> entering, participating in and completing higher education at all levels </a:t>
            </a:r>
            <a:r>
              <a:rPr lang="en-US" b="1" i="1" dirty="0" smtClean="0"/>
              <a:t>should reflect the diversity of our populations. </a:t>
            </a:r>
            <a:r>
              <a:rPr lang="en-US" b="1" dirty="0" smtClean="0"/>
              <a:t>(</a:t>
            </a:r>
            <a:r>
              <a:rPr lang="en-US" dirty="0" smtClean="0"/>
              <a:t>Bologna)</a:t>
            </a:r>
            <a:r>
              <a:rPr lang="en-US" b="1" dirty="0" smtClean="0"/>
              <a:t> </a:t>
            </a:r>
          </a:p>
          <a:p>
            <a:endParaRPr lang="nb-N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556792"/>
            <a:ext cx="6912768" cy="3170099"/>
          </a:xfrm>
          <a:prstGeom prst="rect">
            <a:avLst/>
          </a:prstGeom>
          <a:noFill/>
        </p:spPr>
        <p:txBody>
          <a:bodyPr wrap="square" rtlCol="0">
            <a:spAutoFit/>
          </a:bodyPr>
          <a:lstStyle/>
          <a:p>
            <a:r>
              <a:rPr lang="en-US" dirty="0" smtClean="0"/>
              <a:t>Newman: “the diffusion and extension of knowledge rather than its advancement”</a:t>
            </a:r>
          </a:p>
          <a:p>
            <a:endParaRPr lang="en-US" dirty="0" smtClean="0"/>
          </a:p>
          <a:p>
            <a:r>
              <a:rPr lang="en-US" dirty="0" smtClean="0"/>
              <a:t>“To discover and teach are distinct functions; they are also distinct gifts, and are not commonly found united in the same person”</a:t>
            </a:r>
          </a:p>
          <a:p>
            <a:endParaRPr lang="en-US" dirty="0" smtClean="0"/>
          </a:p>
          <a:p>
            <a:r>
              <a:rPr lang="en-US" i="1" dirty="0" smtClean="0"/>
              <a:t>Newman </a:t>
            </a:r>
            <a:r>
              <a:rPr lang="en-US" i="1" dirty="0" err="1" smtClean="0"/>
              <a:t>er</a:t>
            </a:r>
            <a:r>
              <a:rPr lang="en-US" i="1" dirty="0" smtClean="0"/>
              <a:t> </a:t>
            </a:r>
            <a:r>
              <a:rPr lang="en-US" i="1" dirty="0" err="1" smtClean="0"/>
              <a:t>på</a:t>
            </a:r>
            <a:r>
              <a:rPr lang="en-US" i="1" dirty="0" smtClean="0"/>
              <a:t> </a:t>
            </a:r>
            <a:r>
              <a:rPr lang="en-US" i="1" dirty="0" err="1" smtClean="0"/>
              <a:t>vei</a:t>
            </a:r>
            <a:r>
              <a:rPr lang="en-US" i="1" dirty="0" smtClean="0"/>
              <a:t> mot </a:t>
            </a:r>
            <a:r>
              <a:rPr lang="en-US" i="1" dirty="0" err="1" smtClean="0"/>
              <a:t>kanonisering</a:t>
            </a:r>
            <a:r>
              <a:rPr lang="en-US" i="1" dirty="0" smtClean="0"/>
              <a:t>, men vi </a:t>
            </a:r>
            <a:r>
              <a:rPr lang="en-US" i="1" dirty="0" err="1" smtClean="0"/>
              <a:t>kan</a:t>
            </a:r>
            <a:r>
              <a:rPr lang="en-US" i="1" dirty="0" smtClean="0"/>
              <a:t> </a:t>
            </a:r>
            <a:r>
              <a:rPr lang="en-US" i="1" dirty="0" err="1" smtClean="0"/>
              <a:t>ikke</a:t>
            </a:r>
            <a:r>
              <a:rPr lang="en-US" i="1" dirty="0" smtClean="0"/>
              <a:t> </a:t>
            </a:r>
            <a:r>
              <a:rPr lang="en-US" i="1" dirty="0" err="1" smtClean="0"/>
              <a:t>ukritisk</a:t>
            </a:r>
            <a:r>
              <a:rPr lang="en-US" i="1" dirty="0" smtClean="0"/>
              <a:t> </a:t>
            </a:r>
            <a:r>
              <a:rPr lang="en-US" i="1" dirty="0" err="1" smtClean="0"/>
              <a:t>kanonisere</a:t>
            </a:r>
            <a:r>
              <a:rPr lang="en-US" i="1" dirty="0" smtClean="0"/>
              <a:t> </a:t>
            </a:r>
            <a:r>
              <a:rPr lang="en-US" i="1" dirty="0" err="1" smtClean="0"/>
              <a:t>hans</a:t>
            </a:r>
            <a:r>
              <a:rPr lang="en-US" i="1" dirty="0" smtClean="0"/>
              <a:t> </a:t>
            </a:r>
            <a:r>
              <a:rPr lang="en-US" i="1" dirty="0" err="1" smtClean="0"/>
              <a:t>idegrunnlag</a:t>
            </a:r>
            <a:r>
              <a:rPr lang="en-US" i="1" dirty="0" smtClean="0"/>
              <a:t>.   </a:t>
            </a:r>
          </a:p>
          <a:p>
            <a:endParaRPr lang="en-US" dirty="0" smtClean="0"/>
          </a:p>
        </p:txBody>
      </p:sp>
      <p:sp>
        <p:nvSpPr>
          <p:cNvPr id="3" name="TextBox 2"/>
          <p:cNvSpPr txBox="1"/>
          <p:nvPr/>
        </p:nvSpPr>
        <p:spPr>
          <a:xfrm>
            <a:off x="395536" y="692696"/>
            <a:ext cx="4464496" cy="523220"/>
          </a:xfrm>
          <a:prstGeom prst="rect">
            <a:avLst/>
          </a:prstGeom>
          <a:noFill/>
        </p:spPr>
        <p:txBody>
          <a:bodyPr wrap="square" rtlCol="0">
            <a:spAutoFit/>
          </a:bodyPr>
          <a:lstStyle/>
          <a:p>
            <a:r>
              <a:rPr lang="nb-NO" sz="2800" b="1" dirty="0" smtClean="0"/>
              <a:t>The </a:t>
            </a:r>
            <a:r>
              <a:rPr lang="nb-NO" sz="2800" b="1" dirty="0" err="1" smtClean="0"/>
              <a:t>idea</a:t>
            </a:r>
            <a:r>
              <a:rPr lang="nb-NO" sz="2800" b="1" dirty="0" smtClean="0"/>
              <a:t> </a:t>
            </a:r>
            <a:r>
              <a:rPr lang="nb-NO" sz="2800" b="1" dirty="0" err="1" smtClean="0"/>
              <a:t>of</a:t>
            </a:r>
            <a:r>
              <a:rPr lang="nb-NO" sz="2800" b="1" dirty="0" smtClean="0"/>
              <a:t> a </a:t>
            </a:r>
            <a:r>
              <a:rPr lang="nb-NO" sz="2800" b="1" dirty="0" err="1" smtClean="0"/>
              <a:t>university</a:t>
            </a:r>
            <a:endParaRPr lang="nb-NO"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412776"/>
            <a:ext cx="7344816" cy="4708981"/>
          </a:xfrm>
          <a:prstGeom prst="rect">
            <a:avLst/>
          </a:prstGeom>
          <a:noFill/>
        </p:spPr>
        <p:txBody>
          <a:bodyPr wrap="square" rtlCol="0">
            <a:spAutoFit/>
          </a:bodyPr>
          <a:lstStyle/>
          <a:p>
            <a:r>
              <a:rPr lang="en-US" dirty="0" smtClean="0"/>
              <a:t>Humboldt: “The university teacher is thus no longer a teacher and the student is no longer a pupil. Instead the student conducts research on his own behalf and the professor supervises his research and supports him in it.”</a:t>
            </a:r>
          </a:p>
          <a:p>
            <a:endParaRPr lang="en-US" dirty="0" smtClean="0"/>
          </a:p>
          <a:p>
            <a:r>
              <a:rPr lang="en-US" dirty="0" smtClean="0"/>
              <a:t>Humboldt’s idea formulated in a period of crisis (defeats at Jena and </a:t>
            </a:r>
            <a:r>
              <a:rPr lang="en-US" dirty="0" err="1" smtClean="0"/>
              <a:t>Auerstadt</a:t>
            </a:r>
            <a:r>
              <a:rPr lang="en-US" dirty="0" smtClean="0"/>
              <a:t>): </a:t>
            </a:r>
            <a:r>
              <a:rPr lang="en-US" i="1" dirty="0" smtClean="0"/>
              <a:t>Looking for a new basis of values and a new idée force which could provide his nation with a foundation for restoration and new greatness. “</a:t>
            </a:r>
            <a:r>
              <a:rPr lang="en-US" i="1" dirty="0" err="1" smtClean="0"/>
              <a:t>Erziehung</a:t>
            </a:r>
            <a:r>
              <a:rPr lang="en-US" i="1" dirty="0" smtClean="0"/>
              <a:t> </a:t>
            </a:r>
            <a:r>
              <a:rPr lang="en-US" i="1" dirty="0" err="1" smtClean="0"/>
              <a:t>durch</a:t>
            </a:r>
            <a:r>
              <a:rPr lang="en-US" i="1" dirty="0" smtClean="0"/>
              <a:t> </a:t>
            </a:r>
            <a:r>
              <a:rPr lang="en-US" i="1" dirty="0" err="1" smtClean="0"/>
              <a:t>Wissenschaft</a:t>
            </a:r>
            <a:r>
              <a:rPr lang="en-US" i="1" dirty="0" smtClean="0"/>
              <a:t>.”</a:t>
            </a:r>
          </a:p>
          <a:p>
            <a:endParaRPr lang="en-US" i="1" dirty="0" smtClean="0"/>
          </a:p>
          <a:p>
            <a:r>
              <a:rPr lang="en-US" i="1" dirty="0" smtClean="0"/>
              <a:t>“The state must understand that intellectual work will go on infinitely better if it does not intrude.”</a:t>
            </a:r>
          </a:p>
          <a:p>
            <a:endParaRPr lang="en-US" dirty="0" smtClean="0"/>
          </a:p>
          <a:p>
            <a:endParaRPr lang="nb-NO" dirty="0"/>
          </a:p>
        </p:txBody>
      </p:sp>
      <p:sp>
        <p:nvSpPr>
          <p:cNvPr id="3" name="TextBox 2"/>
          <p:cNvSpPr txBox="1"/>
          <p:nvPr/>
        </p:nvSpPr>
        <p:spPr>
          <a:xfrm>
            <a:off x="539552" y="548680"/>
            <a:ext cx="3960440" cy="707886"/>
          </a:xfrm>
          <a:prstGeom prst="rect">
            <a:avLst/>
          </a:prstGeom>
          <a:noFill/>
        </p:spPr>
        <p:txBody>
          <a:bodyPr wrap="square" rtlCol="0">
            <a:spAutoFit/>
          </a:bodyPr>
          <a:lstStyle/>
          <a:p>
            <a:r>
              <a:rPr lang="nb-NO" b="1" dirty="0" smtClean="0"/>
              <a:t>The </a:t>
            </a:r>
            <a:r>
              <a:rPr lang="nb-NO" b="1" dirty="0" err="1" smtClean="0"/>
              <a:t>idea</a:t>
            </a:r>
            <a:r>
              <a:rPr lang="nb-NO" b="1" dirty="0" smtClean="0"/>
              <a:t> </a:t>
            </a:r>
            <a:r>
              <a:rPr lang="nb-NO" b="1" dirty="0" err="1" smtClean="0"/>
              <a:t>of</a:t>
            </a:r>
            <a:r>
              <a:rPr lang="nb-NO" b="1" dirty="0" smtClean="0"/>
              <a:t> a </a:t>
            </a:r>
            <a:r>
              <a:rPr lang="nb-NO" b="1" dirty="0" err="1" smtClean="0"/>
              <a:t>university</a:t>
            </a:r>
            <a:r>
              <a:rPr lang="nb-NO" b="1" dirty="0" smtClean="0"/>
              <a:t> – </a:t>
            </a:r>
            <a:r>
              <a:rPr lang="nb-NO" b="1" dirty="0" err="1" smtClean="0"/>
              <a:t>continued</a:t>
            </a:r>
            <a:r>
              <a:rPr lang="nb-NO" b="1" dirty="0" smtClean="0"/>
              <a:t> </a:t>
            </a:r>
            <a:endParaRPr lang="nb-NO"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772816"/>
            <a:ext cx="6336704" cy="5016758"/>
          </a:xfrm>
          <a:prstGeom prst="rect">
            <a:avLst/>
          </a:prstGeom>
          <a:noFill/>
        </p:spPr>
        <p:txBody>
          <a:bodyPr wrap="square" rtlCol="0">
            <a:spAutoFit/>
          </a:bodyPr>
          <a:lstStyle/>
          <a:p>
            <a:r>
              <a:rPr lang="en-GB" i="1" dirty="0" err="1" smtClean="0"/>
              <a:t>Vannevar</a:t>
            </a:r>
            <a:r>
              <a:rPr lang="en-GB" i="1" dirty="0" smtClean="0"/>
              <a:t> Bush: “The pioneer spirit is still vigorous within this nation. Science offers a largely unexplored hinterland for the pioneer who has the tools for his task. The rewards of such exploration both for the Nation and the individual are great. Scientific progress is one essential key to our security as a nation, to our better health, to more jobs, to a higher standard of living, and to our cultural progress.”</a:t>
            </a:r>
            <a:endParaRPr lang="nb-NO" dirty="0" smtClean="0"/>
          </a:p>
          <a:p>
            <a:endParaRPr lang="en-US" dirty="0" smtClean="0"/>
          </a:p>
          <a:p>
            <a:endParaRPr lang="en-US" dirty="0" smtClean="0"/>
          </a:p>
          <a:p>
            <a:r>
              <a:rPr lang="en-US" dirty="0" smtClean="0"/>
              <a:t>Kerr: Multiversity “fired with enthusiasm”</a:t>
            </a:r>
          </a:p>
          <a:p>
            <a:endParaRPr lang="en-US" dirty="0" smtClean="0"/>
          </a:p>
          <a:p>
            <a:r>
              <a:rPr lang="en-US" dirty="0" smtClean="0"/>
              <a:t>“The University is so many things to so many people that it must, of necessity, be partially at war with itself.” (The uses of a university)</a:t>
            </a:r>
            <a:endParaRPr lang="nb-NO" dirty="0" smtClean="0"/>
          </a:p>
          <a:p>
            <a:endParaRPr lang="nb-NO" dirty="0"/>
          </a:p>
        </p:txBody>
      </p:sp>
      <p:sp>
        <p:nvSpPr>
          <p:cNvPr id="3" name="TextBox 2"/>
          <p:cNvSpPr txBox="1"/>
          <p:nvPr/>
        </p:nvSpPr>
        <p:spPr>
          <a:xfrm>
            <a:off x="467544" y="836712"/>
            <a:ext cx="3744416" cy="707886"/>
          </a:xfrm>
          <a:prstGeom prst="rect">
            <a:avLst/>
          </a:prstGeom>
          <a:noFill/>
        </p:spPr>
        <p:txBody>
          <a:bodyPr wrap="square" rtlCol="0">
            <a:spAutoFit/>
          </a:bodyPr>
          <a:lstStyle/>
          <a:p>
            <a:r>
              <a:rPr lang="nb-NO" b="1" dirty="0" smtClean="0"/>
              <a:t>The </a:t>
            </a:r>
            <a:r>
              <a:rPr lang="nb-NO" b="1" dirty="0" err="1" smtClean="0"/>
              <a:t>idea</a:t>
            </a:r>
            <a:r>
              <a:rPr lang="nb-NO" b="1" dirty="0" smtClean="0"/>
              <a:t> </a:t>
            </a:r>
            <a:r>
              <a:rPr lang="nb-NO" b="1" dirty="0" err="1" smtClean="0"/>
              <a:t>of</a:t>
            </a:r>
            <a:r>
              <a:rPr lang="nb-NO" b="1" dirty="0" smtClean="0"/>
              <a:t> a </a:t>
            </a:r>
            <a:r>
              <a:rPr lang="nb-NO" b="1" dirty="0" err="1" smtClean="0"/>
              <a:t>university</a:t>
            </a:r>
            <a:r>
              <a:rPr lang="nb-NO" b="1" dirty="0" smtClean="0"/>
              <a:t> – </a:t>
            </a:r>
            <a:r>
              <a:rPr lang="nb-NO" b="1" dirty="0" err="1" smtClean="0"/>
              <a:t>continued</a:t>
            </a:r>
            <a:r>
              <a:rPr lang="nb-NO" b="1" dirty="0" smtClean="0"/>
              <a:t> </a:t>
            </a:r>
            <a:endParaRPr lang="nb-NO"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276872"/>
            <a:ext cx="6264696" cy="2246769"/>
          </a:xfrm>
          <a:prstGeom prst="rect">
            <a:avLst/>
          </a:prstGeom>
          <a:noFill/>
        </p:spPr>
        <p:txBody>
          <a:bodyPr wrap="square" rtlCol="0">
            <a:spAutoFit/>
          </a:bodyPr>
          <a:lstStyle/>
          <a:p>
            <a:r>
              <a:rPr lang="nb-NO" b="1" i="1" dirty="0" smtClean="0"/>
              <a:t>”Da handlingsregelen ble innført i 2001, ble det lagt vekt på at deler av det økte handlingsrommet som oljeinntektene gir, skulle brukes til å styrke den langsiktige vekstevnen til norsk økonomi, for eksempel gjennom investeringer i infrastruktur, forskning og utdanning. ”(…). </a:t>
            </a:r>
            <a:endParaRPr lang="nb-NO" dirty="0" smtClean="0"/>
          </a:p>
          <a:p>
            <a:endParaRPr lang="nb-NO" dirty="0"/>
          </a:p>
        </p:txBody>
      </p:sp>
      <p:sp>
        <p:nvSpPr>
          <p:cNvPr id="3" name="TextBox 2"/>
          <p:cNvSpPr txBox="1"/>
          <p:nvPr/>
        </p:nvSpPr>
        <p:spPr>
          <a:xfrm>
            <a:off x="539552" y="764704"/>
            <a:ext cx="3672408" cy="1323439"/>
          </a:xfrm>
          <a:prstGeom prst="rect">
            <a:avLst/>
          </a:prstGeom>
          <a:noFill/>
        </p:spPr>
        <p:txBody>
          <a:bodyPr wrap="square" rtlCol="0">
            <a:spAutoFit/>
          </a:bodyPr>
          <a:lstStyle/>
          <a:p>
            <a:r>
              <a:rPr lang="nb-NO" b="1" dirty="0" err="1" smtClean="0"/>
              <a:t>Universitetsidéen</a:t>
            </a:r>
            <a:r>
              <a:rPr lang="nb-NO" b="1" dirty="0" smtClean="0"/>
              <a:t> i Norge: fra nasjonsbygging til omstilling og ”sikkerhetsnett”</a:t>
            </a:r>
            <a:endParaRPr lang="nb-NO" b="1" dirty="0"/>
          </a:p>
        </p:txBody>
      </p:sp>
      <p:sp>
        <p:nvSpPr>
          <p:cNvPr id="4" name="TextBox 3"/>
          <p:cNvSpPr txBox="1"/>
          <p:nvPr/>
        </p:nvSpPr>
        <p:spPr>
          <a:xfrm>
            <a:off x="1259632" y="4725144"/>
            <a:ext cx="6840760" cy="1323439"/>
          </a:xfrm>
          <a:prstGeom prst="rect">
            <a:avLst/>
          </a:prstGeom>
          <a:noFill/>
        </p:spPr>
        <p:txBody>
          <a:bodyPr wrap="square" rtlCol="0">
            <a:spAutoFit/>
          </a:bodyPr>
          <a:lstStyle/>
          <a:p>
            <a:endParaRPr lang="en-US" i="1" dirty="0" smtClean="0"/>
          </a:p>
          <a:p>
            <a:r>
              <a:rPr lang="en-US" dirty="0" err="1" smtClean="0"/>
              <a:t>Geert</a:t>
            </a:r>
            <a:r>
              <a:rPr lang="en-US" dirty="0" smtClean="0"/>
              <a:t> </a:t>
            </a:r>
            <a:r>
              <a:rPr lang="en-US" dirty="0" err="1" smtClean="0"/>
              <a:t>Mak</a:t>
            </a:r>
            <a:r>
              <a:rPr lang="en-US" dirty="0" smtClean="0"/>
              <a:t> 2011: “Science and higher education is our society’s safety net and an antidote to consumerism.”</a:t>
            </a:r>
          </a:p>
          <a:p>
            <a:endParaRPr lang="nb-N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772816"/>
            <a:ext cx="7848872" cy="4801314"/>
          </a:xfrm>
          <a:prstGeom prst="rect">
            <a:avLst/>
          </a:prstGeom>
          <a:noFill/>
        </p:spPr>
        <p:txBody>
          <a:bodyPr wrap="square" rtlCol="0">
            <a:spAutoFit/>
          </a:bodyPr>
          <a:lstStyle/>
          <a:p>
            <a:r>
              <a:rPr lang="nb-NO" sz="1800" dirty="0" smtClean="0"/>
              <a:t>Nicolai Wergeland: ”</a:t>
            </a:r>
            <a:r>
              <a:rPr lang="nb-NO" sz="1800" dirty="0" err="1" smtClean="0"/>
              <a:t>Uagtet</a:t>
            </a:r>
            <a:r>
              <a:rPr lang="nb-NO" sz="1800" dirty="0" smtClean="0"/>
              <a:t> </a:t>
            </a:r>
            <a:r>
              <a:rPr lang="nb-NO" sz="1800" dirty="0" err="1" smtClean="0"/>
              <a:t>Videnskaberne</a:t>
            </a:r>
            <a:r>
              <a:rPr lang="nb-NO" sz="1800" dirty="0" smtClean="0"/>
              <a:t> </a:t>
            </a:r>
            <a:r>
              <a:rPr lang="nb-NO" sz="1800" dirty="0" err="1" smtClean="0"/>
              <a:t>ere</a:t>
            </a:r>
            <a:r>
              <a:rPr lang="nb-NO" sz="1800" dirty="0" smtClean="0"/>
              <a:t> mangfoldige, </a:t>
            </a:r>
            <a:r>
              <a:rPr lang="nb-NO" sz="1800" dirty="0" err="1" smtClean="0"/>
              <a:t>udgjøre</a:t>
            </a:r>
            <a:r>
              <a:rPr lang="nb-NO" sz="1800" dirty="0" smtClean="0"/>
              <a:t> de dog kun </a:t>
            </a:r>
            <a:r>
              <a:rPr lang="nb-NO" sz="1800" dirty="0" err="1" smtClean="0"/>
              <a:t>eet</a:t>
            </a:r>
            <a:r>
              <a:rPr lang="nb-NO" sz="1800" dirty="0" smtClean="0"/>
              <a:t> </a:t>
            </a:r>
            <a:r>
              <a:rPr lang="nb-NO" sz="1800" dirty="0" err="1" smtClean="0"/>
              <a:t>Væsen</a:t>
            </a:r>
            <a:r>
              <a:rPr lang="nb-NO" sz="1800" dirty="0" smtClean="0"/>
              <a:t>.” </a:t>
            </a:r>
            <a:r>
              <a:rPr lang="nb-NO" sz="1800" dirty="0" err="1" smtClean="0"/>
              <a:t>Videnskaberne</a:t>
            </a:r>
            <a:r>
              <a:rPr lang="nb-NO" sz="1800" dirty="0" smtClean="0"/>
              <a:t> skal </a:t>
            </a:r>
            <a:r>
              <a:rPr lang="nb-NO" sz="1800" dirty="0" err="1" smtClean="0"/>
              <a:t>berige</a:t>
            </a:r>
            <a:r>
              <a:rPr lang="nb-NO" sz="1800" dirty="0" smtClean="0"/>
              <a:t> hverandre. </a:t>
            </a:r>
          </a:p>
          <a:p>
            <a:endParaRPr lang="nb-NO" sz="1800" dirty="0" smtClean="0"/>
          </a:p>
          <a:p>
            <a:r>
              <a:rPr lang="en-US" sz="1800" dirty="0" smtClean="0"/>
              <a:t>Newman:  The fields of knowledge are ‘independent in themselves’, and each is supreme within its ‘own department’, requiring no higher or general authority; but they need each other to be whole, being used to reflect on each other. The different fields ‘complete, correct, balance each other’ .  All contribute to the ‘atmosphere of thought that every student breathed, even though the student might specialize in only one or two areas’.</a:t>
            </a:r>
          </a:p>
          <a:p>
            <a:endParaRPr lang="en-US" sz="1800" dirty="0" smtClean="0"/>
          </a:p>
          <a:p>
            <a:r>
              <a:rPr lang="en-US" sz="1800" dirty="0" smtClean="0"/>
              <a:t>Peter </a:t>
            </a:r>
            <a:r>
              <a:rPr lang="en-US" sz="1800" dirty="0" err="1" smtClean="0"/>
              <a:t>Rokseths</a:t>
            </a:r>
            <a:r>
              <a:rPr lang="en-US" sz="1800" dirty="0" smtClean="0"/>
              <a:t> </a:t>
            </a:r>
            <a:r>
              <a:rPr lang="en-US" sz="1800" dirty="0" err="1" smtClean="0"/>
              <a:t>visjon</a:t>
            </a:r>
            <a:r>
              <a:rPr lang="en-US" sz="1800" dirty="0" smtClean="0"/>
              <a:t> for </a:t>
            </a:r>
            <a:r>
              <a:rPr lang="en-US" sz="1800" dirty="0" err="1" smtClean="0"/>
              <a:t>Blindern</a:t>
            </a:r>
            <a:r>
              <a:rPr lang="en-US" sz="1800" dirty="0" smtClean="0"/>
              <a:t>.</a:t>
            </a:r>
          </a:p>
          <a:p>
            <a:endParaRPr lang="en-US" sz="1800" dirty="0" smtClean="0"/>
          </a:p>
          <a:p>
            <a:r>
              <a:rPr lang="en-US" sz="1800" dirty="0" smtClean="0"/>
              <a:t>Capstone courses? </a:t>
            </a:r>
          </a:p>
          <a:p>
            <a:endParaRPr lang="en-US" sz="1800" dirty="0" smtClean="0"/>
          </a:p>
          <a:p>
            <a:r>
              <a:rPr lang="en-US" sz="1800" dirty="0" err="1" smtClean="0"/>
              <a:t>Arbeidsgiverundersøkelsen</a:t>
            </a:r>
            <a:r>
              <a:rPr lang="en-US" sz="1800" dirty="0" smtClean="0"/>
              <a:t> 2011: </a:t>
            </a:r>
            <a:r>
              <a:rPr lang="en-US" sz="1800" dirty="0" err="1" smtClean="0"/>
              <a:t>Arbeidsgiverne</a:t>
            </a:r>
            <a:r>
              <a:rPr lang="en-US" sz="1800" dirty="0" smtClean="0"/>
              <a:t> setter </a:t>
            </a:r>
            <a:r>
              <a:rPr lang="en-US" sz="1800" dirty="0" err="1" smtClean="0"/>
              <a:t>pris</a:t>
            </a:r>
            <a:r>
              <a:rPr lang="en-US" sz="1800" dirty="0" smtClean="0"/>
              <a:t> </a:t>
            </a:r>
            <a:r>
              <a:rPr lang="en-US" sz="1800" dirty="0" err="1" smtClean="0"/>
              <a:t>på</a:t>
            </a:r>
            <a:r>
              <a:rPr lang="en-US" sz="1800" dirty="0" smtClean="0"/>
              <a:t> </a:t>
            </a:r>
            <a:r>
              <a:rPr lang="en-US" sz="1800" dirty="0" err="1" smtClean="0"/>
              <a:t>bredde</a:t>
            </a:r>
            <a:r>
              <a:rPr lang="en-US" sz="1800" dirty="0" smtClean="0"/>
              <a:t> </a:t>
            </a:r>
            <a:r>
              <a:rPr lang="en-US" sz="1800" dirty="0" err="1" smtClean="0"/>
              <a:t>og</a:t>
            </a:r>
            <a:r>
              <a:rPr lang="en-US" sz="1800" dirty="0" smtClean="0"/>
              <a:t> </a:t>
            </a:r>
            <a:r>
              <a:rPr lang="en-US" sz="1800" dirty="0" err="1" smtClean="0"/>
              <a:t>evne</a:t>
            </a:r>
            <a:r>
              <a:rPr lang="en-US" sz="1800" dirty="0" smtClean="0"/>
              <a:t> </a:t>
            </a:r>
            <a:r>
              <a:rPr lang="en-US" sz="1800" dirty="0" err="1" smtClean="0"/>
              <a:t>til</a:t>
            </a:r>
            <a:r>
              <a:rPr lang="en-US" sz="1800" dirty="0" smtClean="0"/>
              <a:t> </a:t>
            </a:r>
            <a:r>
              <a:rPr lang="en-US" sz="1800" dirty="0" err="1" smtClean="0"/>
              <a:t>refleksjon</a:t>
            </a:r>
            <a:r>
              <a:rPr lang="en-US" sz="1800" dirty="0" smtClean="0"/>
              <a:t>. </a:t>
            </a:r>
            <a:r>
              <a:rPr lang="en-US" sz="1800" i="1" dirty="0" err="1" smtClean="0"/>
              <a:t>Arbeidsgivere</a:t>
            </a:r>
            <a:r>
              <a:rPr lang="en-US" sz="1800" i="1" dirty="0" smtClean="0"/>
              <a:t> </a:t>
            </a:r>
            <a:r>
              <a:rPr lang="en-US" sz="1800" i="1" dirty="0" err="1" smtClean="0"/>
              <a:t>vil</a:t>
            </a:r>
            <a:r>
              <a:rPr lang="en-US" sz="1800" i="1" dirty="0" smtClean="0"/>
              <a:t> </a:t>
            </a:r>
            <a:r>
              <a:rPr lang="en-US" sz="1800" i="1" dirty="0" err="1" smtClean="0"/>
              <a:t>i</a:t>
            </a:r>
            <a:r>
              <a:rPr lang="en-US" sz="1800" i="1" dirty="0" smtClean="0"/>
              <a:t> </a:t>
            </a:r>
            <a:r>
              <a:rPr lang="en-US" sz="1800" i="1" dirty="0" err="1" smtClean="0"/>
              <a:t>utgangspunktet</a:t>
            </a:r>
            <a:r>
              <a:rPr lang="en-US" sz="1800" i="1" dirty="0" smtClean="0"/>
              <a:t> </a:t>
            </a:r>
            <a:r>
              <a:rPr lang="en-US" sz="1800" i="1" dirty="0" err="1" smtClean="0"/>
              <a:t>alltid</a:t>
            </a:r>
            <a:r>
              <a:rPr lang="en-US" sz="1800" i="1" dirty="0" smtClean="0"/>
              <a:t> </a:t>
            </a:r>
            <a:r>
              <a:rPr lang="en-US" sz="1800" i="1" dirty="0" err="1" smtClean="0"/>
              <a:t>ønske</a:t>
            </a:r>
            <a:r>
              <a:rPr lang="en-US" sz="1800" i="1" dirty="0" smtClean="0"/>
              <a:t> </a:t>
            </a:r>
            <a:r>
              <a:rPr lang="en-US" sz="1800" i="1" dirty="0" err="1" smtClean="0"/>
              <a:t>seg</a:t>
            </a:r>
            <a:r>
              <a:rPr lang="en-US" sz="1800" i="1" dirty="0" smtClean="0"/>
              <a:t> en </a:t>
            </a:r>
            <a:r>
              <a:rPr lang="en-US" sz="1800" i="1" dirty="0" err="1" smtClean="0"/>
              <a:t>smalere</a:t>
            </a:r>
            <a:r>
              <a:rPr lang="en-US" sz="1800" i="1" dirty="0" smtClean="0"/>
              <a:t> </a:t>
            </a:r>
            <a:r>
              <a:rPr lang="en-US" sz="1800" i="1" dirty="0" err="1" smtClean="0"/>
              <a:t>kompetanse</a:t>
            </a:r>
            <a:r>
              <a:rPr lang="en-US" sz="1800" i="1" dirty="0" smtClean="0"/>
              <a:t> </a:t>
            </a:r>
            <a:r>
              <a:rPr lang="en-US" sz="1800" i="1" dirty="0" err="1" smtClean="0"/>
              <a:t>enn</a:t>
            </a:r>
            <a:r>
              <a:rPr lang="en-US" sz="1800" i="1" dirty="0" smtClean="0"/>
              <a:t> </a:t>
            </a:r>
            <a:r>
              <a:rPr lang="en-US" sz="1800" i="1" dirty="0" err="1" smtClean="0"/>
              <a:t>det</a:t>
            </a:r>
            <a:r>
              <a:rPr lang="en-US" sz="1800" i="1" dirty="0" smtClean="0"/>
              <a:t> </a:t>
            </a:r>
            <a:r>
              <a:rPr lang="en-US" sz="1800" i="1" dirty="0" err="1" smtClean="0"/>
              <a:t>som</a:t>
            </a:r>
            <a:r>
              <a:rPr lang="en-US" sz="1800" i="1" dirty="0" smtClean="0"/>
              <a:t> </a:t>
            </a:r>
            <a:r>
              <a:rPr lang="en-US" sz="1800" i="1" dirty="0" err="1" smtClean="0"/>
              <a:t>er</a:t>
            </a:r>
            <a:r>
              <a:rPr lang="en-US" sz="1800" i="1" dirty="0" smtClean="0"/>
              <a:t> </a:t>
            </a:r>
            <a:r>
              <a:rPr lang="en-US" sz="1800" i="1" dirty="0" err="1" smtClean="0"/>
              <a:t>optimalt</a:t>
            </a:r>
            <a:r>
              <a:rPr lang="en-US" sz="1800" i="1" dirty="0" smtClean="0"/>
              <a:t> for </a:t>
            </a:r>
            <a:r>
              <a:rPr lang="en-US" sz="1800" i="1" dirty="0" err="1" smtClean="0"/>
              <a:t>dem</a:t>
            </a:r>
            <a:r>
              <a:rPr lang="en-US" sz="1800" i="1" dirty="0" smtClean="0"/>
              <a:t>.  </a:t>
            </a:r>
            <a:endParaRPr lang="nb-NO" sz="1800" dirty="0"/>
          </a:p>
        </p:txBody>
      </p:sp>
      <p:sp>
        <p:nvSpPr>
          <p:cNvPr id="3" name="TextBox 2"/>
          <p:cNvSpPr txBox="1"/>
          <p:nvPr/>
        </p:nvSpPr>
        <p:spPr>
          <a:xfrm>
            <a:off x="395536" y="548680"/>
            <a:ext cx="6480720" cy="1015663"/>
          </a:xfrm>
          <a:prstGeom prst="rect">
            <a:avLst/>
          </a:prstGeom>
          <a:noFill/>
        </p:spPr>
        <p:txBody>
          <a:bodyPr wrap="square" rtlCol="0">
            <a:spAutoFit/>
          </a:bodyPr>
          <a:lstStyle/>
          <a:p>
            <a:r>
              <a:rPr lang="nb-NO" b="1" dirty="0" smtClean="0"/>
              <a:t>Hvordan startet </a:t>
            </a:r>
            <a:r>
              <a:rPr lang="nb-NO" b="1" dirty="0" err="1" smtClean="0"/>
              <a:t>universitetsidéen</a:t>
            </a:r>
            <a:r>
              <a:rPr lang="nb-NO" b="1" dirty="0" smtClean="0"/>
              <a:t> i Norge?</a:t>
            </a:r>
          </a:p>
          <a:p>
            <a:r>
              <a:rPr lang="nb-NO" b="1" i="1" dirty="0" smtClean="0"/>
              <a:t>”Yrkesskole eller fullstendig universitet?”</a:t>
            </a:r>
          </a:p>
          <a:p>
            <a:r>
              <a:rPr lang="nb-NO" b="1" dirty="0" smtClean="0"/>
              <a:t> </a:t>
            </a:r>
            <a:endParaRPr lang="nb-NO"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2420888"/>
            <a:ext cx="5598368" cy="3170099"/>
          </a:xfrm>
          <a:prstGeom prst="rect">
            <a:avLst/>
          </a:prstGeom>
        </p:spPr>
        <p:txBody>
          <a:bodyPr wrap="square">
            <a:spAutoFit/>
          </a:bodyPr>
          <a:lstStyle/>
          <a:p>
            <a:r>
              <a:rPr lang="en-US" dirty="0" smtClean="0"/>
              <a:t>This represented a major test for the hybrid </a:t>
            </a:r>
            <a:r>
              <a:rPr lang="en-US" dirty="0" smtClean="0">
                <a:hlinkClick r:id="rId2" action="ppaction://hlinkfile"/>
              </a:rPr>
              <a:t>Fifth Republic</a:t>
            </a:r>
            <a:r>
              <a:rPr lang="en-US" dirty="0" smtClean="0"/>
              <a:t> whose constitution allocates powers and responsibilities in a vague and sometimes contradictory manner between President, prime minister, and government. Cohabitation is essentially a </a:t>
            </a:r>
            <a:r>
              <a:rPr lang="en-US" dirty="0" err="1" smtClean="0"/>
              <a:t>conflictual</a:t>
            </a:r>
            <a:r>
              <a:rPr lang="en-US" dirty="0" smtClean="0"/>
              <a:t> relationship, but one involving a temporary collaboration where responsibilities overlap</a:t>
            </a:r>
            <a:br>
              <a:rPr lang="en-US" dirty="0" smtClean="0"/>
            </a:br>
            <a:r>
              <a:rPr lang="en-US" dirty="0" smtClean="0"/>
              <a:t/>
            </a:r>
            <a:br>
              <a:rPr lang="en-US" dirty="0" smtClean="0"/>
            </a:br>
            <a:endParaRPr lang="en-US" dirty="0"/>
          </a:p>
        </p:txBody>
      </p:sp>
      <p:sp>
        <p:nvSpPr>
          <p:cNvPr id="4" name="TextBox 3"/>
          <p:cNvSpPr txBox="1"/>
          <p:nvPr/>
        </p:nvSpPr>
        <p:spPr>
          <a:xfrm>
            <a:off x="467544" y="908720"/>
            <a:ext cx="4752528" cy="707886"/>
          </a:xfrm>
          <a:prstGeom prst="rect">
            <a:avLst/>
          </a:prstGeom>
          <a:noFill/>
        </p:spPr>
        <p:txBody>
          <a:bodyPr wrap="square" rtlCol="0">
            <a:spAutoFit/>
          </a:bodyPr>
          <a:lstStyle/>
          <a:p>
            <a:r>
              <a:rPr lang="nb-NO" b="1" dirty="0" smtClean="0"/>
              <a:t>Research and </a:t>
            </a:r>
            <a:r>
              <a:rPr lang="nb-NO" b="1" dirty="0" err="1" smtClean="0"/>
              <a:t>teaching</a:t>
            </a:r>
            <a:r>
              <a:rPr lang="nb-NO" b="1" dirty="0" smtClean="0"/>
              <a:t>: an </a:t>
            </a:r>
            <a:r>
              <a:rPr lang="nb-NO" b="1" dirty="0" err="1" smtClean="0"/>
              <a:t>example</a:t>
            </a:r>
            <a:r>
              <a:rPr lang="nb-NO" b="1" dirty="0" smtClean="0"/>
              <a:t> </a:t>
            </a:r>
            <a:r>
              <a:rPr lang="nb-NO" b="1" dirty="0" err="1" smtClean="0"/>
              <a:t>of</a:t>
            </a:r>
            <a:r>
              <a:rPr lang="nb-NO" b="1" dirty="0" smtClean="0"/>
              <a:t> </a:t>
            </a:r>
            <a:r>
              <a:rPr lang="nb-NO" b="1" dirty="0" err="1" smtClean="0"/>
              <a:t>cohabitation</a:t>
            </a:r>
            <a:r>
              <a:rPr lang="nb-NO" b="1" dirty="0" smtClean="0"/>
              <a:t>? </a:t>
            </a:r>
            <a:endParaRPr lang="nb-NO"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980728"/>
            <a:ext cx="6912768" cy="954107"/>
          </a:xfrm>
          <a:prstGeom prst="rect">
            <a:avLst/>
          </a:prstGeom>
          <a:noFill/>
        </p:spPr>
        <p:txBody>
          <a:bodyPr wrap="square" rtlCol="0">
            <a:spAutoFit/>
          </a:bodyPr>
          <a:lstStyle/>
          <a:p>
            <a:r>
              <a:rPr lang="nb-NO" sz="2800" b="1" dirty="0" err="1" smtClean="0"/>
              <a:t>How</a:t>
            </a:r>
            <a:r>
              <a:rPr lang="nb-NO" sz="2800" b="1" dirty="0" smtClean="0"/>
              <a:t> to </a:t>
            </a:r>
            <a:r>
              <a:rPr lang="nb-NO" sz="2800" b="1" dirty="0" err="1" smtClean="0"/>
              <a:t>deal</a:t>
            </a:r>
            <a:r>
              <a:rPr lang="nb-NO" sz="2800" b="1" dirty="0" smtClean="0"/>
              <a:t> </a:t>
            </a:r>
            <a:r>
              <a:rPr lang="nb-NO" sz="2800" b="1" dirty="0" err="1" smtClean="0"/>
              <a:t>with</a:t>
            </a:r>
            <a:r>
              <a:rPr lang="nb-NO" sz="2800" b="1" dirty="0" smtClean="0"/>
              <a:t> a </a:t>
            </a:r>
            <a:r>
              <a:rPr lang="nb-NO" sz="2800" b="1" dirty="0" err="1" smtClean="0"/>
              <a:t>university</a:t>
            </a:r>
            <a:r>
              <a:rPr lang="nb-NO" sz="2800" b="1" dirty="0" smtClean="0"/>
              <a:t> ”at </a:t>
            </a:r>
            <a:r>
              <a:rPr lang="nb-NO" sz="2800" b="1" dirty="0" err="1" smtClean="0"/>
              <a:t>war</a:t>
            </a:r>
            <a:r>
              <a:rPr lang="nb-NO" sz="2800" b="1" dirty="0" smtClean="0"/>
              <a:t> </a:t>
            </a:r>
            <a:r>
              <a:rPr lang="nb-NO" sz="2800" b="1" dirty="0" err="1" smtClean="0"/>
              <a:t>with</a:t>
            </a:r>
            <a:r>
              <a:rPr lang="nb-NO" sz="2800" b="1" dirty="0" smtClean="0"/>
              <a:t> </a:t>
            </a:r>
            <a:r>
              <a:rPr lang="nb-NO" sz="2800" b="1" dirty="0" err="1" smtClean="0"/>
              <a:t>itself</a:t>
            </a:r>
            <a:r>
              <a:rPr lang="nb-NO" sz="2800" b="1" dirty="0" smtClean="0"/>
              <a:t>”</a:t>
            </a:r>
            <a:endParaRPr lang="nb-NO" sz="2800" b="1" dirty="0"/>
          </a:p>
        </p:txBody>
      </p:sp>
      <p:sp>
        <p:nvSpPr>
          <p:cNvPr id="3" name="TextBox 2"/>
          <p:cNvSpPr txBox="1"/>
          <p:nvPr/>
        </p:nvSpPr>
        <p:spPr>
          <a:xfrm>
            <a:off x="1475656" y="2708920"/>
            <a:ext cx="6264696" cy="4093428"/>
          </a:xfrm>
          <a:prstGeom prst="rect">
            <a:avLst/>
          </a:prstGeom>
          <a:noFill/>
        </p:spPr>
        <p:txBody>
          <a:bodyPr wrap="square" rtlCol="0">
            <a:spAutoFit/>
          </a:bodyPr>
          <a:lstStyle/>
          <a:p>
            <a:pPr>
              <a:buFont typeface="Arial" pitchFamily="34" charset="0"/>
              <a:buChar char="•"/>
            </a:pPr>
            <a:r>
              <a:rPr lang="nb-NO" dirty="0" smtClean="0"/>
              <a:t>Kandidatene er vårt viktigste ”produkt”</a:t>
            </a:r>
          </a:p>
          <a:p>
            <a:pPr>
              <a:buFont typeface="Arial" pitchFamily="34" charset="0"/>
              <a:buChar char="•"/>
            </a:pPr>
            <a:r>
              <a:rPr lang="nb-NO" dirty="0" smtClean="0"/>
              <a:t>Vi skal velge det beste fra Newman, </a:t>
            </a:r>
            <a:r>
              <a:rPr lang="nb-NO" dirty="0" err="1" smtClean="0"/>
              <a:t>Humboldt</a:t>
            </a:r>
            <a:r>
              <a:rPr lang="nb-NO" dirty="0" smtClean="0"/>
              <a:t> og </a:t>
            </a:r>
            <a:r>
              <a:rPr lang="nb-NO" dirty="0" err="1" smtClean="0"/>
              <a:t>Kerr</a:t>
            </a:r>
            <a:endParaRPr lang="nb-NO" dirty="0" smtClean="0"/>
          </a:p>
          <a:p>
            <a:pPr>
              <a:buFont typeface="Arial" pitchFamily="34" charset="0"/>
              <a:buChar char="•"/>
            </a:pPr>
            <a:r>
              <a:rPr lang="nb-NO" dirty="0" smtClean="0"/>
              <a:t>Newman: ”</a:t>
            </a:r>
            <a:r>
              <a:rPr lang="nb-NO" dirty="0" err="1" smtClean="0"/>
              <a:t>collision</a:t>
            </a:r>
            <a:r>
              <a:rPr lang="nb-NO" dirty="0" smtClean="0"/>
              <a:t> </a:t>
            </a:r>
            <a:r>
              <a:rPr lang="nb-NO" dirty="0" err="1" smtClean="0"/>
              <a:t>of</a:t>
            </a:r>
            <a:r>
              <a:rPr lang="nb-NO" dirty="0" smtClean="0"/>
              <a:t> </a:t>
            </a:r>
            <a:r>
              <a:rPr lang="nb-NO" dirty="0" err="1" smtClean="0"/>
              <a:t>mind</a:t>
            </a:r>
            <a:r>
              <a:rPr lang="nb-NO" dirty="0" smtClean="0"/>
              <a:t> </a:t>
            </a:r>
            <a:r>
              <a:rPr lang="nb-NO" dirty="0" err="1" smtClean="0"/>
              <a:t>with</a:t>
            </a:r>
            <a:r>
              <a:rPr lang="nb-NO" dirty="0" smtClean="0"/>
              <a:t> </a:t>
            </a:r>
            <a:r>
              <a:rPr lang="nb-NO" dirty="0" err="1" smtClean="0"/>
              <a:t>mind</a:t>
            </a:r>
            <a:r>
              <a:rPr lang="nb-NO" dirty="0" smtClean="0"/>
              <a:t>”</a:t>
            </a:r>
          </a:p>
          <a:p>
            <a:pPr>
              <a:buFont typeface="Arial" pitchFamily="34" charset="0"/>
              <a:buChar char="•"/>
            </a:pPr>
            <a:r>
              <a:rPr lang="nb-NO" dirty="0" err="1" smtClean="0"/>
              <a:t>Humboldt</a:t>
            </a:r>
            <a:r>
              <a:rPr lang="nb-NO" dirty="0" smtClean="0"/>
              <a:t>: ”student </a:t>
            </a:r>
            <a:r>
              <a:rPr lang="nb-NO" dirty="0" err="1" smtClean="0"/>
              <a:t>conducts</a:t>
            </a:r>
            <a:r>
              <a:rPr lang="nb-NO" dirty="0" smtClean="0"/>
              <a:t> </a:t>
            </a:r>
            <a:r>
              <a:rPr lang="nb-NO" dirty="0" err="1" smtClean="0"/>
              <a:t>research</a:t>
            </a:r>
            <a:r>
              <a:rPr lang="nb-NO" dirty="0" smtClean="0"/>
              <a:t> </a:t>
            </a:r>
            <a:r>
              <a:rPr lang="nb-NO" dirty="0" err="1" smtClean="0"/>
              <a:t>on</a:t>
            </a:r>
            <a:r>
              <a:rPr lang="nb-NO" dirty="0" smtClean="0"/>
              <a:t> his </a:t>
            </a:r>
            <a:r>
              <a:rPr lang="nb-NO" dirty="0" err="1" smtClean="0"/>
              <a:t>own</a:t>
            </a:r>
            <a:r>
              <a:rPr lang="nb-NO" dirty="0" smtClean="0"/>
              <a:t> </a:t>
            </a:r>
            <a:r>
              <a:rPr lang="nb-NO" dirty="0" err="1" smtClean="0"/>
              <a:t>behalf</a:t>
            </a:r>
            <a:r>
              <a:rPr lang="nb-NO" dirty="0" smtClean="0"/>
              <a:t>…”</a:t>
            </a:r>
          </a:p>
          <a:p>
            <a:pPr>
              <a:buFont typeface="Arial" pitchFamily="34" charset="0"/>
              <a:buChar char="•"/>
            </a:pPr>
            <a:r>
              <a:rPr lang="nb-NO" dirty="0" err="1" smtClean="0"/>
              <a:t>Kerr</a:t>
            </a:r>
            <a:r>
              <a:rPr lang="nb-NO" dirty="0" smtClean="0"/>
              <a:t>: ”The </a:t>
            </a:r>
            <a:r>
              <a:rPr lang="nb-NO" dirty="0" err="1" smtClean="0"/>
              <a:t>Uses</a:t>
            </a:r>
            <a:r>
              <a:rPr lang="nb-NO" dirty="0" smtClean="0"/>
              <a:t> </a:t>
            </a:r>
            <a:r>
              <a:rPr lang="nb-NO" dirty="0" err="1" smtClean="0"/>
              <a:t>of</a:t>
            </a:r>
            <a:r>
              <a:rPr lang="nb-NO" dirty="0" smtClean="0"/>
              <a:t> </a:t>
            </a:r>
            <a:r>
              <a:rPr lang="nb-NO" dirty="0" err="1" smtClean="0"/>
              <a:t>the</a:t>
            </a:r>
            <a:r>
              <a:rPr lang="nb-NO" dirty="0" smtClean="0"/>
              <a:t> University”</a:t>
            </a:r>
          </a:p>
          <a:p>
            <a:pPr>
              <a:buFont typeface="Arial" pitchFamily="34" charset="0"/>
              <a:buChar char="•"/>
            </a:pPr>
            <a:endParaRPr lang="nb-NO" dirty="0" smtClean="0"/>
          </a:p>
          <a:p>
            <a:pPr>
              <a:buFont typeface="Arial" pitchFamily="34" charset="0"/>
              <a:buChar char="•"/>
            </a:pPr>
            <a:r>
              <a:rPr lang="nb-NO" dirty="0" smtClean="0"/>
              <a:t>Men ingen av disse forutså internett og globaliseringen: ”</a:t>
            </a:r>
            <a:r>
              <a:rPr lang="nb-NO" dirty="0" err="1" smtClean="0"/>
              <a:t>Before</a:t>
            </a:r>
            <a:r>
              <a:rPr lang="nb-NO" dirty="0" smtClean="0"/>
              <a:t> </a:t>
            </a:r>
            <a:r>
              <a:rPr lang="nb-NO" dirty="0" err="1" smtClean="0"/>
              <a:t>the</a:t>
            </a:r>
            <a:r>
              <a:rPr lang="nb-NO" dirty="0" smtClean="0"/>
              <a:t> </a:t>
            </a:r>
            <a:r>
              <a:rPr lang="nb-NO" dirty="0" err="1" smtClean="0"/>
              <a:t>horizon</a:t>
            </a:r>
            <a:r>
              <a:rPr lang="nb-NO" dirty="0" smtClean="0"/>
              <a:t> </a:t>
            </a:r>
            <a:r>
              <a:rPr lang="nb-NO" dirty="0" err="1" smtClean="0"/>
              <a:t>was</a:t>
            </a:r>
            <a:r>
              <a:rPr lang="nb-NO" dirty="0" smtClean="0"/>
              <a:t> </a:t>
            </a:r>
            <a:r>
              <a:rPr lang="nb-NO" dirty="0" err="1" smtClean="0"/>
              <a:t>the</a:t>
            </a:r>
            <a:r>
              <a:rPr lang="nb-NO" dirty="0" smtClean="0"/>
              <a:t> </a:t>
            </a:r>
            <a:r>
              <a:rPr lang="nb-NO" dirty="0" err="1" smtClean="0"/>
              <a:t>nation</a:t>
            </a:r>
            <a:r>
              <a:rPr lang="nb-NO" dirty="0" smtClean="0"/>
              <a:t>. </a:t>
            </a:r>
            <a:r>
              <a:rPr lang="nb-NO" dirty="0" err="1" smtClean="0"/>
              <a:t>Now</a:t>
            </a:r>
            <a:r>
              <a:rPr lang="nb-NO" dirty="0" smtClean="0"/>
              <a:t> it is </a:t>
            </a:r>
            <a:r>
              <a:rPr lang="nb-NO" dirty="0" err="1" smtClean="0"/>
              <a:t>the</a:t>
            </a:r>
            <a:r>
              <a:rPr lang="nb-NO" dirty="0" smtClean="0"/>
              <a:t> world.”</a:t>
            </a:r>
          </a:p>
          <a:p>
            <a:pPr>
              <a:buFont typeface="Arial" pitchFamily="34" charset="0"/>
              <a:buChar char="•"/>
            </a:pPr>
            <a:r>
              <a:rPr lang="nb-NO" dirty="0" smtClean="0"/>
              <a:t>The </a:t>
            </a:r>
            <a:r>
              <a:rPr lang="nb-NO" dirty="0" err="1" smtClean="0"/>
              <a:t>new</a:t>
            </a:r>
            <a:r>
              <a:rPr lang="nb-NO" dirty="0" smtClean="0"/>
              <a:t> </a:t>
            </a:r>
            <a:r>
              <a:rPr lang="nb-NO" dirty="0" err="1" smtClean="0"/>
              <a:t>university</a:t>
            </a:r>
            <a:r>
              <a:rPr lang="nb-NO" dirty="0" smtClean="0"/>
              <a:t> is </a:t>
            </a:r>
            <a:r>
              <a:rPr lang="nb-NO" dirty="0" err="1" smtClean="0"/>
              <a:t>the</a:t>
            </a:r>
            <a:r>
              <a:rPr lang="nb-NO" dirty="0" smtClean="0"/>
              <a:t> ”global </a:t>
            </a:r>
            <a:r>
              <a:rPr lang="nb-NO" dirty="0" err="1" smtClean="0"/>
              <a:t>research</a:t>
            </a:r>
            <a:r>
              <a:rPr lang="nb-NO" dirty="0" smtClean="0"/>
              <a:t> </a:t>
            </a:r>
            <a:r>
              <a:rPr lang="nb-NO" dirty="0" err="1" smtClean="0"/>
              <a:t>university</a:t>
            </a:r>
            <a:r>
              <a:rPr lang="nb-NO" smtClean="0"/>
              <a:t>”</a:t>
            </a:r>
            <a:endParaRPr lang="nb-NO" dirty="0" smtClean="0"/>
          </a:p>
          <a:p>
            <a:pPr>
              <a:buFont typeface="Arial" pitchFamily="34" charset="0"/>
              <a:buChar char="•"/>
            </a:pPr>
            <a:endParaRPr lang="nb-N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96752"/>
            <a:ext cx="6048672" cy="954107"/>
          </a:xfrm>
          <a:prstGeom prst="rect">
            <a:avLst/>
          </a:prstGeom>
          <a:noFill/>
        </p:spPr>
        <p:txBody>
          <a:bodyPr wrap="square" rtlCol="0">
            <a:spAutoFit/>
          </a:bodyPr>
          <a:lstStyle/>
          <a:p>
            <a:r>
              <a:rPr lang="nb-NO" sz="2800" b="1" dirty="0" smtClean="0"/>
              <a:t>I et universitet ”at </a:t>
            </a:r>
            <a:r>
              <a:rPr lang="nb-NO" sz="2800" b="1" dirty="0" err="1" smtClean="0"/>
              <a:t>war</a:t>
            </a:r>
            <a:r>
              <a:rPr lang="nb-NO" sz="2800" b="1" dirty="0" smtClean="0"/>
              <a:t> </a:t>
            </a:r>
            <a:r>
              <a:rPr lang="nb-NO" sz="2800" b="1" dirty="0" err="1" smtClean="0"/>
              <a:t>with</a:t>
            </a:r>
            <a:r>
              <a:rPr lang="nb-NO" sz="2800" b="1" dirty="0" smtClean="0"/>
              <a:t> </a:t>
            </a:r>
            <a:r>
              <a:rPr lang="nb-NO" sz="2800" b="1" dirty="0" err="1" smtClean="0"/>
              <a:t>itself</a:t>
            </a:r>
            <a:r>
              <a:rPr lang="nb-NO" sz="2800" b="1" dirty="0" smtClean="0"/>
              <a:t>”, hvor skal vi definere frontene?</a:t>
            </a:r>
            <a:endParaRPr lang="nb-NO" sz="2800" b="1" dirty="0"/>
          </a:p>
        </p:txBody>
      </p:sp>
      <p:sp>
        <p:nvSpPr>
          <p:cNvPr id="3" name="TextBox 2"/>
          <p:cNvSpPr txBox="1"/>
          <p:nvPr/>
        </p:nvSpPr>
        <p:spPr>
          <a:xfrm>
            <a:off x="1619672" y="2708920"/>
            <a:ext cx="5040560" cy="3785652"/>
          </a:xfrm>
          <a:prstGeom prst="rect">
            <a:avLst/>
          </a:prstGeom>
          <a:noFill/>
        </p:spPr>
        <p:txBody>
          <a:bodyPr wrap="square" rtlCol="0">
            <a:spAutoFit/>
          </a:bodyPr>
          <a:lstStyle/>
          <a:p>
            <a:pPr>
              <a:buFont typeface="Arial" pitchFamily="34" charset="0"/>
              <a:buChar char="•"/>
            </a:pPr>
            <a:r>
              <a:rPr lang="nb-NO" dirty="0" smtClean="0"/>
              <a:t>Øke økonomisk og strategisk </a:t>
            </a:r>
            <a:r>
              <a:rPr lang="nb-NO" dirty="0" err="1" smtClean="0"/>
              <a:t>handlingsrom</a:t>
            </a:r>
            <a:endParaRPr lang="nb-NO" dirty="0" smtClean="0"/>
          </a:p>
          <a:p>
            <a:pPr>
              <a:buFont typeface="Arial" pitchFamily="34" charset="0"/>
              <a:buChar char="•"/>
            </a:pPr>
            <a:r>
              <a:rPr lang="nb-NO" dirty="0" smtClean="0"/>
              <a:t>Rekruttering</a:t>
            </a:r>
          </a:p>
          <a:p>
            <a:pPr>
              <a:buFont typeface="Arial" pitchFamily="34" charset="0"/>
              <a:buChar char="•"/>
            </a:pPr>
            <a:r>
              <a:rPr lang="nb-NO" dirty="0" smtClean="0"/>
              <a:t>Tverrfaglighet </a:t>
            </a:r>
          </a:p>
          <a:p>
            <a:pPr>
              <a:buFont typeface="Arial" pitchFamily="34" charset="0"/>
              <a:buChar char="•"/>
            </a:pPr>
            <a:r>
              <a:rPr lang="nb-NO" dirty="0" smtClean="0"/>
              <a:t>Faglig fokus</a:t>
            </a:r>
          </a:p>
          <a:p>
            <a:pPr>
              <a:buFont typeface="Arial" pitchFamily="34" charset="0"/>
              <a:buChar char="•"/>
            </a:pPr>
            <a:r>
              <a:rPr lang="nb-NO" dirty="0" smtClean="0"/>
              <a:t>Omdømme</a:t>
            </a:r>
          </a:p>
          <a:p>
            <a:pPr>
              <a:buFont typeface="Arial" pitchFamily="34" charset="0"/>
              <a:buChar char="•"/>
            </a:pPr>
            <a:r>
              <a:rPr lang="nb-NO" dirty="0" smtClean="0"/>
              <a:t>Studiekvalitet</a:t>
            </a:r>
          </a:p>
          <a:p>
            <a:pPr>
              <a:buFont typeface="Arial" pitchFamily="34" charset="0"/>
              <a:buChar char="•"/>
            </a:pPr>
            <a:r>
              <a:rPr lang="nb-NO" dirty="0" smtClean="0"/>
              <a:t>Internasjonalisering</a:t>
            </a:r>
          </a:p>
          <a:p>
            <a:pPr>
              <a:buFont typeface="Arial" pitchFamily="34" charset="0"/>
              <a:buChar char="•"/>
            </a:pPr>
            <a:r>
              <a:rPr lang="nb-NO" dirty="0" smtClean="0"/>
              <a:t>Innovasjon</a:t>
            </a:r>
          </a:p>
          <a:p>
            <a:pPr>
              <a:buFont typeface="Arial" pitchFamily="34" charset="0"/>
              <a:buChar char="•"/>
            </a:pPr>
            <a:r>
              <a:rPr lang="nb-NO" dirty="0" smtClean="0"/>
              <a:t>Verdier </a:t>
            </a:r>
          </a:p>
          <a:p>
            <a:pPr>
              <a:buFont typeface="Arial" pitchFamily="34" charset="0"/>
              <a:buChar char="•"/>
            </a:pPr>
            <a:endParaRPr lang="nb-NO" dirty="0" smtClean="0"/>
          </a:p>
          <a:p>
            <a:pPr>
              <a:buFont typeface="Arial" pitchFamily="34" charset="0"/>
              <a:buChar char="•"/>
            </a:pPr>
            <a:endParaRPr lang="nb-N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80728"/>
            <a:ext cx="3960440" cy="1631216"/>
          </a:xfrm>
          <a:prstGeom prst="rect">
            <a:avLst/>
          </a:prstGeom>
          <a:noFill/>
        </p:spPr>
        <p:txBody>
          <a:bodyPr wrap="square" rtlCol="0">
            <a:spAutoFit/>
          </a:bodyPr>
          <a:lstStyle/>
          <a:p>
            <a:r>
              <a:rPr lang="nb-NO" dirty="0" err="1" smtClean="0"/>
              <a:t>Univ</a:t>
            </a:r>
            <a:r>
              <a:rPr lang="nb-NO" dirty="0" smtClean="0"/>
              <a:t> as </a:t>
            </a:r>
            <a:r>
              <a:rPr lang="nb-NO" dirty="0" err="1" smtClean="0"/>
              <a:t>Humboldts</a:t>
            </a:r>
            <a:r>
              <a:rPr lang="nb-NO" dirty="0" smtClean="0"/>
              <a:t> </a:t>
            </a:r>
            <a:r>
              <a:rPr lang="nb-NO" dirty="0" err="1" smtClean="0"/>
              <a:t>pillar</a:t>
            </a:r>
            <a:r>
              <a:rPr lang="nb-NO" dirty="0" smtClean="0"/>
              <a:t> in a </a:t>
            </a:r>
            <a:r>
              <a:rPr lang="nb-NO" dirty="0" err="1" smtClean="0"/>
              <a:t>society</a:t>
            </a:r>
            <a:r>
              <a:rPr lang="nb-NO" dirty="0" smtClean="0"/>
              <a:t> </a:t>
            </a:r>
            <a:r>
              <a:rPr lang="nb-NO" dirty="0" err="1" smtClean="0"/>
              <a:t>without</a:t>
            </a:r>
            <a:r>
              <a:rPr lang="nb-NO" dirty="0" smtClean="0"/>
              <a:t> </a:t>
            </a:r>
            <a:r>
              <a:rPr lang="nb-NO" dirty="0" err="1" smtClean="0"/>
              <a:t>army</a:t>
            </a:r>
            <a:endParaRPr lang="nb-NO" dirty="0" smtClean="0"/>
          </a:p>
          <a:p>
            <a:endParaRPr lang="nb-NO" dirty="0" smtClean="0"/>
          </a:p>
          <a:p>
            <a:r>
              <a:rPr lang="nb-NO" dirty="0" err="1" smtClean="0"/>
              <a:t>Geert</a:t>
            </a:r>
            <a:r>
              <a:rPr lang="nb-NO" dirty="0" smtClean="0"/>
              <a:t> Mak </a:t>
            </a:r>
          </a:p>
          <a:p>
            <a:r>
              <a:rPr lang="nb-NO" dirty="0" smtClean="0"/>
              <a:t>Safety </a:t>
            </a:r>
            <a:r>
              <a:rPr lang="nb-NO" dirty="0" err="1" smtClean="0"/>
              <a:t>net</a:t>
            </a:r>
            <a:r>
              <a:rPr lang="nb-NO" dirty="0" smtClean="0"/>
              <a:t> </a:t>
            </a:r>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2924944"/>
            <a:ext cx="5112568" cy="1015663"/>
          </a:xfrm>
          <a:prstGeom prst="rect">
            <a:avLst/>
          </a:prstGeom>
          <a:noFill/>
        </p:spPr>
        <p:txBody>
          <a:bodyPr wrap="square" rtlCol="0">
            <a:spAutoFit/>
          </a:bodyPr>
          <a:lstStyle/>
          <a:p>
            <a:r>
              <a:rPr lang="en-US" b="1" dirty="0" smtClean="0"/>
              <a:t>The </a:t>
            </a:r>
            <a:r>
              <a:rPr lang="en-US" b="1" dirty="0" smtClean="0"/>
              <a:t>“Red Queen” effect: do nothing and fall behind, or run hard to stay where you are.</a:t>
            </a:r>
            <a:endParaRPr lang="nb-NO" dirty="0"/>
          </a:p>
        </p:txBody>
      </p:sp>
      <p:sp>
        <p:nvSpPr>
          <p:cNvPr id="7" name="TextBox 6"/>
          <p:cNvSpPr txBox="1"/>
          <p:nvPr/>
        </p:nvSpPr>
        <p:spPr>
          <a:xfrm>
            <a:off x="2411760" y="3995678"/>
            <a:ext cx="5760640" cy="2246769"/>
          </a:xfrm>
          <a:prstGeom prst="rect">
            <a:avLst/>
          </a:prstGeom>
          <a:noFill/>
        </p:spPr>
        <p:txBody>
          <a:bodyPr wrap="square" rtlCol="0">
            <a:spAutoFit/>
          </a:bodyPr>
          <a:lstStyle/>
          <a:p>
            <a:r>
              <a:rPr lang="en-US" i="1" dirty="0" smtClean="0"/>
              <a:t>…regardless </a:t>
            </a:r>
            <a:r>
              <a:rPr lang="en-US" i="1" dirty="0" smtClean="0"/>
              <a:t>of how well a species adapts to its current environment, it must keep evolving to keep up with its competitors and enemies who are also </a:t>
            </a:r>
            <a:r>
              <a:rPr lang="en-US" i="1" dirty="0" smtClean="0"/>
              <a:t>evolving</a:t>
            </a:r>
          </a:p>
          <a:p>
            <a:endParaRPr lang="en-US" i="1" dirty="0" smtClean="0"/>
          </a:p>
          <a:p>
            <a:r>
              <a:rPr lang="en-US" b="1" dirty="0" err="1" smtClean="0"/>
              <a:t>Universitetene</a:t>
            </a:r>
            <a:r>
              <a:rPr lang="en-US" b="1" dirty="0" smtClean="0"/>
              <a:t> </a:t>
            </a:r>
            <a:r>
              <a:rPr lang="en-US" b="1" dirty="0" err="1" smtClean="0"/>
              <a:t>er</a:t>
            </a:r>
            <a:r>
              <a:rPr lang="en-US" b="1" dirty="0" smtClean="0"/>
              <a:t> </a:t>
            </a:r>
            <a:r>
              <a:rPr lang="en-US" b="1" dirty="0" err="1" smtClean="0"/>
              <a:t>i</a:t>
            </a:r>
            <a:r>
              <a:rPr lang="en-US" b="1" dirty="0" smtClean="0"/>
              <a:t> en </a:t>
            </a:r>
            <a:r>
              <a:rPr lang="en-US" b="1" dirty="0" err="1" smtClean="0"/>
              <a:t>kontinuerlig</a:t>
            </a:r>
            <a:r>
              <a:rPr lang="en-US" b="1" dirty="0" smtClean="0"/>
              <a:t> </a:t>
            </a:r>
            <a:r>
              <a:rPr lang="en-US" b="1" dirty="0" err="1" smtClean="0"/>
              <a:t>moderniseringsprosess</a:t>
            </a:r>
            <a:r>
              <a:rPr lang="en-US" b="1" dirty="0" smtClean="0"/>
              <a:t> – </a:t>
            </a:r>
            <a:r>
              <a:rPr lang="en-US" b="1" dirty="0" err="1" smtClean="0"/>
              <a:t>drevet</a:t>
            </a:r>
            <a:r>
              <a:rPr lang="en-US" b="1" dirty="0" smtClean="0"/>
              <a:t> </a:t>
            </a:r>
            <a:r>
              <a:rPr lang="en-US" b="1" dirty="0" err="1" smtClean="0"/>
              <a:t>fra</a:t>
            </a:r>
            <a:r>
              <a:rPr lang="en-US" b="1" dirty="0" smtClean="0"/>
              <a:t> </a:t>
            </a:r>
            <a:r>
              <a:rPr lang="en-US" b="1" dirty="0" err="1" smtClean="0"/>
              <a:t>innsiden</a:t>
            </a:r>
            <a:endParaRPr lang="nb-NO" b="1" dirty="0"/>
          </a:p>
        </p:txBody>
      </p:sp>
      <p:pic>
        <p:nvPicPr>
          <p:cNvPr id="52226" name="Picture 2" descr="Red_queen">
            <a:hlinkClick r:id="rId2"/>
          </p:cNvPr>
          <p:cNvPicPr>
            <a:picLocks noChangeAspect="1" noChangeArrowheads="1"/>
          </p:cNvPicPr>
          <p:nvPr/>
        </p:nvPicPr>
        <p:blipFill>
          <a:blip r:embed="rId3"/>
          <a:srcRect/>
          <a:stretch>
            <a:fillRect/>
          </a:stretch>
        </p:blipFill>
        <p:spPr bwMode="auto">
          <a:xfrm>
            <a:off x="2627784" y="116632"/>
            <a:ext cx="4381500" cy="2743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850" y="838200"/>
            <a:ext cx="5832475" cy="1143000"/>
          </a:xfrm>
        </p:spPr>
        <p:txBody>
          <a:bodyPr/>
          <a:lstStyle/>
          <a:p>
            <a:r>
              <a:rPr lang="nb-NO" dirty="0" smtClean="0"/>
              <a:t>University </a:t>
            </a:r>
            <a:r>
              <a:rPr lang="nb-NO" dirty="0" err="1" smtClean="0"/>
              <a:t>of</a:t>
            </a:r>
            <a:r>
              <a:rPr lang="nb-NO" dirty="0" smtClean="0"/>
              <a:t> Oslo (UiO) in </a:t>
            </a:r>
            <a:r>
              <a:rPr lang="nb-NO" dirty="0" err="1" smtClean="0"/>
              <a:t>brief</a:t>
            </a:r>
            <a:endParaRPr lang="nb-NO" dirty="0" smtClean="0"/>
          </a:p>
        </p:txBody>
      </p:sp>
      <p:sp>
        <p:nvSpPr>
          <p:cNvPr id="15363" name="Content Placeholder 2"/>
          <p:cNvSpPr>
            <a:spLocks noGrp="1"/>
          </p:cNvSpPr>
          <p:nvPr>
            <p:ph idx="1"/>
          </p:nvPr>
        </p:nvSpPr>
        <p:spPr>
          <a:xfrm>
            <a:off x="107950" y="1981200"/>
            <a:ext cx="5543550" cy="4114800"/>
          </a:xfrm>
        </p:spPr>
        <p:txBody>
          <a:bodyPr/>
          <a:lstStyle/>
          <a:p>
            <a:r>
              <a:rPr lang="en-GB" sz="1800" dirty="0" smtClean="0"/>
              <a:t>Founded in 1811 - and antedating our constitution (1814)</a:t>
            </a:r>
          </a:p>
          <a:p>
            <a:r>
              <a:rPr lang="en-GB" sz="1800" dirty="0" smtClean="0"/>
              <a:t>Classical profile of research-intensive university </a:t>
            </a:r>
          </a:p>
          <a:p>
            <a:r>
              <a:rPr lang="en-GB" sz="1800" dirty="0" smtClean="0"/>
              <a:t>Comprehensive institution with 8 faculties and 2 museums</a:t>
            </a:r>
          </a:p>
          <a:p>
            <a:r>
              <a:rPr lang="en-GB" sz="1800" dirty="0" smtClean="0"/>
              <a:t>In close cooperation with 2 university hospitals </a:t>
            </a:r>
          </a:p>
          <a:p>
            <a:r>
              <a:rPr lang="en-GB" sz="1800" dirty="0" smtClean="0"/>
              <a:t>One of the largest universities in Scandinavia</a:t>
            </a:r>
          </a:p>
          <a:p>
            <a:pPr lvl="2"/>
            <a:r>
              <a:rPr lang="en-GB" sz="1800" dirty="0" smtClean="0"/>
              <a:t>27 000 students (incl. 2 700 at PhD level)</a:t>
            </a:r>
          </a:p>
          <a:p>
            <a:pPr lvl="2"/>
            <a:r>
              <a:rPr lang="en-GB" sz="1800" dirty="0" smtClean="0"/>
              <a:t>4 850 employees (incl. 2 200 academic staff)</a:t>
            </a:r>
          </a:p>
          <a:p>
            <a:r>
              <a:rPr lang="en-GB" sz="1800" dirty="0" smtClean="0"/>
              <a:t>Ranks 1</a:t>
            </a:r>
            <a:r>
              <a:rPr lang="en-GB" sz="1800" baseline="30000" dirty="0" smtClean="0"/>
              <a:t>st</a:t>
            </a:r>
            <a:r>
              <a:rPr lang="en-GB" sz="1800" dirty="0" smtClean="0"/>
              <a:t> in Norway, 24</a:t>
            </a:r>
            <a:r>
              <a:rPr lang="en-GB" sz="1800" baseline="30000" dirty="0" smtClean="0"/>
              <a:t>th</a:t>
            </a:r>
            <a:r>
              <a:rPr lang="en-GB" sz="1800" dirty="0" smtClean="0"/>
              <a:t> in Europe, 75</a:t>
            </a:r>
            <a:r>
              <a:rPr lang="en-GB" sz="1800" baseline="30000" dirty="0" smtClean="0"/>
              <a:t>th</a:t>
            </a:r>
            <a:r>
              <a:rPr lang="en-GB" sz="1800" dirty="0" smtClean="0"/>
              <a:t> in the world (ARWU 2010)</a:t>
            </a:r>
          </a:p>
          <a:p>
            <a:endParaRPr lang="nb-NO" dirty="0" smtClean="0"/>
          </a:p>
        </p:txBody>
      </p:sp>
      <p:pic>
        <p:nvPicPr>
          <p:cNvPr id="15364" name="Picture 5" descr="Utsnitt av håndkolorert litografi etter Joachim Frich fra Karl Johans gate 1854 NBO/NA"/>
          <p:cNvPicPr>
            <a:picLocks noChangeAspect="1" noChangeArrowheads="1"/>
          </p:cNvPicPr>
          <p:nvPr/>
        </p:nvPicPr>
        <p:blipFill>
          <a:blip r:embed="rId2"/>
          <a:srcRect/>
          <a:stretch>
            <a:fillRect/>
          </a:stretch>
        </p:blipFill>
        <p:spPr bwMode="auto">
          <a:xfrm>
            <a:off x="5651500" y="1268413"/>
            <a:ext cx="3492500" cy="2405062"/>
          </a:xfrm>
          <a:prstGeom prst="rect">
            <a:avLst/>
          </a:prstGeom>
          <a:noFill/>
          <a:ln w="9525">
            <a:noFill/>
            <a:miter lim="800000"/>
            <a:headEnd/>
            <a:tailEnd/>
          </a:ln>
        </p:spPr>
      </p:pic>
      <p:pic>
        <p:nvPicPr>
          <p:cNvPr id="5" name="Picture 6" descr="blindern en"/>
          <p:cNvPicPr>
            <a:picLocks noChangeAspect="1" noChangeArrowheads="1"/>
          </p:cNvPicPr>
          <p:nvPr/>
        </p:nvPicPr>
        <p:blipFill>
          <a:blip r:embed="rId3"/>
          <a:srcRect/>
          <a:stretch>
            <a:fillRect/>
          </a:stretch>
        </p:blipFill>
        <p:spPr bwMode="auto">
          <a:xfrm>
            <a:off x="5651500" y="3933825"/>
            <a:ext cx="3492500" cy="237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696200" cy="1143000"/>
          </a:xfrm>
        </p:spPr>
        <p:txBody>
          <a:bodyPr/>
          <a:lstStyle/>
          <a:p>
            <a:r>
              <a:rPr lang="nb-NO" dirty="0" smtClean="0"/>
              <a:t>The problem </a:t>
            </a:r>
            <a:endParaRPr lang="nb-NO" dirty="0"/>
          </a:p>
        </p:txBody>
      </p:sp>
      <p:sp>
        <p:nvSpPr>
          <p:cNvPr id="3" name="Text Placeholder 2"/>
          <p:cNvSpPr>
            <a:spLocks noGrp="1"/>
          </p:cNvSpPr>
          <p:nvPr>
            <p:ph type="body" sz="half" idx="1"/>
          </p:nvPr>
        </p:nvSpPr>
        <p:spPr>
          <a:xfrm>
            <a:off x="395536" y="1196752"/>
            <a:ext cx="7723584" cy="4191000"/>
          </a:xfrm>
        </p:spPr>
        <p:txBody>
          <a:bodyPr/>
          <a:lstStyle/>
          <a:p>
            <a:r>
              <a:rPr lang="nb-NO" sz="2000" dirty="0" smtClean="0"/>
              <a:t>UiO is a </a:t>
            </a:r>
            <a:r>
              <a:rPr lang="nb-NO" sz="2000" dirty="0" err="1" smtClean="0"/>
              <a:t>university</a:t>
            </a:r>
            <a:r>
              <a:rPr lang="nb-NO" sz="2000" dirty="0" smtClean="0"/>
              <a:t> </a:t>
            </a:r>
            <a:r>
              <a:rPr lang="nb-NO" sz="2000" dirty="0" err="1" smtClean="0"/>
              <a:t>that</a:t>
            </a:r>
            <a:r>
              <a:rPr lang="nb-NO" sz="2000" dirty="0" smtClean="0"/>
              <a:t> has </a:t>
            </a:r>
            <a:r>
              <a:rPr lang="nb-NO" sz="2000" dirty="0" err="1" smtClean="0"/>
              <a:t>expanded</a:t>
            </a:r>
            <a:r>
              <a:rPr lang="nb-NO" sz="2000" dirty="0" smtClean="0"/>
              <a:t> </a:t>
            </a:r>
            <a:r>
              <a:rPr lang="nb-NO" sz="2000" dirty="0" err="1" smtClean="0"/>
              <a:t>quickly</a:t>
            </a:r>
            <a:r>
              <a:rPr lang="nb-NO" sz="2000" dirty="0" smtClean="0"/>
              <a:t>, in </a:t>
            </a:r>
            <a:r>
              <a:rPr lang="nb-NO" sz="2000" dirty="0" err="1" smtClean="0"/>
              <a:t>response</a:t>
            </a:r>
            <a:r>
              <a:rPr lang="nb-NO" sz="2000" dirty="0" smtClean="0"/>
              <a:t> to </a:t>
            </a:r>
            <a:r>
              <a:rPr lang="nb-NO" sz="2000" dirty="0" err="1" smtClean="0"/>
              <a:t>societal</a:t>
            </a:r>
            <a:r>
              <a:rPr lang="nb-NO" sz="2000" dirty="0" smtClean="0"/>
              <a:t> </a:t>
            </a:r>
            <a:r>
              <a:rPr lang="nb-NO" sz="2000" dirty="0" err="1" smtClean="0"/>
              <a:t>needs</a:t>
            </a:r>
            <a:r>
              <a:rPr lang="nb-NO" sz="2000" dirty="0" smtClean="0"/>
              <a:t> and </a:t>
            </a:r>
            <a:r>
              <a:rPr lang="nb-NO" sz="2000" dirty="0" err="1" smtClean="0"/>
              <a:t>with</a:t>
            </a:r>
            <a:r>
              <a:rPr lang="nb-NO" sz="2000" dirty="0" smtClean="0"/>
              <a:t> </a:t>
            </a:r>
            <a:r>
              <a:rPr lang="nb-NO" sz="2000" dirty="0" err="1" smtClean="0"/>
              <a:t>little</a:t>
            </a:r>
            <a:r>
              <a:rPr lang="nb-NO" sz="2000" dirty="0" smtClean="0"/>
              <a:t> </a:t>
            </a:r>
            <a:r>
              <a:rPr lang="nb-NO" sz="2000" dirty="0" err="1" smtClean="0"/>
              <a:t>attention</a:t>
            </a:r>
            <a:r>
              <a:rPr lang="nb-NO" sz="2000" dirty="0" smtClean="0"/>
              <a:t> to </a:t>
            </a:r>
            <a:r>
              <a:rPr lang="nb-NO" sz="2000" dirty="0" err="1" smtClean="0"/>
              <a:t>internal</a:t>
            </a:r>
            <a:r>
              <a:rPr lang="nb-NO" sz="2000" dirty="0" smtClean="0"/>
              <a:t> </a:t>
            </a:r>
            <a:r>
              <a:rPr lang="nb-NO" sz="2000" dirty="0" err="1" smtClean="0"/>
              <a:t>synergies</a:t>
            </a:r>
            <a:r>
              <a:rPr lang="nb-NO" sz="2000" dirty="0" smtClean="0"/>
              <a:t> </a:t>
            </a:r>
          </a:p>
          <a:p>
            <a:r>
              <a:rPr lang="nb-NO" sz="2000" dirty="0" smtClean="0"/>
              <a:t>This has led to a </a:t>
            </a:r>
            <a:r>
              <a:rPr lang="nb-NO" sz="2000" dirty="0" err="1" smtClean="0"/>
              <a:t>university</a:t>
            </a:r>
            <a:r>
              <a:rPr lang="nb-NO" sz="2000" dirty="0" smtClean="0"/>
              <a:t> </a:t>
            </a:r>
            <a:r>
              <a:rPr lang="nb-NO" sz="2000" dirty="0" err="1" smtClean="0"/>
              <a:t>with</a:t>
            </a:r>
            <a:r>
              <a:rPr lang="nb-NO" sz="2000" dirty="0" smtClean="0"/>
              <a:t> </a:t>
            </a:r>
            <a:r>
              <a:rPr lang="nb-NO" sz="2000" dirty="0" err="1" smtClean="0"/>
              <a:t>enormous</a:t>
            </a:r>
            <a:r>
              <a:rPr lang="nb-NO" sz="2000" dirty="0" smtClean="0"/>
              <a:t> </a:t>
            </a:r>
            <a:r>
              <a:rPr lang="nb-NO" sz="2000" dirty="0" err="1" smtClean="0"/>
              <a:t>thematic</a:t>
            </a:r>
            <a:r>
              <a:rPr lang="nb-NO" sz="2000" dirty="0" smtClean="0"/>
              <a:t> </a:t>
            </a:r>
            <a:r>
              <a:rPr lang="nb-NO" sz="2000" dirty="0" err="1" smtClean="0"/>
              <a:t>breadth</a:t>
            </a:r>
            <a:r>
              <a:rPr lang="nb-NO" sz="2000" dirty="0" smtClean="0"/>
              <a:t> and </a:t>
            </a:r>
            <a:r>
              <a:rPr lang="nb-NO" sz="2000" dirty="0" err="1" smtClean="0"/>
              <a:t>with</a:t>
            </a:r>
            <a:r>
              <a:rPr lang="nb-NO" sz="2000" dirty="0" smtClean="0"/>
              <a:t> </a:t>
            </a:r>
            <a:r>
              <a:rPr lang="nb-NO" sz="2000" dirty="0" err="1" smtClean="0"/>
              <a:t>myriads</a:t>
            </a:r>
            <a:r>
              <a:rPr lang="nb-NO" sz="2000" dirty="0" smtClean="0"/>
              <a:t> </a:t>
            </a:r>
            <a:r>
              <a:rPr lang="nb-NO" sz="2000" dirty="0" err="1" smtClean="0"/>
              <a:t>of</a:t>
            </a:r>
            <a:r>
              <a:rPr lang="nb-NO" sz="2000" dirty="0" smtClean="0"/>
              <a:t> </a:t>
            </a:r>
            <a:r>
              <a:rPr lang="nb-NO" sz="2000" dirty="0" err="1" smtClean="0"/>
              <a:t>tasks</a:t>
            </a:r>
            <a:r>
              <a:rPr lang="nb-NO" sz="2000" dirty="0" smtClean="0"/>
              <a:t> (</a:t>
            </a:r>
            <a:r>
              <a:rPr lang="nb-NO" sz="2000" dirty="0" err="1" smtClean="0"/>
              <a:t>including</a:t>
            </a:r>
            <a:r>
              <a:rPr lang="nb-NO" sz="2000" dirty="0" smtClean="0"/>
              <a:t> </a:t>
            </a:r>
            <a:r>
              <a:rPr lang="nb-NO" sz="2000" dirty="0" err="1" smtClean="0"/>
              <a:t>production</a:t>
            </a:r>
            <a:r>
              <a:rPr lang="nb-NO" sz="2000" dirty="0" smtClean="0"/>
              <a:t> </a:t>
            </a:r>
            <a:r>
              <a:rPr lang="nb-NO" sz="2000" dirty="0" err="1" smtClean="0"/>
              <a:t>units</a:t>
            </a:r>
            <a:r>
              <a:rPr lang="nb-NO" sz="2000" dirty="0" smtClean="0"/>
              <a:t> </a:t>
            </a:r>
            <a:r>
              <a:rPr lang="nb-NO" sz="2000" dirty="0" err="1" smtClean="0"/>
              <a:t>coupled</a:t>
            </a:r>
            <a:r>
              <a:rPr lang="nb-NO" sz="2000" dirty="0" smtClean="0"/>
              <a:t> to </a:t>
            </a:r>
            <a:r>
              <a:rPr lang="nb-NO" sz="2000" dirty="0" err="1" smtClean="0"/>
              <a:t>the</a:t>
            </a:r>
            <a:r>
              <a:rPr lang="nb-NO" sz="2000" dirty="0" smtClean="0"/>
              <a:t> DNA reform) </a:t>
            </a:r>
          </a:p>
          <a:p>
            <a:r>
              <a:rPr lang="nb-NO" sz="2000" dirty="0" smtClean="0"/>
              <a:t>Driven by </a:t>
            </a:r>
            <a:r>
              <a:rPr lang="nb-NO" sz="2000" dirty="0" err="1" smtClean="0"/>
              <a:t>external</a:t>
            </a:r>
            <a:r>
              <a:rPr lang="nb-NO" sz="2000" dirty="0" smtClean="0"/>
              <a:t> </a:t>
            </a:r>
            <a:r>
              <a:rPr lang="nb-NO" sz="2000" dirty="0" err="1" smtClean="0"/>
              <a:t>forces</a:t>
            </a:r>
            <a:r>
              <a:rPr lang="nb-NO" sz="2000" dirty="0" smtClean="0"/>
              <a:t>, </a:t>
            </a:r>
            <a:r>
              <a:rPr lang="nb-NO" sz="2000" dirty="0" err="1" smtClean="0"/>
              <a:t>growth</a:t>
            </a:r>
            <a:r>
              <a:rPr lang="nb-NO" sz="2000" dirty="0" smtClean="0"/>
              <a:t> has led to </a:t>
            </a:r>
            <a:r>
              <a:rPr lang="nb-NO" sz="2000" dirty="0" err="1" smtClean="0"/>
              <a:t>fragmentation</a:t>
            </a:r>
            <a:r>
              <a:rPr lang="nb-NO" sz="2000" dirty="0" smtClean="0"/>
              <a:t> </a:t>
            </a:r>
            <a:r>
              <a:rPr lang="nb-NO" sz="2000" dirty="0" err="1" smtClean="0"/>
              <a:t>of</a:t>
            </a:r>
            <a:r>
              <a:rPr lang="nb-NO" sz="2000" dirty="0" smtClean="0"/>
              <a:t> </a:t>
            </a:r>
            <a:r>
              <a:rPr lang="nb-NO" sz="2000" dirty="0" err="1" smtClean="0"/>
              <a:t>research</a:t>
            </a:r>
            <a:r>
              <a:rPr lang="nb-NO" sz="2000" dirty="0" smtClean="0"/>
              <a:t> and </a:t>
            </a:r>
            <a:r>
              <a:rPr lang="nb-NO" sz="2000" dirty="0" err="1" smtClean="0"/>
              <a:t>disjunction</a:t>
            </a:r>
            <a:r>
              <a:rPr lang="nb-NO" sz="2000" dirty="0" smtClean="0"/>
              <a:t> </a:t>
            </a:r>
            <a:r>
              <a:rPr lang="nb-NO" sz="2000" dirty="0" err="1" smtClean="0"/>
              <a:t>between</a:t>
            </a:r>
            <a:r>
              <a:rPr lang="nb-NO" sz="2000" dirty="0" smtClean="0"/>
              <a:t> </a:t>
            </a:r>
            <a:r>
              <a:rPr lang="nb-NO" sz="2000" dirty="0" err="1" smtClean="0"/>
              <a:t>education</a:t>
            </a:r>
            <a:r>
              <a:rPr lang="nb-NO" sz="2000" dirty="0" smtClean="0"/>
              <a:t>, </a:t>
            </a:r>
            <a:r>
              <a:rPr lang="nb-NO" sz="2000" dirty="0" err="1" smtClean="0"/>
              <a:t>research</a:t>
            </a:r>
            <a:r>
              <a:rPr lang="nb-NO" sz="2000" dirty="0" smtClean="0"/>
              <a:t>, </a:t>
            </a:r>
            <a:r>
              <a:rPr lang="nb-NO" sz="2000" dirty="0" err="1" smtClean="0"/>
              <a:t>science</a:t>
            </a:r>
            <a:r>
              <a:rPr lang="nb-NO" sz="2000" dirty="0" smtClean="0"/>
              <a:t> </a:t>
            </a:r>
            <a:r>
              <a:rPr lang="nb-NO" sz="2000" dirty="0" err="1" smtClean="0"/>
              <a:t>communication</a:t>
            </a:r>
            <a:r>
              <a:rPr lang="nb-NO" sz="2000" dirty="0" smtClean="0"/>
              <a:t> and </a:t>
            </a:r>
            <a:r>
              <a:rPr lang="nb-NO" sz="2000" dirty="0" err="1" smtClean="0"/>
              <a:t>innovation</a:t>
            </a:r>
            <a:r>
              <a:rPr lang="nb-NO" sz="2000" dirty="0" smtClean="0"/>
              <a:t> </a:t>
            </a:r>
          </a:p>
          <a:p>
            <a:r>
              <a:rPr lang="nb-NO" sz="2000" dirty="0" smtClean="0"/>
              <a:t>”</a:t>
            </a:r>
            <a:r>
              <a:rPr lang="nb-NO" sz="2000" dirty="0" err="1" smtClean="0"/>
              <a:t>We</a:t>
            </a:r>
            <a:r>
              <a:rPr lang="nb-NO" sz="2000" dirty="0" smtClean="0"/>
              <a:t> </a:t>
            </a:r>
            <a:r>
              <a:rPr lang="nb-NO" sz="2000" dirty="0" err="1" smtClean="0"/>
              <a:t>are</a:t>
            </a:r>
            <a:r>
              <a:rPr lang="nb-NO" sz="2000" dirty="0" smtClean="0"/>
              <a:t> not </a:t>
            </a:r>
            <a:r>
              <a:rPr lang="nb-NO" sz="2000" dirty="0" err="1" smtClean="0"/>
              <a:t>playing</a:t>
            </a:r>
            <a:r>
              <a:rPr lang="nb-NO" sz="2000" dirty="0" smtClean="0"/>
              <a:t> </a:t>
            </a:r>
            <a:r>
              <a:rPr lang="nb-NO" sz="2000" dirty="0" err="1" smtClean="0"/>
              <a:t>together</a:t>
            </a:r>
            <a:r>
              <a:rPr lang="nb-NO" sz="2000" dirty="0" smtClean="0"/>
              <a:t> - </a:t>
            </a:r>
            <a:r>
              <a:rPr lang="nb-NO" sz="2000" dirty="0" err="1" smtClean="0"/>
              <a:t>but</a:t>
            </a:r>
            <a:r>
              <a:rPr lang="nb-NO" sz="2000" dirty="0" smtClean="0"/>
              <a:t> </a:t>
            </a:r>
            <a:r>
              <a:rPr lang="nb-NO" sz="2000" dirty="0" err="1" smtClean="0"/>
              <a:t>alongside</a:t>
            </a:r>
            <a:r>
              <a:rPr lang="nb-NO" sz="2000" dirty="0" smtClean="0"/>
              <a:t> </a:t>
            </a:r>
            <a:r>
              <a:rPr lang="nb-NO" sz="2000" dirty="0" err="1" smtClean="0"/>
              <a:t>each</a:t>
            </a:r>
            <a:r>
              <a:rPr lang="nb-NO" sz="2000" dirty="0" smtClean="0"/>
              <a:t> </a:t>
            </a:r>
            <a:r>
              <a:rPr lang="nb-NO" sz="2000" dirty="0" err="1" smtClean="0"/>
              <a:t>other</a:t>
            </a:r>
            <a:r>
              <a:rPr lang="nb-NO" sz="2000" dirty="0" smtClean="0"/>
              <a:t>” </a:t>
            </a:r>
          </a:p>
          <a:p>
            <a:r>
              <a:rPr lang="nb-NO" sz="2000" dirty="0" smtClean="0"/>
              <a:t>”</a:t>
            </a:r>
            <a:r>
              <a:rPr lang="nb-NO" sz="2000" dirty="0" err="1" smtClean="0"/>
              <a:t>Being</a:t>
            </a:r>
            <a:r>
              <a:rPr lang="nb-NO" sz="2000" dirty="0" smtClean="0"/>
              <a:t> </a:t>
            </a:r>
            <a:r>
              <a:rPr lang="nb-NO" sz="2000" dirty="0" err="1" smtClean="0"/>
              <a:t>responders</a:t>
            </a:r>
            <a:r>
              <a:rPr lang="nb-NO" sz="2000" dirty="0" smtClean="0"/>
              <a:t> to a </a:t>
            </a:r>
            <a:r>
              <a:rPr lang="nb-NO" sz="2000" dirty="0" err="1" smtClean="0"/>
              <a:t>variety</a:t>
            </a:r>
            <a:r>
              <a:rPr lang="nb-NO" sz="2000" dirty="0" smtClean="0"/>
              <a:t> </a:t>
            </a:r>
            <a:r>
              <a:rPr lang="nb-NO" sz="2000" dirty="0" err="1" smtClean="0"/>
              <a:t>of</a:t>
            </a:r>
            <a:r>
              <a:rPr lang="nb-NO" sz="2000" dirty="0" smtClean="0"/>
              <a:t> </a:t>
            </a:r>
            <a:r>
              <a:rPr lang="nb-NO" sz="2000" dirty="0" err="1" smtClean="0"/>
              <a:t>societal</a:t>
            </a:r>
            <a:r>
              <a:rPr lang="nb-NO" sz="2000" dirty="0" smtClean="0"/>
              <a:t> </a:t>
            </a:r>
            <a:r>
              <a:rPr lang="nb-NO" sz="2000" dirty="0" err="1" smtClean="0"/>
              <a:t>needs</a:t>
            </a:r>
            <a:r>
              <a:rPr lang="nb-NO" sz="2000" dirty="0" smtClean="0"/>
              <a:t> </a:t>
            </a:r>
            <a:r>
              <a:rPr lang="nb-NO" sz="2000" dirty="0" err="1" smtClean="0"/>
              <a:t>we</a:t>
            </a:r>
            <a:r>
              <a:rPr lang="nb-NO" sz="2000" dirty="0" smtClean="0"/>
              <a:t> </a:t>
            </a:r>
            <a:r>
              <a:rPr lang="nb-NO" sz="2000" dirty="0" err="1" smtClean="0"/>
              <a:t>find</a:t>
            </a:r>
            <a:r>
              <a:rPr lang="nb-NO" sz="2000" dirty="0" smtClean="0"/>
              <a:t> it </a:t>
            </a:r>
            <a:r>
              <a:rPr lang="nb-NO" sz="2000" dirty="0" err="1" smtClean="0"/>
              <a:t>difficult</a:t>
            </a:r>
            <a:r>
              <a:rPr lang="nb-NO" sz="2000" dirty="0" smtClean="0"/>
              <a:t> to </a:t>
            </a:r>
            <a:r>
              <a:rPr lang="nb-NO" sz="2000" dirty="0" err="1" smtClean="0"/>
              <a:t>build</a:t>
            </a:r>
            <a:r>
              <a:rPr lang="nb-NO" sz="2000" dirty="0" smtClean="0"/>
              <a:t> an </a:t>
            </a:r>
            <a:r>
              <a:rPr lang="nb-NO" sz="2000" dirty="0" err="1" smtClean="0"/>
              <a:t>institutional</a:t>
            </a:r>
            <a:r>
              <a:rPr lang="nb-NO" sz="2000" dirty="0" smtClean="0"/>
              <a:t> </a:t>
            </a:r>
            <a:r>
              <a:rPr lang="nb-NO" sz="2000" dirty="0" err="1" smtClean="0"/>
              <a:t>identity</a:t>
            </a:r>
            <a:r>
              <a:rPr lang="nb-NO" sz="2000" dirty="0" smtClean="0"/>
              <a:t>”</a:t>
            </a:r>
          </a:p>
          <a:p>
            <a:pPr>
              <a:buNone/>
            </a:pPr>
            <a:r>
              <a:rPr lang="nb-NO" sz="2000" i="1" dirty="0" smtClean="0"/>
              <a:t>A </a:t>
            </a:r>
            <a:r>
              <a:rPr lang="nb-NO" sz="2000" i="1" dirty="0" err="1" smtClean="0"/>
              <a:t>paradox</a:t>
            </a:r>
            <a:r>
              <a:rPr lang="nb-NO" sz="2000" i="1" dirty="0" smtClean="0"/>
              <a:t>: The </a:t>
            </a:r>
            <a:r>
              <a:rPr lang="nb-NO" sz="2000" i="1" dirty="0" err="1" smtClean="0"/>
              <a:t>loose</a:t>
            </a:r>
            <a:r>
              <a:rPr lang="nb-NO" sz="2000" i="1" dirty="0" smtClean="0"/>
              <a:t> </a:t>
            </a:r>
            <a:r>
              <a:rPr lang="nb-NO" sz="2000" i="1" dirty="0" err="1" smtClean="0"/>
              <a:t>confederation</a:t>
            </a:r>
            <a:r>
              <a:rPr lang="nb-NO" sz="2000" i="1" dirty="0" smtClean="0"/>
              <a:t> </a:t>
            </a:r>
            <a:r>
              <a:rPr lang="nb-NO" sz="2000" i="1" dirty="0" err="1" smtClean="0"/>
              <a:t>created</a:t>
            </a:r>
            <a:r>
              <a:rPr lang="nb-NO" sz="2000" i="1" dirty="0" smtClean="0"/>
              <a:t> in </a:t>
            </a:r>
            <a:r>
              <a:rPr lang="nb-NO" sz="2000" i="1" dirty="0" err="1" smtClean="0"/>
              <a:t>response</a:t>
            </a:r>
            <a:r>
              <a:rPr lang="nb-NO" sz="2000" i="1" dirty="0" smtClean="0"/>
              <a:t> to </a:t>
            </a:r>
            <a:r>
              <a:rPr lang="nb-NO" sz="2000" i="1" dirty="0" err="1" smtClean="0"/>
              <a:t>societal</a:t>
            </a:r>
            <a:r>
              <a:rPr lang="nb-NO" sz="2000" i="1" dirty="0" smtClean="0"/>
              <a:t> </a:t>
            </a:r>
            <a:r>
              <a:rPr lang="nb-NO" sz="2000" i="1" dirty="0" err="1" smtClean="0"/>
              <a:t>needs</a:t>
            </a:r>
            <a:r>
              <a:rPr lang="nb-NO" sz="2000" i="1" dirty="0" smtClean="0"/>
              <a:t> </a:t>
            </a:r>
            <a:r>
              <a:rPr lang="nb-NO" sz="2000" i="1" dirty="0" err="1" smtClean="0"/>
              <a:t>cannot</a:t>
            </a:r>
            <a:r>
              <a:rPr lang="nb-NO" sz="2000" i="1" dirty="0" smtClean="0"/>
              <a:t> </a:t>
            </a:r>
            <a:r>
              <a:rPr lang="nb-NO" sz="2000" i="1" dirty="0" err="1" smtClean="0"/>
              <a:t>respond</a:t>
            </a:r>
            <a:r>
              <a:rPr lang="nb-NO" sz="2000" i="1" dirty="0" smtClean="0"/>
              <a:t> to </a:t>
            </a:r>
            <a:r>
              <a:rPr lang="nb-NO" sz="2000" i="1" dirty="0" err="1" smtClean="0"/>
              <a:t>the</a:t>
            </a:r>
            <a:r>
              <a:rPr lang="nb-NO" sz="2000" i="1" dirty="0" smtClean="0"/>
              <a:t> </a:t>
            </a:r>
            <a:r>
              <a:rPr lang="nb-NO" sz="2000" i="1" dirty="0" err="1" smtClean="0"/>
              <a:t>societal</a:t>
            </a:r>
            <a:r>
              <a:rPr lang="nb-NO" sz="2000" i="1" dirty="0" smtClean="0"/>
              <a:t> </a:t>
            </a:r>
            <a:r>
              <a:rPr lang="nb-NO" sz="2000" i="1" dirty="0" err="1" smtClean="0"/>
              <a:t>demand</a:t>
            </a:r>
            <a:r>
              <a:rPr lang="nb-NO" sz="2000" i="1" dirty="0" smtClean="0"/>
              <a:t> for </a:t>
            </a:r>
            <a:r>
              <a:rPr lang="nb-NO" sz="2000" i="1" dirty="0" err="1" smtClean="0"/>
              <a:t>control</a:t>
            </a:r>
            <a:r>
              <a:rPr lang="nb-NO" sz="2000" i="1" dirty="0" smtClean="0"/>
              <a:t> and </a:t>
            </a:r>
            <a:r>
              <a:rPr lang="nb-NO" sz="2000" i="1" dirty="0" err="1" smtClean="0"/>
              <a:t>accountability</a:t>
            </a:r>
            <a:endParaRPr lang="nb-NO" sz="2000" i="1" dirty="0" smtClean="0"/>
          </a:p>
          <a:p>
            <a:pPr>
              <a:buNone/>
            </a:pPr>
            <a:r>
              <a:rPr lang="nb-NO" sz="2000" i="1" dirty="0" smtClean="0"/>
              <a:t>A </a:t>
            </a:r>
            <a:r>
              <a:rPr lang="nb-NO" sz="2000" i="1" dirty="0" err="1" smtClean="0"/>
              <a:t>sad</a:t>
            </a:r>
            <a:r>
              <a:rPr lang="nb-NO" sz="2000" i="1" dirty="0" smtClean="0"/>
              <a:t> </a:t>
            </a:r>
            <a:r>
              <a:rPr lang="nb-NO" sz="2000" i="1" dirty="0" err="1" smtClean="0"/>
              <a:t>realization</a:t>
            </a:r>
            <a:r>
              <a:rPr lang="nb-NO" sz="2000" i="1" dirty="0" smtClean="0"/>
              <a:t>: The </a:t>
            </a:r>
            <a:r>
              <a:rPr lang="nb-NO" sz="2000" i="1" dirty="0" err="1" smtClean="0"/>
              <a:t>fragmented</a:t>
            </a:r>
            <a:r>
              <a:rPr lang="nb-NO" sz="2000" i="1" dirty="0" smtClean="0"/>
              <a:t>, </a:t>
            </a:r>
            <a:r>
              <a:rPr lang="nb-NO" sz="2000" i="1" dirty="0" err="1" smtClean="0"/>
              <a:t>discipline-oriented</a:t>
            </a:r>
            <a:r>
              <a:rPr lang="nb-NO" sz="2000" i="1" dirty="0" smtClean="0"/>
              <a:t> </a:t>
            </a:r>
            <a:r>
              <a:rPr lang="nb-NO" sz="2000" i="1" dirty="0" err="1" smtClean="0"/>
              <a:t>university</a:t>
            </a:r>
            <a:r>
              <a:rPr lang="nb-NO" sz="2000" i="1" dirty="0" smtClean="0"/>
              <a:t> </a:t>
            </a:r>
            <a:r>
              <a:rPr lang="nb-NO" sz="2000" i="1" dirty="0" err="1" smtClean="0"/>
              <a:t>does</a:t>
            </a:r>
            <a:r>
              <a:rPr lang="nb-NO" sz="2000" i="1" dirty="0" smtClean="0"/>
              <a:t> not live up to </a:t>
            </a:r>
            <a:r>
              <a:rPr lang="nb-NO" sz="2000" i="1" dirty="0" err="1" smtClean="0"/>
              <a:t>its</a:t>
            </a:r>
            <a:r>
              <a:rPr lang="nb-NO" sz="2000" i="1" dirty="0" smtClean="0"/>
              <a:t> </a:t>
            </a:r>
            <a:r>
              <a:rPr lang="nb-NO" sz="2000" i="1" dirty="0" err="1" smtClean="0"/>
              <a:t>potential</a:t>
            </a:r>
            <a:r>
              <a:rPr lang="nb-NO" sz="2000" i="1" dirty="0" smtClean="0"/>
              <a:t> in </a:t>
            </a:r>
            <a:r>
              <a:rPr lang="nb-NO" sz="2000" i="1" dirty="0" err="1" smtClean="0"/>
              <a:t>addressing</a:t>
            </a:r>
            <a:r>
              <a:rPr lang="nb-NO" sz="2000" i="1" dirty="0" smtClean="0"/>
              <a:t> </a:t>
            </a:r>
            <a:r>
              <a:rPr lang="nb-NO" sz="2000" i="1" dirty="0" err="1" smtClean="0"/>
              <a:t>current</a:t>
            </a:r>
            <a:r>
              <a:rPr lang="nb-NO" sz="2000" i="1" dirty="0" smtClean="0"/>
              <a:t> </a:t>
            </a:r>
            <a:r>
              <a:rPr lang="nb-NO" sz="2000" i="1" dirty="0" err="1" smtClean="0"/>
              <a:t>national</a:t>
            </a:r>
            <a:r>
              <a:rPr lang="nb-NO" sz="2000" i="1" dirty="0" smtClean="0"/>
              <a:t> and global </a:t>
            </a:r>
            <a:r>
              <a:rPr lang="nb-NO" sz="2000" i="1" dirty="0" err="1" smtClean="0"/>
              <a:t>challenges</a:t>
            </a:r>
            <a:r>
              <a:rPr lang="nb-NO" sz="2000" i="1" dirty="0" smtClean="0"/>
              <a:t> </a:t>
            </a:r>
          </a:p>
          <a:p>
            <a:pPr>
              <a:buNone/>
            </a:pPr>
            <a:endParaRPr lang="nb-NO"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The </a:t>
            </a:r>
            <a:r>
              <a:rPr lang="nb-NO" dirty="0" err="1" smtClean="0"/>
              <a:t>way</a:t>
            </a:r>
            <a:r>
              <a:rPr lang="nb-NO" dirty="0" smtClean="0"/>
              <a:t> forward</a:t>
            </a:r>
            <a:endParaRPr lang="nb-NO" dirty="0"/>
          </a:p>
        </p:txBody>
      </p:sp>
      <p:sp>
        <p:nvSpPr>
          <p:cNvPr id="3" name="Text Placeholder 2"/>
          <p:cNvSpPr>
            <a:spLocks noGrp="1"/>
          </p:cNvSpPr>
          <p:nvPr>
            <p:ph type="body" sz="half" idx="1"/>
          </p:nvPr>
        </p:nvSpPr>
        <p:spPr/>
        <p:txBody>
          <a:bodyPr/>
          <a:lstStyle/>
          <a:p>
            <a:pPr>
              <a:buNone/>
            </a:pPr>
            <a:r>
              <a:rPr lang="nb-NO" sz="1800" i="1" dirty="0" err="1" smtClean="0"/>
              <a:t>Scale</a:t>
            </a:r>
            <a:r>
              <a:rPr lang="nb-NO" sz="1800" i="1" dirty="0" smtClean="0"/>
              <a:t> </a:t>
            </a:r>
            <a:r>
              <a:rPr lang="nb-NO" sz="1800" i="1" dirty="0" err="1" smtClean="0"/>
              <a:t>down</a:t>
            </a:r>
            <a:r>
              <a:rPr lang="nb-NO" sz="1800" i="1" dirty="0" smtClean="0"/>
              <a:t> and </a:t>
            </a:r>
            <a:r>
              <a:rPr lang="nb-NO" sz="1800" i="1" dirty="0" err="1" smtClean="0"/>
              <a:t>transform</a:t>
            </a:r>
            <a:r>
              <a:rPr lang="nb-NO" sz="1800" dirty="0" smtClean="0"/>
              <a:t>: not a </a:t>
            </a:r>
            <a:r>
              <a:rPr lang="nb-NO" sz="1800" dirty="0" err="1" smtClean="0"/>
              <a:t>viable</a:t>
            </a:r>
            <a:r>
              <a:rPr lang="nb-NO" sz="1800" dirty="0" smtClean="0"/>
              <a:t> </a:t>
            </a:r>
            <a:r>
              <a:rPr lang="nb-NO" sz="1800" dirty="0" err="1" smtClean="0"/>
              <a:t>option</a:t>
            </a:r>
            <a:r>
              <a:rPr lang="nb-NO" sz="1800" dirty="0" smtClean="0"/>
              <a:t> in </a:t>
            </a:r>
            <a:r>
              <a:rPr lang="nb-NO" sz="1800" dirty="0" err="1" smtClean="0"/>
              <a:t>current</a:t>
            </a:r>
            <a:r>
              <a:rPr lang="nb-NO" sz="1800" dirty="0" smtClean="0"/>
              <a:t> </a:t>
            </a:r>
            <a:r>
              <a:rPr lang="nb-NO" sz="1800" dirty="0" err="1" smtClean="0"/>
              <a:t>political</a:t>
            </a:r>
            <a:r>
              <a:rPr lang="nb-NO" sz="1800" dirty="0" smtClean="0"/>
              <a:t> landscape</a:t>
            </a:r>
          </a:p>
          <a:p>
            <a:pPr>
              <a:buNone/>
            </a:pPr>
            <a:endParaRPr lang="nb-NO" sz="1800" dirty="0" smtClean="0"/>
          </a:p>
          <a:p>
            <a:pPr>
              <a:buNone/>
            </a:pPr>
            <a:r>
              <a:rPr lang="nb-NO" sz="1800" dirty="0" err="1" smtClean="0"/>
              <a:t>Strategy</a:t>
            </a:r>
            <a:r>
              <a:rPr lang="nb-NO" sz="1800" dirty="0" smtClean="0"/>
              <a:t> </a:t>
            </a:r>
            <a:r>
              <a:rPr lang="nb-NO" sz="1800" dirty="0" err="1" smtClean="0"/>
              <a:t>of</a:t>
            </a:r>
            <a:r>
              <a:rPr lang="nb-NO" sz="1800" dirty="0" smtClean="0"/>
              <a:t> </a:t>
            </a:r>
            <a:r>
              <a:rPr lang="nb-NO" sz="1800" dirty="0" err="1" smtClean="0"/>
              <a:t>choice</a:t>
            </a:r>
            <a:r>
              <a:rPr lang="nb-NO" sz="1800" dirty="0" smtClean="0"/>
              <a:t>: </a:t>
            </a:r>
          </a:p>
          <a:p>
            <a:pPr>
              <a:buNone/>
            </a:pPr>
            <a:r>
              <a:rPr lang="nb-NO" sz="1800" i="1" dirty="0" err="1" smtClean="0"/>
              <a:t>Conservative</a:t>
            </a:r>
            <a:r>
              <a:rPr lang="nb-NO" sz="1800" i="1" dirty="0" smtClean="0"/>
              <a:t> </a:t>
            </a:r>
            <a:r>
              <a:rPr lang="nb-NO" sz="1800" i="1" dirty="0" err="1" smtClean="0"/>
              <a:t>prioritization</a:t>
            </a:r>
            <a:r>
              <a:rPr lang="nb-NO" sz="1800" i="1" dirty="0" smtClean="0"/>
              <a:t> </a:t>
            </a:r>
          </a:p>
          <a:p>
            <a:pPr>
              <a:buNone/>
            </a:pPr>
            <a:r>
              <a:rPr lang="nb-NO" sz="1800" dirty="0" err="1" smtClean="0"/>
              <a:t>coupled</a:t>
            </a:r>
            <a:r>
              <a:rPr lang="nb-NO" sz="1800" dirty="0" smtClean="0"/>
              <a:t> to </a:t>
            </a:r>
          </a:p>
          <a:p>
            <a:pPr>
              <a:buNone/>
            </a:pPr>
            <a:r>
              <a:rPr lang="nb-NO" sz="1800" i="1" dirty="0" err="1" smtClean="0"/>
              <a:t>Capitalization</a:t>
            </a:r>
            <a:r>
              <a:rPr lang="nb-NO" sz="1800" i="1" dirty="0" smtClean="0"/>
              <a:t> </a:t>
            </a:r>
            <a:r>
              <a:rPr lang="nb-NO" sz="1800" i="1" dirty="0" err="1" smtClean="0"/>
              <a:t>on</a:t>
            </a:r>
            <a:r>
              <a:rPr lang="nb-NO" sz="1800" i="1" dirty="0" smtClean="0"/>
              <a:t> </a:t>
            </a:r>
            <a:r>
              <a:rPr lang="nb-NO" sz="1800" i="1" dirty="0" err="1" smtClean="0"/>
              <a:t>intra-institutional</a:t>
            </a:r>
            <a:endParaRPr lang="nb-NO" sz="1800" i="1" dirty="0" smtClean="0"/>
          </a:p>
          <a:p>
            <a:pPr>
              <a:buNone/>
            </a:pPr>
            <a:r>
              <a:rPr lang="nb-NO" sz="1800" i="1" dirty="0" err="1" smtClean="0"/>
              <a:t>diversity</a:t>
            </a:r>
            <a:r>
              <a:rPr lang="nb-NO" sz="1800" i="1" dirty="0" smtClean="0"/>
              <a:t> </a:t>
            </a:r>
          </a:p>
          <a:p>
            <a:pPr>
              <a:buNone/>
            </a:pPr>
            <a:r>
              <a:rPr lang="nb-NO" sz="1800" dirty="0" smtClean="0"/>
              <a:t> </a:t>
            </a:r>
          </a:p>
          <a:p>
            <a:pPr>
              <a:buNone/>
            </a:pPr>
            <a:endParaRPr lang="nb-NO" sz="1800" dirty="0" smtClean="0"/>
          </a:p>
          <a:p>
            <a:pPr>
              <a:buNone/>
            </a:pPr>
            <a:endParaRPr lang="nb-NO" sz="1800" dirty="0" smtClean="0"/>
          </a:p>
          <a:p>
            <a:endParaRPr lang="nb-NO" dirty="0"/>
          </a:p>
        </p:txBody>
      </p:sp>
      <p:sp>
        <p:nvSpPr>
          <p:cNvPr id="4" name="Content Placeholder 3"/>
          <p:cNvSpPr>
            <a:spLocks noGrp="1"/>
          </p:cNvSpPr>
          <p:nvPr>
            <p:ph sz="half" idx="2"/>
          </p:nvPr>
        </p:nvSpPr>
        <p:spPr/>
        <p:txBody>
          <a:bodyPr/>
          <a:lstStyle/>
          <a:p>
            <a:endParaRPr lang="nb-NO" dirty="0"/>
          </a:p>
        </p:txBody>
      </p:sp>
      <p:pic>
        <p:nvPicPr>
          <p:cNvPr id="5" name="Picture 5" descr="P1030638.JPG"/>
          <p:cNvPicPr>
            <a:picLocks noChangeAspect="1"/>
          </p:cNvPicPr>
          <p:nvPr/>
        </p:nvPicPr>
        <p:blipFill>
          <a:blip r:embed="rId2"/>
          <a:srcRect/>
          <a:stretch>
            <a:fillRect/>
          </a:stretch>
        </p:blipFill>
        <p:spPr bwMode="auto">
          <a:xfrm>
            <a:off x="4283968" y="2276872"/>
            <a:ext cx="3524250" cy="264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i="1" dirty="0" err="1" smtClean="0"/>
              <a:t>Capitalization</a:t>
            </a:r>
            <a:r>
              <a:rPr lang="nb-NO" i="1" dirty="0" smtClean="0"/>
              <a:t> </a:t>
            </a:r>
            <a:r>
              <a:rPr lang="nb-NO" i="1" dirty="0" err="1" smtClean="0"/>
              <a:t>on</a:t>
            </a:r>
            <a:r>
              <a:rPr lang="nb-NO" i="1" dirty="0" smtClean="0"/>
              <a:t> </a:t>
            </a:r>
            <a:r>
              <a:rPr lang="nb-NO" i="1" dirty="0" err="1" smtClean="0"/>
              <a:t>intra-institutional</a:t>
            </a:r>
            <a:r>
              <a:rPr lang="nb-NO" i="1" dirty="0" smtClean="0"/>
              <a:t/>
            </a:r>
            <a:br>
              <a:rPr lang="nb-NO" i="1" dirty="0" smtClean="0"/>
            </a:br>
            <a:r>
              <a:rPr lang="nb-NO" i="1" dirty="0" err="1" smtClean="0"/>
              <a:t>diversity</a:t>
            </a:r>
            <a:r>
              <a:rPr lang="nb-NO" i="1" dirty="0" smtClean="0"/>
              <a:t> </a:t>
            </a:r>
            <a:br>
              <a:rPr lang="nb-NO" i="1" dirty="0" smtClean="0"/>
            </a:br>
            <a:endParaRPr lang="nb-NO" dirty="0"/>
          </a:p>
        </p:txBody>
      </p:sp>
      <p:sp>
        <p:nvSpPr>
          <p:cNvPr id="3" name="Text Placeholder 2"/>
          <p:cNvSpPr>
            <a:spLocks noGrp="1"/>
          </p:cNvSpPr>
          <p:nvPr>
            <p:ph type="body" sz="half" idx="1"/>
          </p:nvPr>
        </p:nvSpPr>
        <p:spPr>
          <a:xfrm>
            <a:off x="304800" y="2209800"/>
            <a:ext cx="7651576" cy="4191000"/>
          </a:xfrm>
        </p:spPr>
        <p:txBody>
          <a:bodyPr/>
          <a:lstStyle/>
          <a:p>
            <a:r>
              <a:rPr lang="nb-NO" dirty="0" err="1" smtClean="0"/>
              <a:t>Build</a:t>
            </a:r>
            <a:r>
              <a:rPr lang="nb-NO" dirty="0" smtClean="0"/>
              <a:t> </a:t>
            </a:r>
            <a:r>
              <a:rPr lang="nb-NO" dirty="0" err="1" smtClean="0"/>
              <a:t>good</a:t>
            </a:r>
            <a:r>
              <a:rPr lang="nb-NO" dirty="0" smtClean="0"/>
              <a:t> </a:t>
            </a:r>
            <a:r>
              <a:rPr lang="nb-NO" dirty="0" err="1" smtClean="0"/>
              <a:t>interdisciplinary</a:t>
            </a:r>
            <a:r>
              <a:rPr lang="nb-NO" dirty="0" smtClean="0"/>
              <a:t> and </a:t>
            </a:r>
            <a:r>
              <a:rPr lang="nb-NO" dirty="0" err="1" smtClean="0"/>
              <a:t>interfacultary</a:t>
            </a:r>
            <a:r>
              <a:rPr lang="nb-NO" dirty="0" smtClean="0"/>
              <a:t> </a:t>
            </a:r>
            <a:r>
              <a:rPr lang="nb-NO" dirty="0" err="1" smtClean="0"/>
              <a:t>research</a:t>
            </a:r>
            <a:r>
              <a:rPr lang="nb-NO" dirty="0" smtClean="0"/>
              <a:t> and </a:t>
            </a:r>
            <a:r>
              <a:rPr lang="nb-NO" dirty="0" err="1" smtClean="0"/>
              <a:t>study</a:t>
            </a:r>
            <a:r>
              <a:rPr lang="nb-NO" dirty="0" smtClean="0"/>
              <a:t> </a:t>
            </a:r>
            <a:r>
              <a:rPr lang="nb-NO" dirty="0" err="1" smtClean="0"/>
              <a:t>programmes</a:t>
            </a:r>
            <a:r>
              <a:rPr lang="nb-NO" dirty="0" smtClean="0"/>
              <a:t> </a:t>
            </a:r>
          </a:p>
          <a:p>
            <a:r>
              <a:rPr lang="nb-NO" dirty="0" err="1" smtClean="0"/>
              <a:t>Couple</a:t>
            </a:r>
            <a:r>
              <a:rPr lang="nb-NO" dirty="0" smtClean="0"/>
              <a:t> </a:t>
            </a:r>
            <a:r>
              <a:rPr lang="nb-NO" dirty="0" err="1" smtClean="0"/>
              <a:t>education</a:t>
            </a:r>
            <a:r>
              <a:rPr lang="nb-NO" dirty="0" smtClean="0"/>
              <a:t> to </a:t>
            </a:r>
            <a:r>
              <a:rPr lang="nb-NO" dirty="0" err="1" smtClean="0"/>
              <a:t>the</a:t>
            </a:r>
            <a:r>
              <a:rPr lang="nb-NO" dirty="0" smtClean="0"/>
              <a:t> best </a:t>
            </a:r>
            <a:r>
              <a:rPr lang="nb-NO" dirty="0" err="1" smtClean="0"/>
              <a:t>research</a:t>
            </a:r>
            <a:r>
              <a:rPr lang="nb-NO" dirty="0" smtClean="0"/>
              <a:t> </a:t>
            </a:r>
            <a:r>
              <a:rPr lang="nb-NO" dirty="0" err="1" smtClean="0"/>
              <a:t>groups</a:t>
            </a:r>
            <a:r>
              <a:rPr lang="nb-NO" dirty="0" smtClean="0"/>
              <a:t> </a:t>
            </a:r>
          </a:p>
          <a:p>
            <a:r>
              <a:rPr lang="nb-NO" dirty="0" err="1" smtClean="0"/>
              <a:t>Integrate</a:t>
            </a:r>
            <a:r>
              <a:rPr lang="nb-NO" dirty="0" smtClean="0"/>
              <a:t> </a:t>
            </a:r>
            <a:r>
              <a:rPr lang="nb-NO" dirty="0" err="1" smtClean="0"/>
              <a:t>science</a:t>
            </a:r>
            <a:r>
              <a:rPr lang="nb-NO" dirty="0" smtClean="0"/>
              <a:t> </a:t>
            </a:r>
            <a:r>
              <a:rPr lang="nb-NO" dirty="0" err="1" smtClean="0"/>
              <a:t>communication</a:t>
            </a:r>
            <a:r>
              <a:rPr lang="nb-NO" dirty="0" smtClean="0"/>
              <a:t> and </a:t>
            </a:r>
            <a:r>
              <a:rPr lang="nb-NO" dirty="0" err="1" smtClean="0"/>
              <a:t>innovation</a:t>
            </a:r>
            <a:r>
              <a:rPr lang="nb-NO" dirty="0" smtClean="0"/>
              <a:t> </a:t>
            </a:r>
            <a:r>
              <a:rPr lang="nb-NO" dirty="0" err="1" smtClean="0"/>
              <a:t>with</a:t>
            </a:r>
            <a:r>
              <a:rPr lang="nb-NO" dirty="0" smtClean="0"/>
              <a:t> </a:t>
            </a:r>
            <a:r>
              <a:rPr lang="nb-NO" dirty="0" err="1" smtClean="0"/>
              <a:t>education</a:t>
            </a:r>
            <a:r>
              <a:rPr lang="nb-NO" dirty="0" smtClean="0"/>
              <a:t> and </a:t>
            </a:r>
            <a:r>
              <a:rPr lang="nb-NO" dirty="0" err="1" smtClean="0"/>
              <a:t>research</a:t>
            </a:r>
            <a:r>
              <a:rPr lang="nb-NO" dirty="0" smtClean="0"/>
              <a:t> </a:t>
            </a:r>
            <a:endParaRPr lang="nb-N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i="1" dirty="0" err="1" smtClean="0"/>
              <a:t>Capitalization</a:t>
            </a:r>
            <a:r>
              <a:rPr lang="nb-NO" i="1" dirty="0" smtClean="0"/>
              <a:t> </a:t>
            </a:r>
            <a:r>
              <a:rPr lang="nb-NO" i="1" dirty="0" err="1" smtClean="0"/>
              <a:t>on</a:t>
            </a:r>
            <a:r>
              <a:rPr lang="nb-NO" i="1" dirty="0" smtClean="0"/>
              <a:t> </a:t>
            </a:r>
            <a:r>
              <a:rPr lang="nb-NO" i="1" dirty="0" err="1" smtClean="0"/>
              <a:t>intra-institutional</a:t>
            </a:r>
            <a:r>
              <a:rPr lang="nb-NO" i="1" dirty="0" smtClean="0"/>
              <a:t/>
            </a:r>
            <a:br>
              <a:rPr lang="nb-NO" i="1" dirty="0" smtClean="0"/>
            </a:br>
            <a:r>
              <a:rPr lang="nb-NO" i="1" dirty="0" err="1" smtClean="0"/>
              <a:t>diversity</a:t>
            </a:r>
            <a:r>
              <a:rPr lang="nb-NO" i="1" dirty="0" smtClean="0"/>
              <a:t> – </a:t>
            </a:r>
            <a:r>
              <a:rPr lang="nb-NO" i="1" dirty="0" err="1" smtClean="0"/>
              <a:t>the</a:t>
            </a:r>
            <a:r>
              <a:rPr lang="nb-NO" i="1" dirty="0" smtClean="0"/>
              <a:t> design </a:t>
            </a:r>
            <a:r>
              <a:rPr lang="nb-NO" i="1" dirty="0" err="1" smtClean="0"/>
              <a:t>of</a:t>
            </a:r>
            <a:r>
              <a:rPr lang="nb-NO" i="1" dirty="0" smtClean="0"/>
              <a:t> a </a:t>
            </a:r>
            <a:r>
              <a:rPr lang="nb-NO" i="1" dirty="0" err="1" smtClean="0"/>
              <a:t>new</a:t>
            </a:r>
            <a:r>
              <a:rPr lang="nb-NO" i="1" dirty="0" smtClean="0"/>
              <a:t> </a:t>
            </a:r>
            <a:r>
              <a:rPr lang="nb-NO" i="1" dirty="0" err="1" smtClean="0"/>
              <a:t>strategy</a:t>
            </a:r>
            <a:r>
              <a:rPr lang="nb-NO" i="1" dirty="0" smtClean="0"/>
              <a:t> plan </a:t>
            </a:r>
            <a:endParaRPr lang="nb-NO" dirty="0"/>
          </a:p>
        </p:txBody>
      </p:sp>
      <p:sp>
        <p:nvSpPr>
          <p:cNvPr id="3" name="Text Placeholder 2"/>
          <p:cNvSpPr>
            <a:spLocks noGrp="1"/>
          </p:cNvSpPr>
          <p:nvPr>
            <p:ph type="body" sz="half" idx="1"/>
          </p:nvPr>
        </p:nvSpPr>
        <p:spPr>
          <a:xfrm>
            <a:off x="304800" y="2209800"/>
            <a:ext cx="3835152" cy="4191000"/>
          </a:xfrm>
        </p:spPr>
        <p:txBody>
          <a:bodyPr/>
          <a:lstStyle/>
          <a:p>
            <a:r>
              <a:rPr lang="nb-NO" sz="2400" dirty="0" smtClean="0"/>
              <a:t>UiO Strategy2020 hot off </a:t>
            </a:r>
            <a:r>
              <a:rPr lang="nb-NO" sz="2400" dirty="0" err="1" smtClean="0"/>
              <a:t>the</a:t>
            </a:r>
            <a:r>
              <a:rPr lang="nb-NO" sz="2400" dirty="0" smtClean="0"/>
              <a:t> press</a:t>
            </a:r>
          </a:p>
          <a:p>
            <a:r>
              <a:rPr lang="nb-NO" sz="2400" dirty="0" smtClean="0"/>
              <a:t>Long time </a:t>
            </a:r>
            <a:r>
              <a:rPr lang="nb-NO" sz="2400" dirty="0" err="1" smtClean="0"/>
              <a:t>horizon</a:t>
            </a:r>
            <a:r>
              <a:rPr lang="nb-NO" sz="2400" dirty="0" smtClean="0"/>
              <a:t>, to </a:t>
            </a:r>
            <a:r>
              <a:rPr lang="nb-NO" sz="2400" dirty="0" err="1" smtClean="0"/>
              <a:t>kindle</a:t>
            </a:r>
            <a:r>
              <a:rPr lang="nb-NO" sz="2400" dirty="0" smtClean="0"/>
              <a:t> </a:t>
            </a:r>
            <a:r>
              <a:rPr lang="nb-NO" sz="2400" dirty="0" err="1" smtClean="0"/>
              <a:t>creativity</a:t>
            </a:r>
            <a:endParaRPr lang="nb-NO" sz="2400" dirty="0" smtClean="0"/>
          </a:p>
          <a:p>
            <a:r>
              <a:rPr lang="nb-NO" sz="2400" dirty="0" smtClean="0"/>
              <a:t>An </a:t>
            </a:r>
            <a:r>
              <a:rPr lang="nb-NO" sz="2400" dirty="0" err="1" smtClean="0"/>
              <a:t>integrative</a:t>
            </a:r>
            <a:r>
              <a:rPr lang="nb-NO" sz="2400" dirty="0" smtClean="0"/>
              <a:t> plan </a:t>
            </a:r>
            <a:r>
              <a:rPr lang="nb-NO" sz="2400" dirty="0" err="1" smtClean="0"/>
              <a:t>with</a:t>
            </a:r>
            <a:r>
              <a:rPr lang="nb-NO" sz="2400" dirty="0" smtClean="0"/>
              <a:t> </a:t>
            </a:r>
            <a:r>
              <a:rPr lang="nb-NO" sz="2400" dirty="0" err="1" smtClean="0"/>
              <a:t>no</a:t>
            </a:r>
            <a:r>
              <a:rPr lang="nb-NO" sz="2400" dirty="0" smtClean="0"/>
              <a:t> breakdown </a:t>
            </a:r>
            <a:r>
              <a:rPr lang="nb-NO" sz="2400" dirty="0" err="1" smtClean="0"/>
              <a:t>on</a:t>
            </a:r>
            <a:r>
              <a:rPr lang="nb-NO" sz="2400" dirty="0" smtClean="0"/>
              <a:t> </a:t>
            </a:r>
            <a:r>
              <a:rPr lang="nb-NO" sz="2400" dirty="0" err="1" smtClean="0"/>
              <a:t>discipline</a:t>
            </a:r>
            <a:r>
              <a:rPr lang="nb-NO" sz="2400" dirty="0" smtClean="0"/>
              <a:t> or </a:t>
            </a:r>
            <a:r>
              <a:rPr lang="nb-NO" sz="2400" dirty="0" err="1" smtClean="0"/>
              <a:t>theme</a:t>
            </a:r>
            <a:r>
              <a:rPr lang="nb-NO" sz="2400" dirty="0" smtClean="0"/>
              <a:t>, </a:t>
            </a:r>
            <a:r>
              <a:rPr lang="nb-NO" sz="2400" dirty="0" err="1" smtClean="0"/>
              <a:t>no</a:t>
            </a:r>
            <a:r>
              <a:rPr lang="nb-NO" sz="2400" dirty="0" smtClean="0"/>
              <a:t> breakdown </a:t>
            </a:r>
            <a:r>
              <a:rPr lang="nb-NO" sz="2400" dirty="0" err="1" smtClean="0"/>
              <a:t>on</a:t>
            </a:r>
            <a:r>
              <a:rPr lang="nb-NO" sz="2400" dirty="0" smtClean="0"/>
              <a:t> </a:t>
            </a:r>
            <a:r>
              <a:rPr lang="nb-NO" sz="2400" dirty="0" err="1" smtClean="0"/>
              <a:t>task</a:t>
            </a:r>
            <a:r>
              <a:rPr lang="nb-NO" sz="2400" dirty="0" smtClean="0"/>
              <a:t> (</a:t>
            </a:r>
            <a:r>
              <a:rPr lang="nb-NO" sz="2400" dirty="0" err="1" smtClean="0"/>
              <a:t>education</a:t>
            </a:r>
            <a:r>
              <a:rPr lang="nb-NO" sz="2400" dirty="0" smtClean="0"/>
              <a:t>, </a:t>
            </a:r>
            <a:r>
              <a:rPr lang="nb-NO" sz="2400" dirty="0" err="1" smtClean="0"/>
              <a:t>research</a:t>
            </a:r>
            <a:r>
              <a:rPr lang="nb-NO" sz="2400" dirty="0" smtClean="0"/>
              <a:t>, </a:t>
            </a:r>
            <a:r>
              <a:rPr lang="nb-NO" sz="2400" dirty="0" err="1" smtClean="0"/>
              <a:t>science</a:t>
            </a:r>
            <a:r>
              <a:rPr lang="nb-NO" sz="2400" dirty="0" smtClean="0"/>
              <a:t> </a:t>
            </a:r>
            <a:r>
              <a:rPr lang="nb-NO" sz="2400" dirty="0" err="1" smtClean="0"/>
              <a:t>communication</a:t>
            </a:r>
            <a:r>
              <a:rPr lang="nb-NO" dirty="0" smtClean="0"/>
              <a:t>) </a:t>
            </a:r>
            <a:endParaRPr lang="nb-NO" dirty="0"/>
          </a:p>
        </p:txBody>
      </p:sp>
      <p:sp>
        <p:nvSpPr>
          <p:cNvPr id="4" name="Content Placeholder 3"/>
          <p:cNvSpPr>
            <a:spLocks noGrp="1"/>
          </p:cNvSpPr>
          <p:nvPr>
            <p:ph sz="half" idx="2"/>
          </p:nvPr>
        </p:nvSpPr>
        <p:spPr/>
        <p:txBody>
          <a:bodyPr/>
          <a:lstStyle/>
          <a:p>
            <a:r>
              <a:rPr lang="nb-NO" dirty="0" smtClean="0"/>
              <a:t>The </a:t>
            </a:r>
            <a:r>
              <a:rPr lang="nb-NO" dirty="0" err="1" smtClean="0"/>
              <a:t>result</a:t>
            </a:r>
            <a:r>
              <a:rPr lang="nb-NO" dirty="0" smtClean="0"/>
              <a:t>: a </a:t>
            </a:r>
            <a:r>
              <a:rPr lang="nb-NO" dirty="0" err="1" smtClean="0"/>
              <a:t>strategy</a:t>
            </a:r>
            <a:r>
              <a:rPr lang="nb-NO" dirty="0" smtClean="0"/>
              <a:t> plan </a:t>
            </a:r>
            <a:r>
              <a:rPr lang="nb-NO" dirty="0" err="1" smtClean="0"/>
              <a:t>that</a:t>
            </a:r>
            <a:r>
              <a:rPr lang="nb-NO" dirty="0" smtClean="0"/>
              <a:t> </a:t>
            </a:r>
            <a:r>
              <a:rPr lang="nb-NO" dirty="0" err="1" smtClean="0"/>
              <a:t>should</a:t>
            </a:r>
            <a:r>
              <a:rPr lang="nb-NO" dirty="0" smtClean="0"/>
              <a:t> foster </a:t>
            </a:r>
            <a:r>
              <a:rPr lang="nb-NO" dirty="0" err="1" smtClean="0"/>
              <a:t>interdisciplinarity</a:t>
            </a:r>
            <a:r>
              <a:rPr lang="nb-NO" dirty="0" smtClean="0"/>
              <a:t>, </a:t>
            </a:r>
            <a:r>
              <a:rPr lang="nb-NO" dirty="0" err="1" smtClean="0"/>
              <a:t>counteract</a:t>
            </a:r>
            <a:r>
              <a:rPr lang="nb-NO" dirty="0" smtClean="0"/>
              <a:t> </a:t>
            </a:r>
            <a:r>
              <a:rPr lang="nb-NO" dirty="0" err="1" smtClean="0"/>
              <a:t>disjunction</a:t>
            </a:r>
            <a:r>
              <a:rPr lang="nb-NO" dirty="0" smtClean="0"/>
              <a:t> and serve as an </a:t>
            </a:r>
            <a:r>
              <a:rPr lang="nb-NO" dirty="0" err="1" smtClean="0"/>
              <a:t>antidote</a:t>
            </a:r>
            <a:r>
              <a:rPr lang="nb-NO" dirty="0" smtClean="0"/>
              <a:t> to ”</a:t>
            </a:r>
            <a:r>
              <a:rPr lang="nb-NO" dirty="0" err="1" smtClean="0"/>
              <a:t>fragmentation</a:t>
            </a:r>
            <a:r>
              <a:rPr lang="nb-NO" dirty="0" smtClean="0"/>
              <a:t>” </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1560" y="533400"/>
            <a:ext cx="8075240" cy="1143000"/>
          </a:xfrm>
        </p:spPr>
        <p:txBody>
          <a:bodyPr/>
          <a:lstStyle/>
          <a:p>
            <a:r>
              <a:rPr lang="en-GB" dirty="0" smtClean="0"/>
              <a:t>Strategy2020: Five “universities” in one</a:t>
            </a:r>
          </a:p>
        </p:txBody>
      </p:sp>
      <p:sp>
        <p:nvSpPr>
          <p:cNvPr id="21507" name="Content Placeholder 2"/>
          <p:cNvSpPr>
            <a:spLocks noGrp="1"/>
          </p:cNvSpPr>
          <p:nvPr>
            <p:ph idx="1"/>
          </p:nvPr>
        </p:nvSpPr>
        <p:spPr>
          <a:xfrm>
            <a:off x="1143000" y="1447800"/>
            <a:ext cx="7543800" cy="4114800"/>
          </a:xfrm>
        </p:spPr>
        <p:txBody>
          <a:bodyPr/>
          <a:lstStyle/>
          <a:p>
            <a:pPr marL="514350" indent="-514350">
              <a:spcBef>
                <a:spcPts val="600"/>
              </a:spcBef>
              <a:buFontTx/>
              <a:buAutoNum type="arabicPeriod"/>
            </a:pPr>
            <a:r>
              <a:rPr lang="en-GB" sz="2200" b="1" dirty="0" smtClean="0"/>
              <a:t>A university transcending borders</a:t>
            </a:r>
          </a:p>
          <a:p>
            <a:pPr marL="514350" indent="-514350">
              <a:spcBef>
                <a:spcPts val="600"/>
              </a:spcBef>
              <a:buFontTx/>
              <a:buAutoNum type="arabicPeriod"/>
            </a:pPr>
            <a:r>
              <a:rPr lang="en-GB" sz="2200" b="1" dirty="0" smtClean="0"/>
              <a:t>A university for research-based education</a:t>
            </a:r>
            <a:r>
              <a:rPr lang="nb-NO" sz="2200" b="1" dirty="0" smtClean="0"/>
              <a:t> </a:t>
            </a:r>
            <a:endParaRPr lang="en-GB" sz="2200" b="1" dirty="0" smtClean="0"/>
          </a:p>
          <a:p>
            <a:pPr marL="514350" indent="-514350">
              <a:spcBef>
                <a:spcPts val="600"/>
              </a:spcBef>
              <a:buFontTx/>
              <a:buAutoNum type="arabicPeriod"/>
            </a:pPr>
            <a:r>
              <a:rPr lang="en-GB" sz="2200" b="1" dirty="0" smtClean="0"/>
              <a:t>A university in society</a:t>
            </a:r>
          </a:p>
          <a:p>
            <a:pPr marL="514350" indent="-514350">
              <a:spcBef>
                <a:spcPts val="600"/>
              </a:spcBef>
              <a:buFontTx/>
              <a:buAutoNum type="arabicPeriod"/>
            </a:pPr>
            <a:r>
              <a:rPr lang="en-GB" sz="2200" b="1" dirty="0" smtClean="0"/>
              <a:t>A university in action</a:t>
            </a:r>
          </a:p>
          <a:p>
            <a:pPr marL="514350" indent="-514350">
              <a:spcBef>
                <a:spcPts val="600"/>
              </a:spcBef>
              <a:buFontTx/>
              <a:buAutoNum type="arabicPeriod"/>
            </a:pPr>
            <a:r>
              <a:rPr lang="en-GB" sz="2200" b="1" dirty="0" smtClean="0"/>
              <a:t>The university of my choice</a:t>
            </a:r>
          </a:p>
        </p:txBody>
      </p:sp>
      <p:pic>
        <p:nvPicPr>
          <p:cNvPr id="24580" name="Picture 5" descr="1 grensesprengende.jpg"/>
          <p:cNvPicPr>
            <a:picLocks noChangeAspect="1"/>
          </p:cNvPicPr>
          <p:nvPr/>
        </p:nvPicPr>
        <p:blipFill>
          <a:blip r:embed="rId3"/>
          <a:srcRect t="20795" b="32578"/>
          <a:stretch>
            <a:fillRect/>
          </a:stretch>
        </p:blipFill>
        <p:spPr bwMode="auto">
          <a:xfrm>
            <a:off x="0" y="3714750"/>
            <a:ext cx="9144000" cy="2838450"/>
          </a:xfrm>
          <a:prstGeom prst="rect">
            <a:avLst/>
          </a:prstGeom>
          <a:noFill/>
          <a:ln w="9525">
            <a:noFill/>
            <a:miter lim="800000"/>
            <a:headEnd/>
            <a:tailEnd/>
          </a:ln>
          <a:effectLst>
            <a:outerShdw blurRad="50800" dist="38100" dir="2700000">
              <a:srgbClr val="000000">
                <a:alpha val="43000"/>
              </a:srgbClr>
            </a:outerShdw>
          </a:effectLst>
        </p:spPr>
      </p:pic>
      <p:sp>
        <p:nvSpPr>
          <p:cNvPr id="21509" name="Rectangle 11"/>
          <p:cNvSpPr>
            <a:spLocks noChangeArrowheads="1"/>
          </p:cNvSpPr>
          <p:nvPr/>
        </p:nvSpPr>
        <p:spPr bwMode="auto">
          <a:xfrm>
            <a:off x="7696200" y="6489700"/>
            <a:ext cx="1263650" cy="215900"/>
          </a:xfrm>
          <a:prstGeom prst="rect">
            <a:avLst/>
          </a:prstGeom>
          <a:noFill/>
          <a:ln w="9525">
            <a:noFill/>
            <a:miter lim="800000"/>
            <a:headEnd/>
            <a:tailEnd/>
          </a:ln>
        </p:spPr>
        <p:txBody>
          <a:bodyPr wrap="none">
            <a:spAutoFit/>
          </a:bodyPr>
          <a:lstStyle/>
          <a:p>
            <a:pPr eaLnBrk="0" hangingPunct="0"/>
            <a:r>
              <a:rPr lang="nb-NO" sz="800" i="1">
                <a:latin typeface="Calibri" pitchFamily="34" charset="0"/>
              </a:rPr>
              <a:t>(</a:t>
            </a:r>
            <a:r>
              <a:rPr lang="en-US" sz="800" i="1">
                <a:latin typeface="Calibri" pitchFamily="34" charset="0"/>
              </a:rPr>
              <a:t>Photo</a:t>
            </a:r>
            <a:r>
              <a:rPr lang="nb-NO" sz="800" i="1">
                <a:latin typeface="Calibri" pitchFamily="34" charset="0"/>
              </a:rPr>
              <a:t>: </a:t>
            </a:r>
            <a:r>
              <a:rPr lang="en-US" sz="800" i="1">
                <a:latin typeface="Calibri" pitchFamily="34" charset="0"/>
              </a:rPr>
              <a:t>Francesco Saggio</a:t>
            </a:r>
            <a:r>
              <a:rPr lang="nb-NO" sz="800" i="1">
                <a:latin typeface="Calibri" pitchFamily="34" charset="0"/>
              </a:rPr>
              <a:t>)</a:t>
            </a:r>
            <a:endParaRPr lang="nb-NO" sz="80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What</a:t>
            </a:r>
            <a:r>
              <a:rPr lang="nb-NO" dirty="0" smtClean="0"/>
              <a:t> has </a:t>
            </a:r>
            <a:r>
              <a:rPr lang="nb-NO" dirty="0" err="1" smtClean="0"/>
              <a:t>been</a:t>
            </a:r>
            <a:r>
              <a:rPr lang="nb-NO" dirty="0" smtClean="0"/>
              <a:t> </a:t>
            </a:r>
            <a:r>
              <a:rPr lang="nb-NO" dirty="0" err="1" smtClean="0"/>
              <a:t>achieved</a:t>
            </a:r>
            <a:r>
              <a:rPr lang="nb-NO" dirty="0" smtClean="0"/>
              <a:t> </a:t>
            </a:r>
            <a:r>
              <a:rPr lang="nb-NO" dirty="0" err="1" smtClean="0"/>
              <a:t>thus</a:t>
            </a:r>
            <a:r>
              <a:rPr lang="nb-NO" dirty="0" smtClean="0"/>
              <a:t> far?</a:t>
            </a:r>
            <a:endParaRPr lang="nb-NO" dirty="0"/>
          </a:p>
        </p:txBody>
      </p:sp>
      <p:sp>
        <p:nvSpPr>
          <p:cNvPr id="3" name="Text Placeholder 2"/>
          <p:cNvSpPr>
            <a:spLocks noGrp="1"/>
          </p:cNvSpPr>
          <p:nvPr>
            <p:ph type="body" sz="half" idx="1"/>
          </p:nvPr>
        </p:nvSpPr>
        <p:spPr/>
        <p:txBody>
          <a:bodyPr/>
          <a:lstStyle/>
          <a:p>
            <a:r>
              <a:rPr lang="nb-NO" dirty="0" err="1" smtClean="0"/>
              <a:t>Interfacultary</a:t>
            </a:r>
            <a:r>
              <a:rPr lang="nb-NO" dirty="0" smtClean="0"/>
              <a:t> </a:t>
            </a:r>
            <a:r>
              <a:rPr lang="nb-NO" dirty="0" err="1" smtClean="0"/>
              <a:t>educational</a:t>
            </a:r>
            <a:r>
              <a:rPr lang="nb-NO" dirty="0" smtClean="0"/>
              <a:t> and </a:t>
            </a:r>
            <a:r>
              <a:rPr lang="nb-NO" dirty="0" err="1" smtClean="0"/>
              <a:t>research</a:t>
            </a:r>
            <a:r>
              <a:rPr lang="nb-NO" dirty="0" smtClean="0"/>
              <a:t> </a:t>
            </a:r>
            <a:r>
              <a:rPr lang="nb-NO" dirty="0" err="1" smtClean="0"/>
              <a:t>programmes</a:t>
            </a:r>
            <a:endParaRPr lang="nb-NO" dirty="0" smtClean="0"/>
          </a:p>
          <a:p>
            <a:r>
              <a:rPr lang="nb-NO" dirty="0" smtClean="0"/>
              <a:t>Centres </a:t>
            </a:r>
            <a:r>
              <a:rPr lang="nb-NO" dirty="0" err="1" smtClean="0"/>
              <a:t>of</a:t>
            </a:r>
            <a:r>
              <a:rPr lang="nb-NO" dirty="0" smtClean="0"/>
              <a:t> Excellence  </a:t>
            </a:r>
          </a:p>
          <a:p>
            <a:r>
              <a:rPr lang="nb-NO" dirty="0" smtClean="0"/>
              <a:t>Establishment </a:t>
            </a:r>
            <a:r>
              <a:rPr lang="nb-NO" dirty="0" err="1" smtClean="0"/>
              <a:t>of</a:t>
            </a:r>
            <a:r>
              <a:rPr lang="nb-NO" dirty="0" smtClean="0"/>
              <a:t> a </a:t>
            </a:r>
            <a:r>
              <a:rPr lang="nb-NO" dirty="0" err="1" smtClean="0"/>
              <a:t>leadership</a:t>
            </a:r>
            <a:r>
              <a:rPr lang="nb-NO" dirty="0" smtClean="0"/>
              <a:t> program </a:t>
            </a:r>
            <a:r>
              <a:rPr lang="nb-NO" dirty="0" err="1" smtClean="0"/>
              <a:t>that</a:t>
            </a:r>
            <a:r>
              <a:rPr lang="nb-NO" dirty="0" smtClean="0"/>
              <a:t> </a:t>
            </a:r>
            <a:r>
              <a:rPr lang="nb-NO" dirty="0" err="1" smtClean="0"/>
              <a:t>promotes</a:t>
            </a:r>
            <a:r>
              <a:rPr lang="nb-NO" dirty="0" smtClean="0"/>
              <a:t> </a:t>
            </a:r>
            <a:r>
              <a:rPr lang="nb-NO" dirty="0" err="1" smtClean="0"/>
              <a:t>interdisciplinarity</a:t>
            </a:r>
            <a:r>
              <a:rPr lang="nb-NO" dirty="0" smtClean="0"/>
              <a:t>  </a:t>
            </a:r>
            <a:endParaRPr lang="nb-NO" dirty="0"/>
          </a:p>
        </p:txBody>
      </p:sp>
      <p:sp>
        <p:nvSpPr>
          <p:cNvPr id="4" name="Content Placeholder 3"/>
          <p:cNvSpPr>
            <a:spLocks noGrp="1"/>
          </p:cNvSpPr>
          <p:nvPr>
            <p:ph sz="half" idx="2"/>
          </p:nvPr>
        </p:nvSpPr>
        <p:spPr/>
        <p:txBody>
          <a:bodyPr/>
          <a:lstStyle/>
          <a:p>
            <a:endParaRPr lang="nb-NO"/>
          </a:p>
        </p:txBody>
      </p:sp>
      <p:pic>
        <p:nvPicPr>
          <p:cNvPr id="5" name="Picture 18" descr="SFF ill copy"/>
          <p:cNvPicPr>
            <a:picLocks noChangeAspect="1" noChangeArrowheads="1"/>
          </p:cNvPicPr>
          <p:nvPr/>
        </p:nvPicPr>
        <p:blipFill>
          <a:blip r:embed="rId2"/>
          <a:srcRect/>
          <a:stretch>
            <a:fillRect/>
          </a:stretch>
        </p:blipFill>
        <p:spPr bwMode="auto">
          <a:xfrm>
            <a:off x="3923928" y="2132856"/>
            <a:ext cx="4959523" cy="4293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idx="4294967295"/>
          </p:nvPr>
        </p:nvSpPr>
        <p:spPr>
          <a:xfrm>
            <a:off x="357188" y="714375"/>
            <a:ext cx="7696200" cy="1000125"/>
          </a:xfrm>
        </p:spPr>
        <p:txBody>
          <a:bodyPr/>
          <a:lstStyle/>
          <a:p>
            <a:r>
              <a:rPr lang="nb-NO" dirty="0"/>
              <a:t/>
            </a:r>
            <a:br>
              <a:rPr lang="nb-NO" dirty="0"/>
            </a:br>
            <a:r>
              <a:rPr lang="nb-NO" dirty="0"/>
              <a:t/>
            </a:r>
            <a:br>
              <a:rPr lang="nb-NO" dirty="0"/>
            </a:br>
            <a:r>
              <a:rPr lang="en-US" sz="3200" dirty="0"/>
              <a:t>New multidisciplinary initiatives </a:t>
            </a:r>
            <a:r>
              <a:rPr lang="nb-NO" dirty="0"/>
              <a:t/>
            </a:r>
            <a:br>
              <a:rPr lang="nb-NO" dirty="0"/>
            </a:br>
            <a:r>
              <a:rPr lang="nb-NO" dirty="0"/>
              <a:t/>
            </a:r>
            <a:br>
              <a:rPr lang="nb-NO" dirty="0"/>
            </a:br>
            <a:endParaRPr lang="nb-NO" dirty="0"/>
          </a:p>
        </p:txBody>
      </p:sp>
      <p:sp>
        <p:nvSpPr>
          <p:cNvPr id="333827" name="Content Placeholder 2"/>
          <p:cNvSpPr>
            <a:spLocks noGrp="1"/>
          </p:cNvSpPr>
          <p:nvPr>
            <p:ph idx="4294967295"/>
          </p:nvPr>
        </p:nvSpPr>
        <p:spPr>
          <a:xfrm>
            <a:off x="357188" y="1928813"/>
            <a:ext cx="6429375" cy="4714875"/>
          </a:xfrm>
        </p:spPr>
        <p:txBody>
          <a:bodyPr/>
          <a:lstStyle/>
          <a:p>
            <a:pPr>
              <a:buFontTx/>
              <a:buNone/>
            </a:pPr>
            <a:r>
              <a:rPr lang="nb-NO" sz="2600" b="1">
                <a:solidFill>
                  <a:srgbClr val="004F8A"/>
                </a:solidFill>
              </a:rPr>
              <a:t>7 Multi-Faculty priority research areas</a:t>
            </a:r>
          </a:p>
          <a:p>
            <a:pPr>
              <a:buFontTx/>
              <a:buNone/>
            </a:pPr>
            <a:endParaRPr lang="nb-NO" sz="2000" b="1">
              <a:solidFill>
                <a:srgbClr val="004F8A"/>
              </a:solidFill>
            </a:endParaRPr>
          </a:p>
          <a:p>
            <a:r>
              <a:rPr lang="en-US" sz="1800"/>
              <a:t>Living conditions in developing countries</a:t>
            </a:r>
          </a:p>
          <a:p>
            <a:r>
              <a:rPr lang="en-US" sz="1800"/>
              <a:t>Life Sciences</a:t>
            </a:r>
          </a:p>
          <a:p>
            <a:r>
              <a:rPr lang="en-US" sz="1800"/>
              <a:t>Cultural processes in an age of global change</a:t>
            </a:r>
            <a:endParaRPr lang="en-US" sz="1800" b="1"/>
          </a:p>
          <a:p>
            <a:r>
              <a:rPr lang="en-US" sz="1800"/>
              <a:t>Religion in pluralistic societies </a:t>
            </a:r>
            <a:endParaRPr lang="en-US" sz="1800" b="1"/>
          </a:p>
          <a:p>
            <a:r>
              <a:rPr lang="en-US" sz="1800"/>
              <a:t>Multi-level democracy, constitutional government, democratic participation</a:t>
            </a:r>
          </a:p>
          <a:p>
            <a:r>
              <a:rPr lang="en-US" sz="1800"/>
              <a:t>Science, language arts and mathematics education; school leadership. Knowledge in and about schools.</a:t>
            </a:r>
          </a:p>
          <a:p>
            <a:r>
              <a:rPr lang="en-US" sz="1800"/>
              <a:t>Climate change in a legal, economic, geological and policy perspective</a:t>
            </a:r>
          </a:p>
          <a:p>
            <a:endParaRPr lang="nb-NO"/>
          </a:p>
          <a:p>
            <a:endParaRPr lang="nb-NO"/>
          </a:p>
        </p:txBody>
      </p:sp>
      <p:sp>
        <p:nvSpPr>
          <p:cNvPr id="393220" name="Text Box 4"/>
          <p:cNvSpPr txBox="1">
            <a:spLocks noChangeArrowheads="1"/>
          </p:cNvSpPr>
          <p:nvPr/>
        </p:nvSpPr>
        <p:spPr bwMode="auto">
          <a:xfrm>
            <a:off x="684213" y="6165850"/>
            <a:ext cx="6121400" cy="336550"/>
          </a:xfrm>
          <a:prstGeom prst="rect">
            <a:avLst/>
          </a:prstGeom>
          <a:noFill/>
          <a:ln w="9525">
            <a:noFill/>
            <a:miter lim="800000"/>
            <a:headEnd/>
            <a:tailEnd/>
          </a:ln>
        </p:spPr>
        <p:txBody>
          <a:bodyPr>
            <a:spAutoFit/>
          </a:bodyPr>
          <a:lstStyle/>
          <a:p>
            <a:pPr>
              <a:spcBef>
                <a:spcPct val="50000"/>
              </a:spcBef>
            </a:pPr>
            <a:r>
              <a:rPr lang="nb-NO" sz="1600" b="1" i="1">
                <a:solidFill>
                  <a:srgbClr val="000000"/>
                </a:solidFill>
                <a:latin typeface="Arial" charset="0"/>
                <a:ea typeface="+mn-ea"/>
                <a:cs typeface="+mn-cs"/>
              </a:rPr>
              <a:t>Fostering creativity at the interface between disciplines</a:t>
            </a:r>
            <a:r>
              <a:rPr lang="nb-NO" sz="1600">
                <a:solidFill>
                  <a:srgbClr val="000000"/>
                </a:solidFill>
                <a:latin typeface="Arial" charset="0"/>
                <a:ea typeface="+mn-ea"/>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a:xfrm>
            <a:off x="293688" y="142875"/>
            <a:ext cx="7993062" cy="928688"/>
          </a:xfrm>
        </p:spPr>
        <p:txBody>
          <a:bodyPr/>
          <a:lstStyle/>
          <a:p>
            <a:r>
              <a:rPr lang="nb-NO" sz="3200" dirty="0">
                <a:cs typeface="Arial" charset="0"/>
              </a:rPr>
              <a:t/>
            </a:r>
            <a:br>
              <a:rPr lang="nb-NO" sz="3200" dirty="0">
                <a:cs typeface="Arial" charset="0"/>
              </a:rPr>
            </a:br>
            <a:r>
              <a:rPr lang="nb-NO" sz="2400" dirty="0">
                <a:solidFill>
                  <a:srgbClr val="004F8A"/>
                </a:solidFill>
                <a:cs typeface="Arial" charset="0"/>
              </a:rPr>
              <a:t>National Centres </a:t>
            </a:r>
            <a:r>
              <a:rPr lang="nb-NO" sz="2400" dirty="0" err="1">
                <a:solidFill>
                  <a:srgbClr val="004F8A"/>
                </a:solidFill>
                <a:cs typeface="Arial" charset="0"/>
              </a:rPr>
              <a:t>of</a:t>
            </a:r>
            <a:r>
              <a:rPr lang="nb-NO" sz="2400" dirty="0">
                <a:solidFill>
                  <a:srgbClr val="004F8A"/>
                </a:solidFill>
                <a:cs typeface="Arial" charset="0"/>
              </a:rPr>
              <a:t> Excellence </a:t>
            </a:r>
            <a:br>
              <a:rPr lang="nb-NO" sz="2400" dirty="0">
                <a:solidFill>
                  <a:srgbClr val="004F8A"/>
                </a:solidFill>
                <a:cs typeface="Arial" charset="0"/>
              </a:rPr>
            </a:br>
            <a:r>
              <a:rPr lang="nb-NO" sz="1800" dirty="0">
                <a:solidFill>
                  <a:srgbClr val="004F8A"/>
                </a:solidFill>
                <a:cs typeface="Arial" charset="0"/>
              </a:rPr>
              <a:t>(</a:t>
            </a:r>
            <a:r>
              <a:rPr lang="nb-NO" sz="1800" dirty="0" err="1">
                <a:solidFill>
                  <a:srgbClr val="004F8A"/>
                </a:solidFill>
                <a:cs typeface="Arial" charset="0"/>
              </a:rPr>
              <a:t>sponsored</a:t>
            </a:r>
            <a:r>
              <a:rPr lang="nb-NO" sz="1800" dirty="0">
                <a:solidFill>
                  <a:srgbClr val="004F8A"/>
                </a:solidFill>
                <a:cs typeface="Arial" charset="0"/>
              </a:rPr>
              <a:t> by </a:t>
            </a:r>
            <a:r>
              <a:rPr lang="nb-NO" sz="1800" dirty="0" err="1">
                <a:solidFill>
                  <a:srgbClr val="004F8A"/>
                </a:solidFill>
                <a:cs typeface="Arial" charset="0"/>
              </a:rPr>
              <a:t>the</a:t>
            </a:r>
            <a:r>
              <a:rPr lang="nb-NO" sz="1800" dirty="0">
                <a:solidFill>
                  <a:srgbClr val="004F8A"/>
                </a:solidFill>
                <a:cs typeface="Arial" charset="0"/>
              </a:rPr>
              <a:t> Research </a:t>
            </a:r>
            <a:r>
              <a:rPr lang="nb-NO" sz="1800" dirty="0" err="1">
                <a:solidFill>
                  <a:srgbClr val="004F8A"/>
                </a:solidFill>
                <a:cs typeface="Arial" charset="0"/>
              </a:rPr>
              <a:t>Council</a:t>
            </a:r>
            <a:r>
              <a:rPr lang="nb-NO" sz="1800" dirty="0">
                <a:solidFill>
                  <a:srgbClr val="004F8A"/>
                </a:solidFill>
                <a:cs typeface="Arial" charset="0"/>
              </a:rPr>
              <a:t> </a:t>
            </a:r>
            <a:r>
              <a:rPr lang="nb-NO" sz="1800" dirty="0" err="1">
                <a:solidFill>
                  <a:srgbClr val="004F8A"/>
                </a:solidFill>
                <a:cs typeface="Arial" charset="0"/>
              </a:rPr>
              <a:t>of</a:t>
            </a:r>
            <a:r>
              <a:rPr lang="nb-NO" sz="1800" dirty="0">
                <a:solidFill>
                  <a:srgbClr val="004F8A"/>
                </a:solidFill>
                <a:cs typeface="Arial" charset="0"/>
              </a:rPr>
              <a:t> </a:t>
            </a:r>
            <a:r>
              <a:rPr lang="nb-NO" sz="1800" dirty="0" err="1">
                <a:solidFill>
                  <a:srgbClr val="004F8A"/>
                </a:solidFill>
                <a:cs typeface="Arial" charset="0"/>
              </a:rPr>
              <a:t>Norway</a:t>
            </a:r>
            <a:r>
              <a:rPr lang="nb-NO" sz="1800" dirty="0">
                <a:solidFill>
                  <a:srgbClr val="004F8A"/>
                </a:solidFill>
                <a:cs typeface="Arial" charset="0"/>
              </a:rPr>
              <a:t>)</a:t>
            </a:r>
          </a:p>
        </p:txBody>
      </p:sp>
      <p:sp>
        <p:nvSpPr>
          <p:cNvPr id="339971" name="Rectangle 3"/>
          <p:cNvSpPr>
            <a:spLocks noGrp="1" noChangeArrowheads="1"/>
          </p:cNvSpPr>
          <p:nvPr>
            <p:ph idx="4294967295"/>
          </p:nvPr>
        </p:nvSpPr>
        <p:spPr>
          <a:xfrm>
            <a:off x="250825" y="1500188"/>
            <a:ext cx="7464425" cy="4714875"/>
          </a:xfrm>
        </p:spPr>
        <p:txBody>
          <a:bodyPr/>
          <a:lstStyle/>
          <a:p>
            <a:pPr>
              <a:lnSpc>
                <a:spcPct val="90000"/>
              </a:lnSpc>
              <a:buFontTx/>
              <a:buNone/>
            </a:pPr>
            <a:r>
              <a:rPr lang="en-US" sz="2000" dirty="0">
                <a:solidFill>
                  <a:srgbClr val="004F8A"/>
                </a:solidFill>
              </a:rPr>
              <a:t>Medicine</a:t>
            </a:r>
            <a:r>
              <a:rPr lang="en-US" dirty="0"/>
              <a:t> </a:t>
            </a:r>
          </a:p>
          <a:p>
            <a:pPr lvl="1">
              <a:lnSpc>
                <a:spcPct val="90000"/>
              </a:lnSpc>
              <a:buFontTx/>
              <a:buChar char="•"/>
            </a:pPr>
            <a:r>
              <a:rPr lang="en-US" sz="1600" dirty="0"/>
              <a:t>Centre for Molecular Biology and Neuroscience</a:t>
            </a:r>
          </a:p>
          <a:p>
            <a:pPr lvl="1">
              <a:lnSpc>
                <a:spcPct val="90000"/>
              </a:lnSpc>
              <a:buFontTx/>
              <a:buChar char="•"/>
            </a:pPr>
            <a:r>
              <a:rPr lang="en-US" sz="1600" dirty="0"/>
              <a:t>Centre for Cancer Biomedicine</a:t>
            </a:r>
          </a:p>
          <a:p>
            <a:pPr lvl="1">
              <a:lnSpc>
                <a:spcPct val="90000"/>
              </a:lnSpc>
              <a:buFontTx/>
              <a:buChar char="•"/>
            </a:pPr>
            <a:r>
              <a:rPr lang="en-US" sz="1600" dirty="0"/>
              <a:t>Centre for Immune Regulation</a:t>
            </a:r>
          </a:p>
          <a:p>
            <a:pPr lvl="1">
              <a:lnSpc>
                <a:spcPct val="90000"/>
              </a:lnSpc>
              <a:buFontTx/>
              <a:buNone/>
            </a:pPr>
            <a:r>
              <a:rPr lang="en-US" sz="1600" dirty="0"/>
              <a:t> </a:t>
            </a:r>
          </a:p>
          <a:p>
            <a:pPr>
              <a:lnSpc>
                <a:spcPct val="90000"/>
              </a:lnSpc>
              <a:buFontTx/>
              <a:buNone/>
            </a:pPr>
            <a:r>
              <a:rPr lang="en-US" sz="2000" dirty="0">
                <a:solidFill>
                  <a:srgbClr val="004F8A"/>
                </a:solidFill>
              </a:rPr>
              <a:t>Natural Sciences</a:t>
            </a:r>
          </a:p>
          <a:p>
            <a:pPr lvl="1">
              <a:lnSpc>
                <a:spcPct val="90000"/>
              </a:lnSpc>
              <a:buFontTx/>
              <a:buChar char="•"/>
            </a:pPr>
            <a:r>
              <a:rPr lang="en-US" sz="1600" dirty="0"/>
              <a:t>Centre for Physics of Geological Processes</a:t>
            </a:r>
          </a:p>
          <a:p>
            <a:pPr lvl="1">
              <a:lnSpc>
                <a:spcPct val="90000"/>
              </a:lnSpc>
              <a:buFontTx/>
              <a:buChar char="•"/>
            </a:pPr>
            <a:r>
              <a:rPr lang="en-US" sz="1600" dirty="0"/>
              <a:t>Centre of Mathematics for Applications </a:t>
            </a:r>
          </a:p>
          <a:p>
            <a:pPr lvl="1">
              <a:lnSpc>
                <a:spcPct val="90000"/>
              </a:lnSpc>
              <a:buFontTx/>
              <a:buChar char="•"/>
            </a:pPr>
            <a:r>
              <a:rPr lang="en-US" sz="1600" dirty="0"/>
              <a:t>Centre for Ecological and Evolutionary Synthesis</a:t>
            </a:r>
          </a:p>
          <a:p>
            <a:pPr lvl="1">
              <a:lnSpc>
                <a:spcPct val="90000"/>
              </a:lnSpc>
              <a:spcBef>
                <a:spcPct val="30000"/>
              </a:spcBef>
              <a:buFontTx/>
              <a:buChar char="•"/>
            </a:pPr>
            <a:r>
              <a:rPr lang="nb-NO" sz="1600" i="1" dirty="0"/>
              <a:t>Centre for </a:t>
            </a:r>
            <a:r>
              <a:rPr lang="nb-NO" sz="1600" i="1" dirty="0" err="1"/>
              <a:t>Theoretical</a:t>
            </a:r>
            <a:r>
              <a:rPr lang="nb-NO" sz="1600" i="1" dirty="0"/>
              <a:t> and </a:t>
            </a:r>
            <a:r>
              <a:rPr lang="nb-NO" sz="1600" i="1" dirty="0" err="1"/>
              <a:t>Computational</a:t>
            </a:r>
            <a:r>
              <a:rPr lang="nb-NO" sz="1600" i="1" dirty="0"/>
              <a:t> </a:t>
            </a:r>
            <a:r>
              <a:rPr lang="nb-NO" sz="1600" i="1" dirty="0" err="1"/>
              <a:t>Chemistry</a:t>
            </a:r>
            <a:endParaRPr lang="nb-NO" sz="1600" b="1" i="1" dirty="0"/>
          </a:p>
          <a:p>
            <a:pPr lvl="1">
              <a:lnSpc>
                <a:spcPct val="90000"/>
              </a:lnSpc>
              <a:spcBef>
                <a:spcPct val="30000"/>
              </a:spcBef>
              <a:buFontTx/>
              <a:buChar char="•"/>
            </a:pPr>
            <a:r>
              <a:rPr lang="nb-NO" sz="1600" i="1" dirty="0"/>
              <a:t>Center for </a:t>
            </a:r>
            <a:r>
              <a:rPr lang="nb-NO" sz="1600" i="1" dirty="0" err="1"/>
              <a:t>Biomedical</a:t>
            </a:r>
            <a:r>
              <a:rPr lang="nb-NO" sz="1600" i="1" dirty="0"/>
              <a:t> </a:t>
            </a:r>
            <a:r>
              <a:rPr lang="nb-NO" sz="1600" i="1" dirty="0" err="1"/>
              <a:t>Computing</a:t>
            </a:r>
            <a:endParaRPr lang="nb-NO" sz="1600" i="1" dirty="0"/>
          </a:p>
          <a:p>
            <a:pPr lvl="1">
              <a:lnSpc>
                <a:spcPct val="90000"/>
              </a:lnSpc>
              <a:spcBef>
                <a:spcPct val="30000"/>
              </a:spcBef>
              <a:buFontTx/>
              <a:buChar char="•"/>
            </a:pPr>
            <a:r>
              <a:rPr lang="nb-NO" sz="1600" i="1" dirty="0"/>
              <a:t>International Centre for </a:t>
            </a:r>
            <a:r>
              <a:rPr lang="nb-NO" sz="1600" i="1" dirty="0" err="1"/>
              <a:t>Geohazards</a:t>
            </a:r>
            <a:endParaRPr lang="nb-NO" sz="1600" i="1" dirty="0"/>
          </a:p>
          <a:p>
            <a:pPr lvl="1">
              <a:lnSpc>
                <a:spcPct val="90000"/>
              </a:lnSpc>
              <a:spcBef>
                <a:spcPct val="30000"/>
              </a:spcBef>
              <a:buFontTx/>
              <a:buNone/>
            </a:pPr>
            <a:endParaRPr lang="en-US" sz="1600" i="1" dirty="0"/>
          </a:p>
          <a:p>
            <a:pPr>
              <a:lnSpc>
                <a:spcPct val="90000"/>
              </a:lnSpc>
              <a:buFontTx/>
              <a:buNone/>
            </a:pPr>
            <a:r>
              <a:rPr lang="en-US" sz="2000" dirty="0">
                <a:solidFill>
                  <a:srgbClr val="004F8A"/>
                </a:solidFill>
              </a:rPr>
              <a:t>Social Sciences and the Humanities</a:t>
            </a:r>
            <a:r>
              <a:rPr lang="en-US" sz="1800" dirty="0">
                <a:solidFill>
                  <a:srgbClr val="004F8A"/>
                </a:solidFill>
              </a:rPr>
              <a:t> </a:t>
            </a:r>
          </a:p>
          <a:p>
            <a:pPr lvl="1">
              <a:lnSpc>
                <a:spcPct val="90000"/>
              </a:lnSpc>
              <a:buFontTx/>
              <a:buChar char="•"/>
            </a:pPr>
            <a:r>
              <a:rPr lang="en-US" sz="1600" dirty="0"/>
              <a:t>Equality, Social Organizations and Performance </a:t>
            </a:r>
          </a:p>
          <a:p>
            <a:pPr lvl="1">
              <a:lnSpc>
                <a:spcPct val="90000"/>
              </a:lnSpc>
              <a:buFontTx/>
              <a:buNone/>
            </a:pPr>
            <a:r>
              <a:rPr lang="en-US" sz="1600" dirty="0"/>
              <a:t>	- Confronting Theory with the Nordic Lessons</a:t>
            </a:r>
          </a:p>
          <a:p>
            <a:pPr lvl="1">
              <a:lnSpc>
                <a:spcPct val="90000"/>
              </a:lnSpc>
              <a:buFontTx/>
              <a:buChar char="•"/>
            </a:pPr>
            <a:r>
              <a:rPr lang="en-US" sz="1600" dirty="0"/>
              <a:t>Centre for the Study of Mind in Nature</a:t>
            </a:r>
          </a:p>
          <a:p>
            <a:pPr lvl="1">
              <a:lnSpc>
                <a:spcPct val="90000"/>
              </a:lnSpc>
            </a:pPr>
            <a:endParaRPr lang="nb-NO" sz="1600" dirty="0"/>
          </a:p>
        </p:txBody>
      </p:sp>
      <p:pic>
        <p:nvPicPr>
          <p:cNvPr id="339972" name="Picture 7" descr="Satellite?blobcol=urldata&amp;blobheader=image%2Fgif&amp;blobkey=id&amp;blobtable=MungoBlobs&amp;blobwhere=1196421535378&amp;ssbinary=true"/>
          <p:cNvPicPr>
            <a:picLocks noChangeAspect="1" noChangeArrowheads="1"/>
          </p:cNvPicPr>
          <p:nvPr/>
        </p:nvPicPr>
        <p:blipFill>
          <a:blip r:embed="rId3"/>
          <a:srcRect/>
          <a:stretch>
            <a:fillRect/>
          </a:stretch>
        </p:blipFill>
        <p:spPr bwMode="auto">
          <a:xfrm>
            <a:off x="6227763" y="214313"/>
            <a:ext cx="2916237" cy="722312"/>
          </a:xfrm>
          <a:prstGeom prst="rect">
            <a:avLst/>
          </a:prstGeom>
          <a:noFill/>
          <a:ln w="9525">
            <a:noFill/>
            <a:miter lim="800000"/>
            <a:headEnd/>
            <a:tailEnd/>
          </a:ln>
        </p:spPr>
      </p:pic>
      <p:sp>
        <p:nvSpPr>
          <p:cNvPr id="5" name="TextBox 4"/>
          <p:cNvSpPr txBox="1"/>
          <p:nvPr/>
        </p:nvSpPr>
        <p:spPr>
          <a:xfrm>
            <a:off x="6228184" y="2204864"/>
            <a:ext cx="1584176" cy="1015663"/>
          </a:xfrm>
          <a:prstGeom prst="rect">
            <a:avLst/>
          </a:prstGeom>
          <a:solidFill>
            <a:srgbClr val="FFFF00"/>
          </a:solidFill>
        </p:spPr>
        <p:txBody>
          <a:bodyPr wrap="square" rtlCol="0">
            <a:spAutoFit/>
          </a:bodyPr>
          <a:lstStyle/>
          <a:p>
            <a:r>
              <a:rPr lang="nb-NO" dirty="0" err="1" smtClean="0"/>
              <a:t>Injects</a:t>
            </a:r>
            <a:r>
              <a:rPr lang="nb-NO" dirty="0" smtClean="0"/>
              <a:t> </a:t>
            </a:r>
            <a:r>
              <a:rPr lang="nb-NO" dirty="0" err="1" smtClean="0"/>
              <a:t>physics</a:t>
            </a:r>
            <a:r>
              <a:rPr lang="nb-NO" dirty="0" smtClean="0"/>
              <a:t> </a:t>
            </a:r>
            <a:r>
              <a:rPr lang="nb-NO" dirty="0" err="1" smtClean="0"/>
              <a:t>into</a:t>
            </a:r>
            <a:r>
              <a:rPr lang="nb-NO" dirty="0" smtClean="0"/>
              <a:t> </a:t>
            </a:r>
            <a:r>
              <a:rPr lang="nb-NO" dirty="0" err="1" smtClean="0"/>
              <a:t>geology</a:t>
            </a:r>
            <a:r>
              <a:rPr lang="nb-NO" dirty="0" smtClean="0"/>
              <a:t> </a:t>
            </a:r>
            <a:endParaRPr lang="nb-NO" dirty="0"/>
          </a:p>
        </p:txBody>
      </p:sp>
      <p:sp>
        <p:nvSpPr>
          <p:cNvPr id="7" name="TextBox 6"/>
          <p:cNvSpPr txBox="1"/>
          <p:nvPr/>
        </p:nvSpPr>
        <p:spPr>
          <a:xfrm>
            <a:off x="6372200" y="3717032"/>
            <a:ext cx="2592288" cy="707886"/>
          </a:xfrm>
          <a:prstGeom prst="rect">
            <a:avLst/>
          </a:prstGeom>
          <a:solidFill>
            <a:srgbClr val="92D050"/>
          </a:solidFill>
        </p:spPr>
        <p:txBody>
          <a:bodyPr wrap="square" rtlCol="0">
            <a:spAutoFit/>
          </a:bodyPr>
          <a:lstStyle/>
          <a:p>
            <a:r>
              <a:rPr lang="nb-NO" dirty="0" err="1" smtClean="0"/>
              <a:t>Joins</a:t>
            </a:r>
            <a:r>
              <a:rPr lang="nb-NO" dirty="0" smtClean="0"/>
              <a:t> </a:t>
            </a:r>
            <a:r>
              <a:rPr lang="nb-NO" dirty="0" err="1" smtClean="0"/>
              <a:t>ecology</a:t>
            </a:r>
            <a:r>
              <a:rPr lang="nb-NO" dirty="0" smtClean="0"/>
              <a:t> </a:t>
            </a:r>
            <a:r>
              <a:rPr lang="nb-NO" dirty="0" err="1" smtClean="0"/>
              <a:t>with</a:t>
            </a:r>
            <a:r>
              <a:rPr lang="nb-NO" dirty="0" smtClean="0"/>
              <a:t> </a:t>
            </a:r>
            <a:r>
              <a:rPr lang="nb-NO" dirty="0" err="1" smtClean="0"/>
              <a:t>evolutionary</a:t>
            </a:r>
            <a:r>
              <a:rPr lang="nb-NO" dirty="0" smtClean="0"/>
              <a:t> </a:t>
            </a:r>
            <a:r>
              <a:rPr lang="nb-NO" dirty="0" err="1" smtClean="0"/>
              <a:t>biology</a:t>
            </a:r>
            <a:endParaRPr lang="nb-NO" dirty="0"/>
          </a:p>
        </p:txBody>
      </p:sp>
      <p:sp>
        <p:nvSpPr>
          <p:cNvPr id="8" name="Down Arrow 7"/>
          <p:cNvSpPr/>
          <p:nvPr/>
        </p:nvSpPr>
        <p:spPr>
          <a:xfrm rot="2834593">
            <a:off x="5383812" y="2280535"/>
            <a:ext cx="484632" cy="1246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Down Arrow 9"/>
          <p:cNvSpPr/>
          <p:nvPr/>
        </p:nvSpPr>
        <p:spPr>
          <a:xfrm rot="5400000">
            <a:off x="5733840" y="3563305"/>
            <a:ext cx="484632" cy="792088"/>
          </a:xfrm>
          <a:prstGeom prst="downArrow">
            <a:avLst>
              <a:gd name="adj1" fmla="val 50000"/>
              <a:gd name="adj2" fmla="val 70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8" descr="Satellite?blobcol=urldata&amp;blobheader=image%2Fjpeg&amp;blobkey=id&amp;blobtable=MungoBlobs&amp;blobwhere=1192363943403&amp;ssbinary=true"/>
          <p:cNvPicPr>
            <a:picLocks noChangeAspect="1" noChangeArrowheads="1"/>
          </p:cNvPicPr>
          <p:nvPr/>
        </p:nvPicPr>
        <p:blipFill>
          <a:blip r:embed="rId3"/>
          <a:srcRect/>
          <a:stretch>
            <a:fillRect/>
          </a:stretch>
        </p:blipFill>
        <p:spPr bwMode="auto">
          <a:xfrm>
            <a:off x="214313" y="1714500"/>
            <a:ext cx="2020887" cy="928688"/>
          </a:xfrm>
          <a:prstGeom prst="rect">
            <a:avLst/>
          </a:prstGeom>
          <a:noFill/>
          <a:ln w="9525">
            <a:noFill/>
            <a:miter lim="800000"/>
            <a:headEnd/>
            <a:tailEnd/>
          </a:ln>
        </p:spPr>
      </p:pic>
      <p:sp>
        <p:nvSpPr>
          <p:cNvPr id="342019" name="Title 1"/>
          <p:cNvSpPr>
            <a:spLocks noGrp="1"/>
          </p:cNvSpPr>
          <p:nvPr>
            <p:ph type="title" idx="4294967295"/>
          </p:nvPr>
        </p:nvSpPr>
        <p:spPr>
          <a:xfrm>
            <a:off x="233363" y="285750"/>
            <a:ext cx="7696200" cy="928688"/>
          </a:xfrm>
        </p:spPr>
        <p:txBody>
          <a:bodyPr/>
          <a:lstStyle/>
          <a:p>
            <a:r>
              <a:rPr lang="en-US" sz="2800"/>
              <a:t>National Centres to develop </a:t>
            </a:r>
            <a:br>
              <a:rPr lang="en-US" sz="2800"/>
            </a:br>
            <a:r>
              <a:rPr lang="en-US" sz="2800"/>
              <a:t>expertise and promote innovation</a:t>
            </a:r>
            <a:endParaRPr lang="nb-NO" sz="2800"/>
          </a:p>
        </p:txBody>
      </p:sp>
      <p:sp>
        <p:nvSpPr>
          <p:cNvPr id="342020" name="Content Placeholder 2"/>
          <p:cNvSpPr>
            <a:spLocks noGrp="1"/>
          </p:cNvSpPr>
          <p:nvPr>
            <p:ph idx="4294967295"/>
          </p:nvPr>
        </p:nvSpPr>
        <p:spPr>
          <a:xfrm>
            <a:off x="2000250" y="1785938"/>
            <a:ext cx="6000750" cy="4714875"/>
          </a:xfrm>
        </p:spPr>
        <p:txBody>
          <a:bodyPr/>
          <a:lstStyle/>
          <a:p>
            <a:pPr>
              <a:lnSpc>
                <a:spcPct val="90000"/>
              </a:lnSpc>
              <a:buFontTx/>
              <a:buNone/>
            </a:pPr>
            <a:r>
              <a:rPr lang="nb-NO">
                <a:solidFill>
                  <a:srgbClr val="004F8A"/>
                </a:solidFill>
              </a:rPr>
              <a:t>Centres for Research-based Innovation</a:t>
            </a:r>
            <a:r>
              <a:rPr lang="nb-NO" sz="2000">
                <a:solidFill>
                  <a:srgbClr val="004F8A"/>
                </a:solidFill>
              </a:rPr>
              <a:t> </a:t>
            </a:r>
          </a:p>
          <a:p>
            <a:pPr lvl="1">
              <a:lnSpc>
                <a:spcPct val="90000"/>
              </a:lnSpc>
              <a:buFontTx/>
              <a:buChar char="•"/>
            </a:pPr>
            <a:r>
              <a:rPr lang="nb-NO" sz="1600"/>
              <a:t>Innovative Natural Gas Processes and Products (UiO)</a:t>
            </a:r>
            <a:endParaRPr lang="en-US" sz="1600"/>
          </a:p>
          <a:p>
            <a:pPr lvl="1">
              <a:lnSpc>
                <a:spcPct val="90000"/>
              </a:lnSpc>
              <a:buFontTx/>
              <a:buChar char="•"/>
            </a:pPr>
            <a:r>
              <a:rPr lang="nb-NO" sz="1600" i="1"/>
              <a:t>Information Access Disruptions (FAST asa)</a:t>
            </a:r>
          </a:p>
          <a:p>
            <a:pPr lvl="1">
              <a:lnSpc>
                <a:spcPct val="90000"/>
              </a:lnSpc>
              <a:buFontTx/>
              <a:buChar char="•"/>
            </a:pPr>
            <a:r>
              <a:rPr lang="nn-NO" sz="1600" i="1"/>
              <a:t>Statistics for Innovation (NR)</a:t>
            </a:r>
          </a:p>
          <a:p>
            <a:pPr lvl="1">
              <a:lnSpc>
                <a:spcPct val="90000"/>
              </a:lnSpc>
              <a:buFontTx/>
              <a:buChar char="•"/>
            </a:pPr>
            <a:r>
              <a:rPr lang="nb-NO" sz="1600" i="1"/>
              <a:t>Stem Cell Based Tumor Therapy (Oslo University Hospital)</a:t>
            </a:r>
          </a:p>
          <a:p>
            <a:pPr lvl="1">
              <a:lnSpc>
                <a:spcPct val="90000"/>
              </a:lnSpc>
              <a:buFontTx/>
              <a:buChar char="•"/>
            </a:pPr>
            <a:endParaRPr lang="en-US" sz="1600"/>
          </a:p>
          <a:p>
            <a:pPr lvl="1">
              <a:lnSpc>
                <a:spcPct val="90000"/>
              </a:lnSpc>
              <a:buFontTx/>
              <a:buChar char="•"/>
            </a:pPr>
            <a:endParaRPr lang="en-US" sz="1600"/>
          </a:p>
          <a:p>
            <a:pPr>
              <a:buFontTx/>
              <a:buNone/>
            </a:pPr>
            <a:r>
              <a:rPr lang="en-US">
                <a:solidFill>
                  <a:srgbClr val="004F8A"/>
                </a:solidFill>
              </a:rPr>
              <a:t>Centres for Environment-friendly Energy </a:t>
            </a:r>
          </a:p>
          <a:p>
            <a:pPr>
              <a:buFontTx/>
              <a:buNone/>
            </a:pPr>
            <a:r>
              <a:rPr lang="en-US">
                <a:solidFill>
                  <a:srgbClr val="004F8A"/>
                </a:solidFill>
              </a:rPr>
              <a:t>Research</a:t>
            </a:r>
            <a:r>
              <a:rPr lang="nb-NO">
                <a:solidFill>
                  <a:srgbClr val="004F8A"/>
                </a:solidFill>
              </a:rPr>
              <a:t> – CEER</a:t>
            </a:r>
            <a:endParaRPr lang="nb-NO" i="1">
              <a:solidFill>
                <a:srgbClr val="004F8A"/>
              </a:solidFill>
            </a:endParaRPr>
          </a:p>
          <a:p>
            <a:pPr lvl="1">
              <a:buFont typeface="Arial" charset="0"/>
              <a:buChar char="•"/>
            </a:pPr>
            <a:r>
              <a:rPr lang="nb-NO" sz="1600" i="1"/>
              <a:t>BIGCCS Centre </a:t>
            </a:r>
            <a:r>
              <a:rPr lang="nb-NO" sz="1600"/>
              <a:t>– </a:t>
            </a:r>
            <a:r>
              <a:rPr lang="nb-NO" sz="1600" i="1"/>
              <a:t>International CCS Research Centre (SINTEF)</a:t>
            </a:r>
          </a:p>
          <a:p>
            <a:pPr lvl="1">
              <a:buFont typeface="Arial" charset="0"/>
              <a:buChar char="•"/>
            </a:pPr>
            <a:r>
              <a:rPr lang="en-US" sz="1600" i="1"/>
              <a:t>The Norwegian Research Centre for Solar </a:t>
            </a:r>
            <a:r>
              <a:rPr lang="nb-NO" sz="1600" i="1"/>
              <a:t>Cell Technology (IFE)</a:t>
            </a:r>
          </a:p>
          <a:p>
            <a:pPr lvl="1">
              <a:buFont typeface="Arial" charset="0"/>
              <a:buChar char="•"/>
            </a:pPr>
            <a:r>
              <a:rPr lang="nb-NO" sz="1600" i="1"/>
              <a:t>Subsurface CO</a:t>
            </a:r>
            <a:r>
              <a:rPr lang="nb-NO" sz="1600" baseline="-25000"/>
              <a:t>2</a:t>
            </a:r>
            <a:r>
              <a:rPr lang="nb-NO" sz="1600" i="1"/>
              <a:t> </a:t>
            </a:r>
            <a:r>
              <a:rPr lang="nb-NO" sz="100" i="1"/>
              <a:t> </a:t>
            </a:r>
            <a:r>
              <a:rPr lang="nb-NO" sz="1600" i="1"/>
              <a:t>storage – Critical Elements and Superior Strategy (CMR)</a:t>
            </a:r>
          </a:p>
        </p:txBody>
      </p:sp>
      <p:pic>
        <p:nvPicPr>
          <p:cNvPr id="342021" name="Picture 2" descr="plakett"/>
          <p:cNvPicPr>
            <a:picLocks noChangeAspect="1" noChangeArrowheads="1"/>
          </p:cNvPicPr>
          <p:nvPr/>
        </p:nvPicPr>
        <p:blipFill>
          <a:blip r:embed="rId4"/>
          <a:srcRect/>
          <a:stretch>
            <a:fillRect/>
          </a:stretch>
        </p:blipFill>
        <p:spPr bwMode="auto">
          <a:xfrm>
            <a:off x="428625" y="4071938"/>
            <a:ext cx="1143000" cy="11334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3"/>
          <p:cNvSpPr txBox="1">
            <a:spLocks noChangeArrowheads="1"/>
          </p:cNvSpPr>
          <p:nvPr/>
        </p:nvSpPr>
        <p:spPr bwMode="auto">
          <a:xfrm>
            <a:off x="1763713" y="3860800"/>
            <a:ext cx="6048375" cy="2554288"/>
          </a:xfrm>
          <a:prstGeom prst="rect">
            <a:avLst/>
          </a:prstGeom>
          <a:noFill/>
          <a:ln w="9525">
            <a:noFill/>
            <a:miter lim="800000"/>
            <a:headEnd/>
            <a:tailEnd/>
          </a:ln>
        </p:spPr>
        <p:txBody>
          <a:bodyPr>
            <a:spAutoFit/>
          </a:bodyPr>
          <a:lstStyle/>
          <a:p>
            <a:r>
              <a:rPr lang="nb-NO" i="1" smtClean="0">
                <a:solidFill>
                  <a:srgbClr val="000000"/>
                </a:solidFill>
                <a:ea typeface="ヒラギノ角ゴ Pro W3" charset="-128"/>
              </a:rPr>
              <a:t>”Internasjonalt har universitetsidéen vist en utrolig livskraft. Hvis vi gjorde en reise tilbake i tid til  1500-tallets Europa ville vi gjenfinne bare noen titalls av de institusjoner som fortsatt eksisterer i dag. Trekker man fra den romersk-katolske kirke, det engelske parlament og noen sveitsiske kantoner ville de fleste av disse institusjonene være  universiteter.”</a:t>
            </a:r>
          </a:p>
        </p:txBody>
      </p:sp>
      <p:pic>
        <p:nvPicPr>
          <p:cNvPr id="161795" name="Picture 2" descr="http://upload.wikimedia.org/wikipedia/commons/thumb/1/11/Bologna-vista02.jpg/250px-Bologna-vista02.jpg"/>
          <p:cNvPicPr>
            <a:picLocks noChangeAspect="1" noChangeArrowheads="1"/>
          </p:cNvPicPr>
          <p:nvPr/>
        </p:nvPicPr>
        <p:blipFill>
          <a:blip r:embed="rId2"/>
          <a:srcRect/>
          <a:stretch>
            <a:fillRect/>
          </a:stretch>
        </p:blipFill>
        <p:spPr bwMode="auto">
          <a:xfrm>
            <a:off x="5219700" y="549275"/>
            <a:ext cx="3182938" cy="2303463"/>
          </a:xfrm>
          <a:prstGeom prst="rect">
            <a:avLst/>
          </a:prstGeom>
          <a:noFill/>
          <a:ln w="9525">
            <a:noFill/>
            <a:miter lim="800000"/>
            <a:headEnd/>
            <a:tailEnd/>
          </a:ln>
        </p:spPr>
      </p:pic>
      <p:sp>
        <p:nvSpPr>
          <p:cNvPr id="161796" name="TextBox 5"/>
          <p:cNvSpPr txBox="1">
            <a:spLocks noChangeArrowheads="1"/>
          </p:cNvSpPr>
          <p:nvPr/>
        </p:nvSpPr>
        <p:spPr bwMode="auto">
          <a:xfrm>
            <a:off x="5219700" y="2924175"/>
            <a:ext cx="3455988" cy="301625"/>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1600" smtClean="0">
                <a:solidFill>
                  <a:srgbClr val="000000"/>
                </a:solidFill>
                <a:latin typeface="Verdana" pitchFamily="34" charset="0"/>
                <a:ea typeface="ヒラギノ角ゴ Pro W3" charset="-128"/>
              </a:rPr>
              <a:t>Universitetet i Bologna </a:t>
            </a:r>
          </a:p>
        </p:txBody>
      </p:sp>
      <p:sp>
        <p:nvSpPr>
          <p:cNvPr id="161797" name="TextBox 6"/>
          <p:cNvSpPr txBox="1">
            <a:spLocks noChangeArrowheads="1"/>
          </p:cNvSpPr>
          <p:nvPr/>
        </p:nvSpPr>
        <p:spPr bwMode="auto">
          <a:xfrm>
            <a:off x="468313" y="2852738"/>
            <a:ext cx="4464050" cy="825500"/>
          </a:xfrm>
          <a:prstGeom prst="rect">
            <a:avLst/>
          </a:prstGeom>
          <a:noFill/>
          <a:ln w="9525">
            <a:noFill/>
            <a:miter lim="800000"/>
            <a:headEnd/>
            <a:tailEnd/>
          </a:ln>
        </p:spPr>
        <p:txBody>
          <a:bodyPr>
            <a:spAutoFit/>
          </a:bodyPr>
          <a:lstStyle/>
          <a:p>
            <a:pPr eaLnBrk="0" hangingPunct="0">
              <a:lnSpc>
                <a:spcPct val="85000"/>
              </a:lnSpc>
              <a:spcBef>
                <a:spcPct val="20000"/>
              </a:spcBef>
              <a:buClr>
                <a:srgbClr val="FF9900"/>
              </a:buClr>
              <a:buFont typeface="Wingdings" pitchFamily="2" charset="2"/>
              <a:buNone/>
            </a:pPr>
            <a:r>
              <a:rPr lang="nb-NO" sz="2800" smtClean="0">
                <a:solidFill>
                  <a:srgbClr val="000000"/>
                </a:solidFill>
                <a:latin typeface="Verdana" pitchFamily="34" charset="0"/>
                <a:ea typeface="ヒラギノ角ゴ Pro W3" charset="-128"/>
              </a:rPr>
              <a:t>Aftenposten 2. september 2011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Other</a:t>
            </a:r>
            <a:r>
              <a:rPr lang="nb-NO" dirty="0" smtClean="0"/>
              <a:t> </a:t>
            </a:r>
            <a:r>
              <a:rPr lang="nb-NO" dirty="0" err="1" smtClean="0"/>
              <a:t>incentives</a:t>
            </a:r>
            <a:r>
              <a:rPr lang="nb-NO" dirty="0" smtClean="0"/>
              <a:t> and drivers for </a:t>
            </a:r>
            <a:r>
              <a:rPr lang="nb-NO" dirty="0" err="1" smtClean="0"/>
              <a:t>interdisciplinarity</a:t>
            </a:r>
            <a:endParaRPr lang="nb-NO" dirty="0"/>
          </a:p>
        </p:txBody>
      </p:sp>
      <p:sp>
        <p:nvSpPr>
          <p:cNvPr id="3" name="Text Placeholder 2"/>
          <p:cNvSpPr>
            <a:spLocks noGrp="1"/>
          </p:cNvSpPr>
          <p:nvPr>
            <p:ph type="body" sz="half" idx="1"/>
          </p:nvPr>
        </p:nvSpPr>
        <p:spPr/>
        <p:txBody>
          <a:bodyPr/>
          <a:lstStyle/>
          <a:p>
            <a:r>
              <a:rPr lang="nb-NO" dirty="0" err="1" smtClean="0"/>
              <a:t>Upgrade</a:t>
            </a:r>
            <a:r>
              <a:rPr lang="nb-NO" dirty="0" smtClean="0"/>
              <a:t> </a:t>
            </a:r>
            <a:r>
              <a:rPr lang="nb-NO" dirty="0" err="1" smtClean="0"/>
              <a:t>interfacultary</a:t>
            </a:r>
            <a:r>
              <a:rPr lang="nb-NO" dirty="0" smtClean="0"/>
              <a:t> </a:t>
            </a:r>
            <a:r>
              <a:rPr lang="nb-NO" dirty="0" err="1" smtClean="0"/>
              <a:t>education</a:t>
            </a:r>
            <a:r>
              <a:rPr lang="nb-NO" dirty="0" smtClean="0"/>
              <a:t> </a:t>
            </a:r>
          </a:p>
          <a:p>
            <a:r>
              <a:rPr lang="nb-NO" dirty="0" err="1" smtClean="0"/>
              <a:t>Internal</a:t>
            </a:r>
            <a:r>
              <a:rPr lang="nb-NO" dirty="0" smtClean="0"/>
              <a:t> </a:t>
            </a:r>
            <a:r>
              <a:rPr lang="nb-NO" dirty="0" err="1" smtClean="0"/>
              <a:t>mobility</a:t>
            </a:r>
            <a:r>
              <a:rPr lang="nb-NO" dirty="0" smtClean="0"/>
              <a:t>: ”Professors </a:t>
            </a:r>
            <a:r>
              <a:rPr lang="nb-NO" dirty="0" err="1" smtClean="0"/>
              <a:t>on</a:t>
            </a:r>
            <a:r>
              <a:rPr lang="nb-NO" dirty="0" smtClean="0"/>
              <a:t> </a:t>
            </a:r>
            <a:r>
              <a:rPr lang="nb-NO" dirty="0" err="1" smtClean="0"/>
              <a:t>the</a:t>
            </a:r>
            <a:r>
              <a:rPr lang="nb-NO" dirty="0" smtClean="0"/>
              <a:t> </a:t>
            </a:r>
            <a:r>
              <a:rPr lang="nb-NO" dirty="0" err="1" smtClean="0"/>
              <a:t>move</a:t>
            </a:r>
            <a:r>
              <a:rPr lang="nb-NO" dirty="0" smtClean="0"/>
              <a:t>” </a:t>
            </a:r>
          </a:p>
          <a:p>
            <a:r>
              <a:rPr lang="nb-NO" dirty="0" smtClean="0"/>
              <a:t>Deans/vice </a:t>
            </a:r>
            <a:r>
              <a:rPr lang="nb-NO" dirty="0" err="1" smtClean="0"/>
              <a:t>rectors</a:t>
            </a:r>
            <a:r>
              <a:rPr lang="nb-NO" dirty="0" smtClean="0"/>
              <a:t> for </a:t>
            </a:r>
            <a:r>
              <a:rPr lang="nb-NO" dirty="0" err="1" smtClean="0"/>
              <a:t>interdisciplinary</a:t>
            </a:r>
            <a:r>
              <a:rPr lang="nb-NO" dirty="0" smtClean="0"/>
              <a:t> </a:t>
            </a:r>
            <a:r>
              <a:rPr lang="nb-NO" dirty="0" err="1" smtClean="0"/>
              <a:t>studies/research</a:t>
            </a:r>
            <a:r>
              <a:rPr lang="nb-NO" dirty="0" smtClean="0"/>
              <a:t>?</a:t>
            </a:r>
            <a:endParaRPr lang="nb-NO" dirty="0"/>
          </a:p>
        </p:txBody>
      </p:sp>
      <p:sp>
        <p:nvSpPr>
          <p:cNvPr id="4" name="Content Placeholder 3"/>
          <p:cNvSpPr>
            <a:spLocks noGrp="1"/>
          </p:cNvSpPr>
          <p:nvPr>
            <p:ph sz="half" idx="2"/>
          </p:nvPr>
        </p:nvSpPr>
        <p:spPr/>
        <p:txBody>
          <a:bodyPr/>
          <a:lstStyle/>
          <a:p>
            <a:endParaRPr lang="nb-NO"/>
          </a:p>
        </p:txBody>
      </p:sp>
      <p:pic>
        <p:nvPicPr>
          <p:cNvPr id="5" name="Picture 6" descr="blindern en"/>
          <p:cNvPicPr>
            <a:picLocks noChangeAspect="1" noChangeArrowheads="1"/>
          </p:cNvPicPr>
          <p:nvPr/>
        </p:nvPicPr>
        <p:blipFill>
          <a:blip r:embed="rId2"/>
          <a:srcRect/>
          <a:stretch>
            <a:fillRect/>
          </a:stretch>
        </p:blipFill>
        <p:spPr bwMode="auto">
          <a:xfrm>
            <a:off x="4139952" y="2420888"/>
            <a:ext cx="4562596"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idx="4294967295"/>
          </p:nvPr>
        </p:nvSpPr>
        <p:spPr>
          <a:xfrm>
            <a:off x="251520" y="548680"/>
            <a:ext cx="7696200" cy="665162"/>
          </a:xfrm>
        </p:spPr>
        <p:txBody>
          <a:bodyPr/>
          <a:lstStyle/>
          <a:p>
            <a:pPr eaLnBrk="1" hangingPunct="1"/>
            <a:r>
              <a:rPr lang="nb-NO" sz="3200" dirty="0" err="1" smtClean="0"/>
              <a:t>Capitalizing</a:t>
            </a:r>
            <a:r>
              <a:rPr lang="nb-NO" sz="3200" dirty="0" smtClean="0"/>
              <a:t> </a:t>
            </a:r>
            <a:r>
              <a:rPr lang="nb-NO" sz="3200" dirty="0" err="1" smtClean="0"/>
              <a:t>on</a:t>
            </a:r>
            <a:r>
              <a:rPr lang="nb-NO" sz="3200" dirty="0" smtClean="0"/>
              <a:t> </a:t>
            </a:r>
            <a:r>
              <a:rPr lang="nb-NO" sz="3200" dirty="0" err="1" smtClean="0"/>
              <a:t>intra-institutional</a:t>
            </a:r>
            <a:r>
              <a:rPr lang="nb-NO" sz="3200" dirty="0" smtClean="0"/>
              <a:t> </a:t>
            </a:r>
            <a:r>
              <a:rPr lang="nb-NO" sz="3200" dirty="0" err="1" smtClean="0"/>
              <a:t>diversity</a:t>
            </a:r>
            <a:r>
              <a:rPr lang="nb-NO" sz="3200" dirty="0" smtClean="0"/>
              <a:t>: </a:t>
            </a:r>
            <a:r>
              <a:rPr lang="nb-NO" sz="3200" dirty="0" err="1" smtClean="0"/>
              <a:t>the</a:t>
            </a:r>
            <a:r>
              <a:rPr lang="nb-NO" sz="3200" dirty="0" smtClean="0"/>
              <a:t> </a:t>
            </a:r>
            <a:r>
              <a:rPr lang="nb-NO" sz="3200" dirty="0" err="1" smtClean="0"/>
              <a:t>benefits</a:t>
            </a:r>
            <a:endParaRPr lang="nb-NO" sz="3200" dirty="0"/>
          </a:p>
        </p:txBody>
      </p:sp>
      <p:sp>
        <p:nvSpPr>
          <p:cNvPr id="327683" name="Rectangle 3"/>
          <p:cNvSpPr>
            <a:spLocks noGrp="1" noChangeArrowheads="1"/>
          </p:cNvSpPr>
          <p:nvPr>
            <p:ph idx="4294967295"/>
          </p:nvPr>
        </p:nvSpPr>
        <p:spPr>
          <a:xfrm>
            <a:off x="357188" y="2082800"/>
            <a:ext cx="4791075" cy="4370388"/>
          </a:xfrm>
        </p:spPr>
        <p:txBody>
          <a:bodyPr/>
          <a:lstStyle/>
          <a:p>
            <a:pPr eaLnBrk="1" hangingPunct="1">
              <a:lnSpc>
                <a:spcPct val="90000"/>
              </a:lnSpc>
            </a:pPr>
            <a:r>
              <a:rPr lang="en-GB" sz="2000" dirty="0" smtClean="0"/>
              <a:t>The need to address the global </a:t>
            </a:r>
            <a:r>
              <a:rPr lang="en-GB" sz="2000" dirty="0"/>
              <a:t>challenges </a:t>
            </a:r>
            <a:r>
              <a:rPr lang="en-GB" sz="2000" dirty="0" smtClean="0"/>
              <a:t>has redefined </a:t>
            </a:r>
            <a:r>
              <a:rPr lang="en-GB" sz="2000" dirty="0"/>
              <a:t>the roles of universities </a:t>
            </a:r>
            <a:r>
              <a:rPr lang="en-GB" sz="2000" dirty="0" smtClean="0"/>
              <a:t>and requires </a:t>
            </a:r>
            <a:r>
              <a:rPr lang="en-GB" sz="2000" dirty="0" err="1" smtClean="0"/>
              <a:t>interdisciplinarity</a:t>
            </a:r>
            <a:r>
              <a:rPr lang="en-GB" sz="2000" dirty="0" smtClean="0"/>
              <a:t>, </a:t>
            </a:r>
            <a:r>
              <a:rPr lang="en-GB" sz="2000" dirty="0" err="1" smtClean="0"/>
              <a:t>interinstitutional</a:t>
            </a:r>
            <a:r>
              <a:rPr lang="en-GB" sz="2000" dirty="0" smtClean="0"/>
              <a:t> collaboration and internationalization</a:t>
            </a:r>
            <a:endParaRPr lang="en-GB" sz="2000" dirty="0"/>
          </a:p>
          <a:p>
            <a:pPr eaLnBrk="1" hangingPunct="1">
              <a:lnSpc>
                <a:spcPct val="90000"/>
              </a:lnSpc>
            </a:pPr>
            <a:r>
              <a:rPr lang="en-GB" sz="2000" dirty="0"/>
              <a:t>The public and private sectors are facing the global challenges and </a:t>
            </a:r>
            <a:r>
              <a:rPr lang="en-GB" sz="2000" dirty="0" smtClean="0"/>
              <a:t>request </a:t>
            </a:r>
            <a:r>
              <a:rPr lang="en-GB" sz="2000" dirty="0"/>
              <a:t>candidates that can help deal with them</a:t>
            </a:r>
          </a:p>
          <a:p>
            <a:pPr eaLnBrk="1" hangingPunct="1">
              <a:lnSpc>
                <a:spcPct val="90000"/>
              </a:lnSpc>
            </a:pPr>
            <a:r>
              <a:rPr lang="en-GB" sz="2000" dirty="0"/>
              <a:t>The thematic breadth of universities should be well tuned to the complexity of the challenges ahead </a:t>
            </a:r>
          </a:p>
          <a:p>
            <a:pPr eaLnBrk="1" hangingPunct="1">
              <a:lnSpc>
                <a:spcPct val="90000"/>
              </a:lnSpc>
            </a:pPr>
            <a:endParaRPr lang="en-GB" sz="2000" dirty="0"/>
          </a:p>
          <a:p>
            <a:pPr eaLnBrk="1" hangingPunct="1">
              <a:lnSpc>
                <a:spcPct val="90000"/>
              </a:lnSpc>
            </a:pPr>
            <a:endParaRPr lang="en-GB" sz="2000" dirty="0"/>
          </a:p>
        </p:txBody>
      </p:sp>
      <p:pic>
        <p:nvPicPr>
          <p:cNvPr id="327684" name="Picture 3" descr="P1030206.JPG"/>
          <p:cNvPicPr>
            <a:picLocks noChangeAspect="1"/>
          </p:cNvPicPr>
          <p:nvPr/>
        </p:nvPicPr>
        <p:blipFill>
          <a:blip r:embed="rId3"/>
          <a:srcRect/>
          <a:stretch>
            <a:fillRect/>
          </a:stretch>
        </p:blipFill>
        <p:spPr bwMode="auto">
          <a:xfrm>
            <a:off x="5357813" y="928688"/>
            <a:ext cx="2857500" cy="2143125"/>
          </a:xfrm>
          <a:prstGeom prst="rect">
            <a:avLst/>
          </a:prstGeom>
          <a:noFill/>
          <a:ln w="9525">
            <a:noFill/>
            <a:miter lim="800000"/>
            <a:headEnd/>
            <a:tailEnd/>
          </a:ln>
        </p:spPr>
      </p:pic>
      <p:pic>
        <p:nvPicPr>
          <p:cNvPr id="327685" name="Picture 4" descr="informatikk_kantine2.jpg"/>
          <p:cNvPicPr>
            <a:picLocks noChangeAspect="1"/>
          </p:cNvPicPr>
          <p:nvPr/>
        </p:nvPicPr>
        <p:blipFill>
          <a:blip r:embed="rId4"/>
          <a:srcRect/>
          <a:stretch>
            <a:fillRect/>
          </a:stretch>
        </p:blipFill>
        <p:spPr bwMode="auto">
          <a:xfrm>
            <a:off x="5357813" y="3071813"/>
            <a:ext cx="2894012" cy="1928812"/>
          </a:xfrm>
          <a:prstGeom prst="rect">
            <a:avLst/>
          </a:prstGeom>
          <a:noFill/>
          <a:ln w="9525">
            <a:noFill/>
            <a:miter lim="800000"/>
            <a:headEnd/>
            <a:tailEnd/>
          </a:ln>
        </p:spPr>
      </p:pic>
      <p:pic>
        <p:nvPicPr>
          <p:cNvPr id="327686" name="Picture 1" descr="Y:\images\students\info-department\2006\Bilder06\Generelle\ub_lesesal3.jpg"/>
          <p:cNvPicPr>
            <a:picLocks noChangeAspect="1" noChangeArrowheads="1"/>
          </p:cNvPicPr>
          <p:nvPr/>
        </p:nvPicPr>
        <p:blipFill>
          <a:blip r:embed="rId5"/>
          <a:srcRect/>
          <a:stretch>
            <a:fillRect/>
          </a:stretch>
        </p:blipFill>
        <p:spPr bwMode="auto">
          <a:xfrm>
            <a:off x="5357813" y="4929188"/>
            <a:ext cx="2892425" cy="19288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Capitalizing</a:t>
            </a:r>
            <a:r>
              <a:rPr lang="nb-NO" dirty="0" smtClean="0"/>
              <a:t> </a:t>
            </a:r>
            <a:r>
              <a:rPr lang="nb-NO" dirty="0" err="1" smtClean="0"/>
              <a:t>on</a:t>
            </a:r>
            <a:r>
              <a:rPr lang="nb-NO" dirty="0" smtClean="0"/>
              <a:t> </a:t>
            </a:r>
            <a:r>
              <a:rPr lang="nb-NO" dirty="0" err="1" smtClean="0"/>
              <a:t>intra-institutional</a:t>
            </a:r>
            <a:r>
              <a:rPr lang="nb-NO" dirty="0" smtClean="0"/>
              <a:t> </a:t>
            </a:r>
            <a:r>
              <a:rPr lang="nb-NO" dirty="0" err="1" smtClean="0"/>
              <a:t>diversity</a:t>
            </a:r>
            <a:r>
              <a:rPr lang="nb-NO" dirty="0" smtClean="0"/>
              <a:t> </a:t>
            </a:r>
            <a:r>
              <a:rPr lang="nb-NO" dirty="0" err="1" smtClean="0"/>
              <a:t>requires</a:t>
            </a:r>
            <a:r>
              <a:rPr lang="nb-NO" dirty="0" smtClean="0"/>
              <a:t> </a:t>
            </a:r>
            <a:r>
              <a:rPr lang="nb-NO" dirty="0" err="1" smtClean="0"/>
              <a:t>science</a:t>
            </a:r>
            <a:r>
              <a:rPr lang="nb-NO" dirty="0" smtClean="0"/>
              <a:t> </a:t>
            </a:r>
            <a:r>
              <a:rPr lang="nb-NO" dirty="0" err="1" smtClean="0"/>
              <a:t>polyglots</a:t>
            </a:r>
            <a:r>
              <a:rPr lang="nb-NO" dirty="0" smtClean="0"/>
              <a:t> </a:t>
            </a:r>
            <a:endParaRPr lang="nb-NO" dirty="0"/>
          </a:p>
        </p:txBody>
      </p:sp>
      <p:sp>
        <p:nvSpPr>
          <p:cNvPr id="3" name="Text Placeholder 2"/>
          <p:cNvSpPr>
            <a:spLocks noGrp="1"/>
          </p:cNvSpPr>
          <p:nvPr>
            <p:ph type="body" sz="half" idx="1"/>
          </p:nvPr>
        </p:nvSpPr>
        <p:spPr/>
        <p:txBody>
          <a:bodyPr/>
          <a:lstStyle/>
          <a:p>
            <a:r>
              <a:rPr lang="nb-NO" sz="1800" dirty="0" smtClean="0"/>
              <a:t>From </a:t>
            </a:r>
            <a:r>
              <a:rPr lang="nb-NO" sz="1800" dirty="0" err="1" smtClean="0"/>
              <a:t>polymath</a:t>
            </a:r>
            <a:r>
              <a:rPr lang="nb-NO" sz="1800" dirty="0" smtClean="0"/>
              <a:t> to </a:t>
            </a:r>
            <a:r>
              <a:rPr lang="nb-NO" sz="1800" dirty="0" err="1" smtClean="0"/>
              <a:t>polyglot</a:t>
            </a:r>
            <a:r>
              <a:rPr lang="nb-NO" sz="1800" dirty="0" smtClean="0"/>
              <a:t> </a:t>
            </a:r>
          </a:p>
          <a:p>
            <a:r>
              <a:rPr lang="nb-NO" sz="1800" dirty="0" smtClean="0"/>
              <a:t>The </a:t>
            </a:r>
            <a:r>
              <a:rPr lang="nb-NO" sz="1800" dirty="0" err="1" smtClean="0"/>
              <a:t>polyglot</a:t>
            </a:r>
            <a:r>
              <a:rPr lang="nb-NO" sz="1800" dirty="0" smtClean="0"/>
              <a:t> </a:t>
            </a:r>
            <a:r>
              <a:rPr lang="nb-NO" sz="1800" dirty="0" err="1" smtClean="0"/>
              <a:t>shall</a:t>
            </a:r>
            <a:r>
              <a:rPr lang="nb-NO" sz="1800" dirty="0" smtClean="0"/>
              <a:t> be </a:t>
            </a:r>
            <a:r>
              <a:rPr lang="nb-NO" sz="1800" dirty="0" err="1" smtClean="0"/>
              <a:t>able</a:t>
            </a:r>
            <a:r>
              <a:rPr lang="nb-NO" sz="1800" dirty="0" smtClean="0"/>
              <a:t> to understand </a:t>
            </a:r>
            <a:r>
              <a:rPr lang="nb-NO" sz="1800" dirty="0" err="1" smtClean="0"/>
              <a:t>the</a:t>
            </a:r>
            <a:r>
              <a:rPr lang="nb-NO" sz="1800" dirty="0" smtClean="0"/>
              <a:t> </a:t>
            </a:r>
            <a:r>
              <a:rPr lang="nb-NO" sz="1800" dirty="0" err="1" smtClean="0"/>
              <a:t>language</a:t>
            </a:r>
            <a:r>
              <a:rPr lang="nb-NO" sz="1800" dirty="0" smtClean="0"/>
              <a:t> </a:t>
            </a:r>
            <a:r>
              <a:rPr lang="nb-NO" sz="1800" dirty="0" err="1" smtClean="0"/>
              <a:t>of</a:t>
            </a:r>
            <a:r>
              <a:rPr lang="nb-NO" sz="1800" dirty="0" smtClean="0"/>
              <a:t> </a:t>
            </a:r>
            <a:r>
              <a:rPr lang="nb-NO" sz="1800" dirty="0" err="1" smtClean="0"/>
              <a:t>other</a:t>
            </a:r>
            <a:r>
              <a:rPr lang="nb-NO" sz="1800" dirty="0" smtClean="0"/>
              <a:t> </a:t>
            </a:r>
            <a:r>
              <a:rPr lang="nb-NO" sz="1800" dirty="0" err="1" smtClean="0"/>
              <a:t>science</a:t>
            </a:r>
            <a:r>
              <a:rPr lang="nb-NO" sz="1800" dirty="0" smtClean="0"/>
              <a:t> </a:t>
            </a:r>
            <a:r>
              <a:rPr lang="nb-NO" sz="1800" dirty="0" err="1" smtClean="0"/>
              <a:t>disciplines</a:t>
            </a:r>
            <a:r>
              <a:rPr lang="nb-NO" sz="1800" dirty="0" smtClean="0"/>
              <a:t> and to </a:t>
            </a:r>
            <a:r>
              <a:rPr lang="nb-NO" sz="1800" dirty="0" err="1" smtClean="0"/>
              <a:t>thrive</a:t>
            </a:r>
            <a:r>
              <a:rPr lang="nb-NO" sz="1800" dirty="0" smtClean="0"/>
              <a:t> and </a:t>
            </a:r>
            <a:r>
              <a:rPr lang="nb-NO" sz="1800" dirty="0" err="1" smtClean="0"/>
              <a:t>excel</a:t>
            </a:r>
            <a:r>
              <a:rPr lang="nb-NO" sz="1800" dirty="0" smtClean="0"/>
              <a:t> in </a:t>
            </a:r>
            <a:r>
              <a:rPr lang="nb-NO" sz="1800" dirty="0" err="1" smtClean="0"/>
              <a:t>the</a:t>
            </a:r>
            <a:r>
              <a:rPr lang="nb-NO" sz="1800" dirty="0" smtClean="0"/>
              <a:t> </a:t>
            </a:r>
            <a:r>
              <a:rPr lang="nb-NO" sz="1800" dirty="0" err="1" smtClean="0"/>
              <a:t>new</a:t>
            </a:r>
            <a:r>
              <a:rPr lang="nb-NO" sz="1800" dirty="0" smtClean="0"/>
              <a:t> </a:t>
            </a:r>
            <a:r>
              <a:rPr lang="nb-NO" sz="1800" dirty="0" err="1" smtClean="0"/>
              <a:t>interdisciplinary</a:t>
            </a:r>
            <a:r>
              <a:rPr lang="nb-NO" sz="1800" dirty="0" smtClean="0"/>
              <a:t>, </a:t>
            </a:r>
            <a:r>
              <a:rPr lang="nb-NO" sz="1800" dirty="0" err="1" smtClean="0"/>
              <a:t>interinstitutional</a:t>
            </a:r>
            <a:r>
              <a:rPr lang="nb-NO" sz="1800" dirty="0" smtClean="0"/>
              <a:t> and </a:t>
            </a:r>
            <a:r>
              <a:rPr lang="nb-NO" sz="1800" dirty="0" err="1" smtClean="0"/>
              <a:t>international</a:t>
            </a:r>
            <a:r>
              <a:rPr lang="nb-NO" sz="1800" dirty="0" smtClean="0"/>
              <a:t> landscape </a:t>
            </a:r>
          </a:p>
          <a:p>
            <a:r>
              <a:rPr lang="nb-NO" sz="1800" dirty="0" smtClean="0"/>
              <a:t>In an </a:t>
            </a:r>
            <a:r>
              <a:rPr lang="nb-NO" sz="1800" dirty="0" err="1" smtClean="0"/>
              <a:t>era</a:t>
            </a:r>
            <a:r>
              <a:rPr lang="nb-NO" sz="1800" dirty="0" smtClean="0"/>
              <a:t> </a:t>
            </a:r>
            <a:r>
              <a:rPr lang="nb-NO" sz="1800" dirty="0" err="1" smtClean="0"/>
              <a:t>when</a:t>
            </a:r>
            <a:r>
              <a:rPr lang="nb-NO" sz="1800" dirty="0" smtClean="0"/>
              <a:t> </a:t>
            </a:r>
            <a:r>
              <a:rPr lang="nb-NO" sz="1800" dirty="0" err="1" smtClean="0"/>
              <a:t>we</a:t>
            </a:r>
            <a:r>
              <a:rPr lang="nb-NO" sz="1800" dirty="0" smtClean="0"/>
              <a:t> </a:t>
            </a:r>
            <a:r>
              <a:rPr lang="nb-NO" sz="1800" dirty="0" err="1" smtClean="0"/>
              <a:t>should</a:t>
            </a:r>
            <a:r>
              <a:rPr lang="nb-NO" sz="1800" dirty="0" smtClean="0"/>
              <a:t> </a:t>
            </a:r>
            <a:r>
              <a:rPr lang="nb-NO" sz="1800" dirty="0" err="1" smtClean="0"/>
              <a:t>join</a:t>
            </a:r>
            <a:r>
              <a:rPr lang="nb-NO" sz="1800" dirty="0" smtClean="0"/>
              <a:t> to </a:t>
            </a:r>
            <a:r>
              <a:rPr lang="nb-NO" sz="1800" dirty="0" err="1" smtClean="0"/>
              <a:t>address</a:t>
            </a:r>
            <a:r>
              <a:rPr lang="nb-NO" sz="1800" dirty="0" smtClean="0"/>
              <a:t> </a:t>
            </a:r>
            <a:r>
              <a:rPr lang="nb-NO" sz="1800" dirty="0" err="1" smtClean="0"/>
              <a:t>common</a:t>
            </a:r>
            <a:r>
              <a:rPr lang="nb-NO" sz="1800" dirty="0" smtClean="0"/>
              <a:t> global </a:t>
            </a:r>
            <a:r>
              <a:rPr lang="nb-NO" sz="1800" dirty="0" err="1" smtClean="0"/>
              <a:t>challenges</a:t>
            </a:r>
            <a:r>
              <a:rPr lang="nb-NO" sz="1800" dirty="0" smtClean="0"/>
              <a:t> </a:t>
            </a:r>
            <a:r>
              <a:rPr lang="nb-NO" sz="1800" dirty="0" err="1" smtClean="0"/>
              <a:t>there</a:t>
            </a:r>
            <a:r>
              <a:rPr lang="nb-NO" sz="1800" dirty="0" smtClean="0"/>
              <a:t> is </a:t>
            </a:r>
            <a:r>
              <a:rPr lang="nb-NO" sz="1800" dirty="0" err="1" smtClean="0"/>
              <a:t>no</a:t>
            </a:r>
            <a:r>
              <a:rPr lang="nb-NO" sz="1800" dirty="0" smtClean="0"/>
              <a:t> </a:t>
            </a:r>
            <a:r>
              <a:rPr lang="nb-NO" sz="1800" dirty="0" err="1" smtClean="0"/>
              <a:t>need</a:t>
            </a:r>
            <a:r>
              <a:rPr lang="nb-NO" sz="1800" dirty="0" smtClean="0"/>
              <a:t> to </a:t>
            </a:r>
            <a:r>
              <a:rPr lang="nb-NO" sz="1800" dirty="0" err="1" smtClean="0"/>
              <a:t>remain</a:t>
            </a:r>
            <a:r>
              <a:rPr lang="nb-NO" sz="1800" dirty="0" smtClean="0"/>
              <a:t> in </a:t>
            </a:r>
            <a:r>
              <a:rPr lang="nb-NO" sz="1800" dirty="0" err="1" smtClean="0"/>
              <a:t>the</a:t>
            </a:r>
            <a:r>
              <a:rPr lang="nb-NO" sz="1800" dirty="0" smtClean="0"/>
              <a:t> safe haven </a:t>
            </a:r>
            <a:r>
              <a:rPr lang="nb-NO" sz="1800" dirty="0" err="1" smtClean="0"/>
              <a:t>of</a:t>
            </a:r>
            <a:r>
              <a:rPr lang="nb-NO" sz="1800" dirty="0" smtClean="0"/>
              <a:t> </a:t>
            </a:r>
            <a:r>
              <a:rPr lang="nb-NO" sz="1800" dirty="0" err="1" smtClean="0"/>
              <a:t>one’s</a:t>
            </a:r>
            <a:r>
              <a:rPr lang="nb-NO" sz="1800" dirty="0" smtClean="0"/>
              <a:t> </a:t>
            </a:r>
            <a:r>
              <a:rPr lang="nb-NO" sz="1800" dirty="0" err="1" smtClean="0"/>
              <a:t>own</a:t>
            </a:r>
            <a:r>
              <a:rPr lang="nb-NO" sz="1800" dirty="0" smtClean="0"/>
              <a:t> </a:t>
            </a:r>
            <a:r>
              <a:rPr lang="nb-NO" sz="1800" dirty="0" err="1" smtClean="0"/>
              <a:t>discipline</a:t>
            </a:r>
            <a:r>
              <a:rPr lang="nb-NO" sz="1800" dirty="0" smtClean="0"/>
              <a:t> </a:t>
            </a:r>
          </a:p>
        </p:txBody>
      </p:sp>
      <p:sp>
        <p:nvSpPr>
          <p:cNvPr id="4" name="Content Placeholder 3"/>
          <p:cNvSpPr>
            <a:spLocks noGrp="1"/>
          </p:cNvSpPr>
          <p:nvPr>
            <p:ph sz="half" idx="2"/>
          </p:nvPr>
        </p:nvSpPr>
        <p:spPr/>
        <p:txBody>
          <a:bodyPr/>
          <a:lstStyle/>
          <a:p>
            <a:r>
              <a:rPr lang="nb-NO" sz="2000" dirty="0" err="1" smtClean="0"/>
              <a:t>Getting</a:t>
            </a:r>
            <a:r>
              <a:rPr lang="nb-NO" sz="2000" dirty="0" smtClean="0"/>
              <a:t> </a:t>
            </a:r>
            <a:r>
              <a:rPr lang="nb-NO" sz="2000" dirty="0" err="1" smtClean="0"/>
              <a:t>out</a:t>
            </a:r>
            <a:r>
              <a:rPr lang="nb-NO" sz="2000" dirty="0" smtClean="0"/>
              <a:t> </a:t>
            </a:r>
            <a:r>
              <a:rPr lang="nb-NO" sz="2000" dirty="0" err="1" smtClean="0"/>
              <a:t>of</a:t>
            </a:r>
            <a:r>
              <a:rPr lang="nb-NO" sz="2000" dirty="0" smtClean="0"/>
              <a:t> </a:t>
            </a:r>
            <a:r>
              <a:rPr lang="nb-NO" sz="2000" dirty="0" err="1" smtClean="0"/>
              <a:t>the</a:t>
            </a:r>
            <a:r>
              <a:rPr lang="nb-NO" sz="2000" dirty="0" smtClean="0"/>
              <a:t> </a:t>
            </a:r>
            <a:r>
              <a:rPr lang="nb-NO" sz="2000" dirty="0" err="1" smtClean="0"/>
              <a:t>foxholes</a:t>
            </a:r>
            <a:r>
              <a:rPr lang="nb-NO" sz="2000" dirty="0" smtClean="0"/>
              <a:t> </a:t>
            </a:r>
            <a:r>
              <a:rPr lang="nb-NO" sz="2000" dirty="0" err="1" smtClean="0"/>
              <a:t>requires</a:t>
            </a:r>
            <a:r>
              <a:rPr lang="nb-NO" sz="2000" dirty="0" smtClean="0"/>
              <a:t> </a:t>
            </a:r>
            <a:r>
              <a:rPr lang="nb-NO" sz="2000" dirty="0" err="1" smtClean="0"/>
              <a:t>courage</a:t>
            </a:r>
            <a:r>
              <a:rPr lang="nb-NO" sz="2000" dirty="0" smtClean="0"/>
              <a:t> and </a:t>
            </a:r>
            <a:r>
              <a:rPr lang="nb-NO" sz="2000" dirty="0" err="1" smtClean="0"/>
              <a:t>stamina</a:t>
            </a:r>
            <a:r>
              <a:rPr lang="nb-NO" sz="2000" dirty="0" smtClean="0"/>
              <a:t> and </a:t>
            </a:r>
            <a:r>
              <a:rPr lang="nb-NO" sz="2000" dirty="0" err="1" smtClean="0"/>
              <a:t>appropriate</a:t>
            </a:r>
            <a:r>
              <a:rPr lang="nb-NO" sz="2000" dirty="0" smtClean="0"/>
              <a:t> </a:t>
            </a:r>
            <a:r>
              <a:rPr lang="nb-NO" sz="2000" dirty="0" err="1" smtClean="0"/>
              <a:t>incentives</a:t>
            </a:r>
            <a:r>
              <a:rPr lang="nb-NO" sz="2000" dirty="0" smtClean="0"/>
              <a:t> </a:t>
            </a:r>
          </a:p>
          <a:p>
            <a:r>
              <a:rPr lang="nb-NO" sz="2000" dirty="0" err="1" smtClean="0"/>
              <a:t>Our</a:t>
            </a:r>
            <a:r>
              <a:rPr lang="nb-NO" sz="2000" dirty="0" smtClean="0"/>
              <a:t> </a:t>
            </a:r>
            <a:r>
              <a:rPr lang="nb-NO" sz="2000" dirty="0" err="1" smtClean="0"/>
              <a:t>new</a:t>
            </a:r>
            <a:r>
              <a:rPr lang="nb-NO" sz="2000" dirty="0" smtClean="0"/>
              <a:t> </a:t>
            </a:r>
            <a:r>
              <a:rPr lang="nb-NO" sz="2000" dirty="0" err="1" smtClean="0"/>
              <a:t>leadership</a:t>
            </a:r>
            <a:r>
              <a:rPr lang="nb-NO" sz="2000" dirty="0" smtClean="0"/>
              <a:t> </a:t>
            </a:r>
            <a:r>
              <a:rPr lang="nb-NO" sz="2000" dirty="0" err="1" smtClean="0"/>
              <a:t>programme</a:t>
            </a:r>
            <a:r>
              <a:rPr lang="nb-NO" sz="2000" dirty="0" smtClean="0"/>
              <a:t> is </a:t>
            </a:r>
            <a:r>
              <a:rPr lang="nb-NO" sz="2000" dirty="0" err="1" smtClean="0"/>
              <a:t>set</a:t>
            </a:r>
            <a:r>
              <a:rPr lang="nb-NO" sz="2000" dirty="0" smtClean="0"/>
              <a:t> to </a:t>
            </a:r>
            <a:r>
              <a:rPr lang="nb-NO" sz="2000" dirty="0" err="1" smtClean="0"/>
              <a:t>develop</a:t>
            </a:r>
            <a:r>
              <a:rPr lang="nb-NO" sz="2000" dirty="0" smtClean="0"/>
              <a:t> </a:t>
            </a:r>
            <a:r>
              <a:rPr lang="nb-NO" sz="2000" dirty="0" err="1" smtClean="0"/>
              <a:t>the</a:t>
            </a:r>
            <a:r>
              <a:rPr lang="nb-NO" sz="2000" dirty="0" smtClean="0"/>
              <a:t> </a:t>
            </a:r>
            <a:r>
              <a:rPr lang="nb-NO" sz="2000" dirty="0" err="1" smtClean="0"/>
              <a:t>polyglots</a:t>
            </a:r>
            <a:r>
              <a:rPr lang="nb-NO" sz="2000" dirty="0" smtClean="0"/>
              <a:t> </a:t>
            </a:r>
            <a:r>
              <a:rPr lang="nb-NO" sz="2000" dirty="0" err="1" smtClean="0"/>
              <a:t>that</a:t>
            </a:r>
            <a:r>
              <a:rPr lang="nb-NO" sz="2000" dirty="0" smtClean="0"/>
              <a:t> </a:t>
            </a:r>
            <a:r>
              <a:rPr lang="nb-NO" sz="2000" dirty="0" err="1" smtClean="0"/>
              <a:t>we</a:t>
            </a:r>
            <a:r>
              <a:rPr lang="nb-NO" sz="2000" dirty="0" smtClean="0"/>
              <a:t> </a:t>
            </a:r>
            <a:r>
              <a:rPr lang="nb-NO" sz="2000" dirty="0" err="1" smtClean="0"/>
              <a:t>now</a:t>
            </a:r>
            <a:r>
              <a:rPr lang="nb-NO" sz="2000" dirty="0" smtClean="0"/>
              <a:t> </a:t>
            </a:r>
            <a:r>
              <a:rPr lang="nb-NO" sz="2000" dirty="0" err="1" smtClean="0"/>
              <a:t>need</a:t>
            </a:r>
            <a:r>
              <a:rPr lang="nb-NO" sz="2000" dirty="0" smtClean="0"/>
              <a:t> </a:t>
            </a:r>
            <a:endParaRPr lang="nb-NO"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nb-NO" dirty="0" err="1" smtClean="0"/>
              <a:t>Internal</a:t>
            </a:r>
            <a:r>
              <a:rPr lang="nb-NO" dirty="0" smtClean="0"/>
              <a:t> vs. </a:t>
            </a:r>
            <a:r>
              <a:rPr lang="nb-NO" dirty="0" err="1" smtClean="0"/>
              <a:t>external</a:t>
            </a:r>
            <a:r>
              <a:rPr lang="nb-NO" dirty="0" smtClean="0"/>
              <a:t> </a:t>
            </a:r>
            <a:r>
              <a:rPr lang="nb-NO" dirty="0" err="1" smtClean="0"/>
              <a:t>diversity</a:t>
            </a:r>
            <a:r>
              <a:rPr lang="nb-NO" dirty="0" smtClean="0"/>
              <a:t> </a:t>
            </a:r>
          </a:p>
        </p:txBody>
      </p:sp>
      <p:sp>
        <p:nvSpPr>
          <p:cNvPr id="24579" name="Content Placeholder 2"/>
          <p:cNvSpPr>
            <a:spLocks noGrp="1"/>
          </p:cNvSpPr>
          <p:nvPr>
            <p:ph idx="1"/>
          </p:nvPr>
        </p:nvSpPr>
        <p:spPr/>
        <p:txBody>
          <a:bodyPr/>
          <a:lstStyle/>
          <a:p>
            <a:r>
              <a:rPr lang="nb-NO" sz="1600" dirty="0" smtClean="0"/>
              <a:t>Innovative </a:t>
            </a:r>
            <a:r>
              <a:rPr lang="nb-NO" sz="1600" dirty="0" err="1" smtClean="0"/>
              <a:t>exploitation</a:t>
            </a:r>
            <a:r>
              <a:rPr lang="nb-NO" sz="1600" dirty="0" smtClean="0"/>
              <a:t> </a:t>
            </a:r>
            <a:r>
              <a:rPr lang="nb-NO" sz="1600" dirty="0" err="1" smtClean="0"/>
              <a:t>of</a:t>
            </a:r>
            <a:r>
              <a:rPr lang="nb-NO" sz="1600" dirty="0" smtClean="0"/>
              <a:t> </a:t>
            </a:r>
            <a:r>
              <a:rPr lang="nb-NO" sz="1600" dirty="0" err="1" smtClean="0"/>
              <a:t>internal</a:t>
            </a:r>
            <a:r>
              <a:rPr lang="nb-NO" sz="1600" dirty="0" smtClean="0"/>
              <a:t> </a:t>
            </a:r>
            <a:r>
              <a:rPr lang="nb-NO" sz="1600" dirty="0" err="1" smtClean="0"/>
              <a:t>diversity</a:t>
            </a:r>
            <a:r>
              <a:rPr lang="nb-NO" sz="1600" dirty="0" smtClean="0"/>
              <a:t> </a:t>
            </a:r>
            <a:r>
              <a:rPr lang="nb-NO" sz="1600" dirty="0" err="1" smtClean="0"/>
              <a:t>can</a:t>
            </a:r>
            <a:r>
              <a:rPr lang="nb-NO" sz="1600" dirty="0" smtClean="0"/>
              <a:t> </a:t>
            </a:r>
            <a:r>
              <a:rPr lang="nb-NO" sz="1600" dirty="0" err="1" smtClean="0"/>
              <a:t>help</a:t>
            </a:r>
            <a:r>
              <a:rPr lang="nb-NO" sz="1600" dirty="0" smtClean="0"/>
              <a:t> </a:t>
            </a:r>
            <a:r>
              <a:rPr lang="nb-NO" sz="1600" dirty="0" err="1" smtClean="0"/>
              <a:t>profile</a:t>
            </a:r>
            <a:r>
              <a:rPr lang="nb-NO" sz="1600" dirty="0" smtClean="0"/>
              <a:t> </a:t>
            </a:r>
            <a:r>
              <a:rPr lang="nb-NO" sz="1600" dirty="0" err="1" smtClean="0"/>
              <a:t>the</a:t>
            </a:r>
            <a:r>
              <a:rPr lang="nb-NO" sz="1600" dirty="0" smtClean="0"/>
              <a:t> </a:t>
            </a:r>
            <a:r>
              <a:rPr lang="nb-NO" sz="1600" dirty="0" err="1" smtClean="0"/>
              <a:t>institution</a:t>
            </a:r>
            <a:r>
              <a:rPr lang="nb-NO" sz="1600" dirty="0" smtClean="0"/>
              <a:t> and make it stand </a:t>
            </a:r>
            <a:r>
              <a:rPr lang="nb-NO" sz="1600" dirty="0" err="1" smtClean="0"/>
              <a:t>out</a:t>
            </a:r>
            <a:r>
              <a:rPr lang="nb-NO" sz="1600" dirty="0" smtClean="0"/>
              <a:t> </a:t>
            </a:r>
            <a:r>
              <a:rPr lang="nb-NO" sz="1600" dirty="0" err="1" smtClean="0"/>
              <a:t>on</a:t>
            </a:r>
            <a:r>
              <a:rPr lang="nb-NO" sz="1600" dirty="0" smtClean="0"/>
              <a:t> </a:t>
            </a:r>
            <a:r>
              <a:rPr lang="nb-NO" sz="1600" dirty="0" err="1" smtClean="0"/>
              <a:t>the</a:t>
            </a:r>
            <a:r>
              <a:rPr lang="nb-NO" sz="1600" dirty="0" smtClean="0"/>
              <a:t> </a:t>
            </a:r>
            <a:r>
              <a:rPr lang="nb-NO" sz="1600" dirty="0" err="1" smtClean="0"/>
              <a:t>international</a:t>
            </a:r>
            <a:r>
              <a:rPr lang="nb-NO" sz="1600" dirty="0" smtClean="0"/>
              <a:t> scene </a:t>
            </a:r>
          </a:p>
          <a:p>
            <a:r>
              <a:rPr lang="nb-NO" sz="1600" dirty="0" err="1" smtClean="0"/>
              <a:t>Nationally</a:t>
            </a:r>
            <a:r>
              <a:rPr lang="nb-NO" sz="1600" dirty="0" smtClean="0"/>
              <a:t>: </a:t>
            </a:r>
            <a:r>
              <a:rPr lang="nb-NO" sz="1600" dirty="0" err="1" smtClean="0"/>
              <a:t>Institutional</a:t>
            </a:r>
            <a:r>
              <a:rPr lang="nb-NO" sz="1600" dirty="0" smtClean="0"/>
              <a:t> </a:t>
            </a:r>
            <a:r>
              <a:rPr lang="nb-NO" sz="1600" dirty="0" err="1" smtClean="0"/>
              <a:t>diversity</a:t>
            </a:r>
            <a:r>
              <a:rPr lang="nb-NO" sz="1600" dirty="0" smtClean="0"/>
              <a:t> is </a:t>
            </a:r>
            <a:r>
              <a:rPr lang="nb-NO" sz="1600" dirty="0" err="1" smtClean="0"/>
              <a:t>constrained</a:t>
            </a:r>
            <a:r>
              <a:rPr lang="nb-NO" sz="1600" dirty="0" smtClean="0"/>
              <a:t> by </a:t>
            </a:r>
            <a:r>
              <a:rPr lang="nb-NO" sz="1600" dirty="0" err="1" smtClean="0"/>
              <a:t>predominance</a:t>
            </a:r>
            <a:r>
              <a:rPr lang="nb-NO" sz="1600" dirty="0" smtClean="0"/>
              <a:t> </a:t>
            </a:r>
            <a:r>
              <a:rPr lang="nb-NO" sz="1600" dirty="0" err="1" smtClean="0"/>
              <a:t>of</a:t>
            </a:r>
            <a:r>
              <a:rPr lang="nb-NO" sz="1600" dirty="0" smtClean="0"/>
              <a:t> </a:t>
            </a:r>
            <a:r>
              <a:rPr lang="nb-NO" sz="1600" dirty="0" err="1" smtClean="0"/>
              <a:t>earmarked</a:t>
            </a:r>
            <a:r>
              <a:rPr lang="nb-NO" sz="1600" dirty="0" smtClean="0"/>
              <a:t> vs. ”</a:t>
            </a:r>
            <a:r>
              <a:rPr lang="nb-NO" sz="1600" dirty="0" err="1" smtClean="0"/>
              <a:t>free</a:t>
            </a:r>
            <a:r>
              <a:rPr lang="nb-NO" sz="1600" dirty="0" smtClean="0"/>
              <a:t>” funds, and by </a:t>
            </a:r>
            <a:r>
              <a:rPr lang="nb-NO" sz="1600" dirty="0" err="1" smtClean="0"/>
              <a:t>legislation</a:t>
            </a:r>
            <a:r>
              <a:rPr lang="nb-NO" sz="1600" dirty="0" smtClean="0"/>
              <a:t> and </a:t>
            </a:r>
            <a:r>
              <a:rPr lang="nb-NO" sz="1600" dirty="0" err="1" smtClean="0"/>
              <a:t>accreditation</a:t>
            </a:r>
            <a:r>
              <a:rPr lang="nb-NO" sz="1600" dirty="0" smtClean="0"/>
              <a:t> </a:t>
            </a:r>
            <a:r>
              <a:rPr lang="nb-NO" sz="1600" dirty="0" err="1" smtClean="0"/>
              <a:t>criteria</a:t>
            </a:r>
            <a:r>
              <a:rPr lang="nb-NO" sz="1600" dirty="0" smtClean="0"/>
              <a:t> </a:t>
            </a:r>
            <a:r>
              <a:rPr lang="nb-NO" sz="1600" dirty="0" err="1" smtClean="0"/>
              <a:t>that</a:t>
            </a:r>
            <a:r>
              <a:rPr lang="nb-NO" sz="1600" dirty="0" smtClean="0"/>
              <a:t> </a:t>
            </a:r>
            <a:r>
              <a:rPr lang="nb-NO" sz="1600" dirty="0" err="1" smtClean="0"/>
              <a:t>promote</a:t>
            </a:r>
            <a:r>
              <a:rPr lang="nb-NO" sz="1600" dirty="0" smtClean="0"/>
              <a:t> </a:t>
            </a:r>
            <a:r>
              <a:rPr lang="nb-NO" sz="1600" dirty="0" err="1" smtClean="0"/>
              <a:t>convergence</a:t>
            </a:r>
            <a:r>
              <a:rPr lang="nb-NO" sz="1600" dirty="0" smtClean="0"/>
              <a:t> in </a:t>
            </a:r>
            <a:r>
              <a:rPr lang="nb-NO" sz="1600" dirty="0" err="1" smtClean="0"/>
              <a:t>the</a:t>
            </a:r>
            <a:r>
              <a:rPr lang="nb-NO" sz="1600" dirty="0" smtClean="0"/>
              <a:t> </a:t>
            </a:r>
            <a:r>
              <a:rPr lang="nb-NO" sz="1600" dirty="0" err="1" smtClean="0"/>
              <a:t>horizontal</a:t>
            </a:r>
            <a:r>
              <a:rPr lang="nb-NO" sz="1600" dirty="0" smtClean="0"/>
              <a:t> </a:t>
            </a:r>
            <a:r>
              <a:rPr lang="nb-NO" sz="1600" dirty="0" err="1" smtClean="0"/>
              <a:t>dimension</a:t>
            </a:r>
            <a:r>
              <a:rPr lang="nb-NO" sz="1600" dirty="0" smtClean="0"/>
              <a:t> </a:t>
            </a:r>
          </a:p>
          <a:p>
            <a:r>
              <a:rPr lang="nb-NO" sz="1600" dirty="0" err="1" smtClean="0"/>
              <a:t>But</a:t>
            </a:r>
            <a:r>
              <a:rPr lang="nb-NO" sz="1600" dirty="0" smtClean="0"/>
              <a:t> </a:t>
            </a:r>
            <a:r>
              <a:rPr lang="nb-NO" sz="1600" dirty="0" err="1" smtClean="0"/>
              <a:t>the</a:t>
            </a:r>
            <a:r>
              <a:rPr lang="nb-NO" sz="1600" dirty="0" smtClean="0"/>
              <a:t> </a:t>
            </a:r>
            <a:r>
              <a:rPr lang="nb-NO" sz="1600" dirty="0" err="1" smtClean="0"/>
              <a:t>vertical</a:t>
            </a:r>
            <a:r>
              <a:rPr lang="nb-NO" sz="1600" dirty="0" smtClean="0"/>
              <a:t> </a:t>
            </a:r>
            <a:r>
              <a:rPr lang="nb-NO" sz="1600" dirty="0" err="1" smtClean="0"/>
              <a:t>diversity</a:t>
            </a:r>
            <a:r>
              <a:rPr lang="nb-NO" sz="1600" dirty="0" smtClean="0"/>
              <a:t> </a:t>
            </a:r>
            <a:r>
              <a:rPr lang="nb-NO" sz="1600" dirty="0" err="1" smtClean="0"/>
              <a:t>remains</a:t>
            </a:r>
            <a:r>
              <a:rPr lang="nb-NO" sz="1600" dirty="0" smtClean="0"/>
              <a:t> – </a:t>
            </a:r>
            <a:r>
              <a:rPr lang="nb-NO" sz="1600" dirty="0" err="1" smtClean="0"/>
              <a:t>creating</a:t>
            </a:r>
            <a:r>
              <a:rPr lang="nb-NO" sz="1600" dirty="0" smtClean="0"/>
              <a:t> a </a:t>
            </a:r>
            <a:r>
              <a:rPr lang="nb-NO" sz="1600" dirty="0" err="1" smtClean="0"/>
              <a:t>tension</a:t>
            </a:r>
            <a:r>
              <a:rPr lang="nb-NO" sz="1600" dirty="0" smtClean="0"/>
              <a:t> in </a:t>
            </a:r>
            <a:r>
              <a:rPr lang="nb-NO" sz="1600" dirty="0" err="1" smtClean="0"/>
              <a:t>the</a:t>
            </a:r>
            <a:r>
              <a:rPr lang="nb-NO" sz="1600" dirty="0" smtClean="0"/>
              <a:t> system </a:t>
            </a:r>
          </a:p>
          <a:p>
            <a:endParaRPr lang="nb-NO" sz="1800" dirty="0" smtClean="0"/>
          </a:p>
        </p:txBody>
      </p:sp>
      <p:pic>
        <p:nvPicPr>
          <p:cNvPr id="4" name="Picture 3" descr="5-gode-universitet.jpg"/>
          <p:cNvPicPr>
            <a:picLocks noChangeAspect="1"/>
          </p:cNvPicPr>
          <p:nvPr/>
        </p:nvPicPr>
        <p:blipFill>
          <a:blip r:embed="rId2"/>
          <a:srcRect t="26302" b="13150"/>
          <a:stretch>
            <a:fillRect/>
          </a:stretch>
        </p:blipFill>
        <p:spPr bwMode="auto">
          <a:xfrm>
            <a:off x="0" y="4149725"/>
            <a:ext cx="9144000" cy="2686050"/>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6" descr="antall studier ved UiO copy"/>
          <p:cNvPicPr>
            <a:picLocks noChangeAspect="1" noChangeArrowheads="1"/>
          </p:cNvPicPr>
          <p:nvPr/>
        </p:nvPicPr>
        <p:blipFill>
          <a:blip r:embed="rId3"/>
          <a:srcRect/>
          <a:stretch>
            <a:fillRect/>
          </a:stretch>
        </p:blipFill>
        <p:spPr bwMode="auto">
          <a:xfrm>
            <a:off x="0" y="0"/>
            <a:ext cx="9144000" cy="7100888"/>
          </a:xfrm>
          <a:prstGeom prst="rect">
            <a:avLst/>
          </a:prstGeom>
          <a:noFill/>
          <a:ln w="9525">
            <a:noFill/>
            <a:miter lim="800000"/>
            <a:headEnd/>
            <a:tailEnd/>
          </a:ln>
        </p:spPr>
      </p:pic>
      <p:sp>
        <p:nvSpPr>
          <p:cNvPr id="19459" name="Rectangle 2"/>
          <p:cNvSpPr>
            <a:spLocks noGrp="1" noChangeArrowheads="1"/>
          </p:cNvSpPr>
          <p:nvPr>
            <p:ph type="title"/>
          </p:nvPr>
        </p:nvSpPr>
        <p:spPr>
          <a:xfrm>
            <a:off x="4352925" y="260350"/>
            <a:ext cx="4152900" cy="1296988"/>
          </a:xfrm>
        </p:spPr>
        <p:txBody>
          <a:bodyPr/>
          <a:lstStyle/>
          <a:p>
            <a:r>
              <a:rPr lang="en-GB" dirty="0" smtClean="0"/>
              <a:t>Thank you for your attention</a:t>
            </a:r>
          </a:p>
        </p:txBody>
      </p:sp>
      <p:sp>
        <p:nvSpPr>
          <p:cNvPr id="19460" name="Rectangle 3"/>
          <p:cNvSpPr>
            <a:spLocks noGrp="1" noChangeArrowheads="1"/>
          </p:cNvSpPr>
          <p:nvPr>
            <p:ph type="body" sz="half" idx="1"/>
          </p:nvPr>
        </p:nvSpPr>
        <p:spPr>
          <a:xfrm>
            <a:off x="250825" y="4221163"/>
            <a:ext cx="6265863" cy="2636837"/>
          </a:xfrm>
        </p:spPr>
        <p:txBody>
          <a:bodyPr/>
          <a:lstStyle/>
          <a:p>
            <a:endParaRPr lang="nb-NO" sz="2000" dirty="0" smtClean="0"/>
          </a:p>
          <a:p>
            <a:pPr lvl="1"/>
            <a:endParaRPr lang="nb-NO" sz="1200" dirty="0" smtClean="0"/>
          </a:p>
        </p:txBody>
      </p:sp>
      <p:sp>
        <p:nvSpPr>
          <p:cNvPr id="19462" name="Rectangle 12"/>
          <p:cNvSpPr>
            <a:spLocks noChangeArrowheads="1"/>
          </p:cNvSpPr>
          <p:nvPr/>
        </p:nvSpPr>
        <p:spPr bwMode="auto">
          <a:xfrm>
            <a:off x="6804025" y="2754313"/>
            <a:ext cx="2051050" cy="4103687"/>
          </a:xfrm>
          <a:prstGeom prst="rect">
            <a:avLst/>
          </a:prstGeom>
          <a:noFill/>
          <a:ln w="9525">
            <a:noFill/>
            <a:miter lim="800000"/>
            <a:headEnd/>
            <a:tailEnd/>
          </a:ln>
        </p:spPr>
        <p:txBody>
          <a:bodyPr wrap="none" anchor="ctr"/>
          <a:lstStyle/>
          <a:p>
            <a:pPr eaLnBrk="0" hangingPunct="0"/>
            <a:endParaRPr lang="en-GB"/>
          </a:p>
        </p:txBody>
      </p:sp>
      <p:sp>
        <p:nvSpPr>
          <p:cNvPr id="19463" name="Rectangle 13"/>
          <p:cNvSpPr>
            <a:spLocks noChangeArrowheads="1"/>
          </p:cNvSpPr>
          <p:nvPr/>
        </p:nvSpPr>
        <p:spPr bwMode="auto">
          <a:xfrm>
            <a:off x="250825" y="4049713"/>
            <a:ext cx="5689600" cy="2808287"/>
          </a:xfrm>
          <a:prstGeom prst="rect">
            <a:avLst/>
          </a:prstGeom>
          <a:noFill/>
          <a:ln w="9525">
            <a:noFill/>
            <a:miter lim="800000"/>
            <a:headEnd/>
            <a:tailEnd/>
          </a:ln>
        </p:spPr>
        <p:txBody>
          <a:bodyPr wrap="none" anchor="ctr"/>
          <a:lstStyle/>
          <a:p>
            <a:pPr eaLnBrk="0" hangingPunct="0"/>
            <a:endParaRPr lang="en-GB"/>
          </a:p>
        </p:txBody>
      </p:sp>
      <p:sp>
        <p:nvSpPr>
          <p:cNvPr id="19464" name="Text Box 14"/>
          <p:cNvSpPr txBox="1">
            <a:spLocks noChangeArrowheads="1"/>
          </p:cNvSpPr>
          <p:nvPr/>
        </p:nvSpPr>
        <p:spPr bwMode="auto">
          <a:xfrm>
            <a:off x="1042988" y="3213100"/>
            <a:ext cx="3816350" cy="457200"/>
          </a:xfrm>
          <a:prstGeom prst="rect">
            <a:avLst/>
          </a:prstGeom>
          <a:noFill/>
          <a:ln w="9525">
            <a:noFill/>
            <a:miter lim="800000"/>
            <a:headEnd/>
            <a:tailEnd/>
          </a:ln>
        </p:spPr>
        <p:txBody>
          <a:bodyPr>
            <a:spAutoFit/>
          </a:bodyPr>
          <a:lstStyle/>
          <a:p>
            <a:pPr eaLnBrk="0" hangingPunct="0">
              <a:spcBef>
                <a:spcPct val="50000"/>
              </a:spcBef>
            </a:pPr>
            <a:endParaRPr lang="nb-NO"/>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988840"/>
            <a:ext cx="5184576" cy="1938992"/>
          </a:xfrm>
          <a:prstGeom prst="rect">
            <a:avLst/>
          </a:prstGeom>
          <a:noFill/>
        </p:spPr>
        <p:txBody>
          <a:bodyPr wrap="square" rtlCol="0">
            <a:spAutoFit/>
          </a:bodyPr>
          <a:lstStyle/>
          <a:p>
            <a:r>
              <a:rPr lang="nb-NO" dirty="0" smtClean="0"/>
              <a:t>”Hvert </a:t>
            </a:r>
            <a:r>
              <a:rPr lang="nb-NO" dirty="0" err="1" smtClean="0"/>
              <a:t>Videnskabens</a:t>
            </a:r>
            <a:r>
              <a:rPr lang="nb-NO" dirty="0" smtClean="0"/>
              <a:t>, </a:t>
            </a:r>
            <a:r>
              <a:rPr lang="nb-NO" dirty="0" err="1" smtClean="0"/>
              <a:t>Literaturens</a:t>
            </a:r>
            <a:r>
              <a:rPr lang="nb-NO" dirty="0" smtClean="0"/>
              <a:t> og Kunstens </a:t>
            </a:r>
            <a:r>
              <a:rPr lang="nb-NO" dirty="0" err="1" smtClean="0"/>
              <a:t>Storværk</a:t>
            </a:r>
            <a:r>
              <a:rPr lang="nb-NO" dirty="0" smtClean="0"/>
              <a:t> er for et </a:t>
            </a:r>
            <a:r>
              <a:rPr lang="nb-NO" dirty="0" err="1" smtClean="0"/>
              <a:t>lidet</a:t>
            </a:r>
            <a:r>
              <a:rPr lang="nb-NO" dirty="0" smtClean="0"/>
              <a:t> Folk som </a:t>
            </a:r>
            <a:r>
              <a:rPr lang="nb-NO" dirty="0" err="1" smtClean="0"/>
              <a:t>vort</a:t>
            </a:r>
            <a:r>
              <a:rPr lang="nb-NO" dirty="0" smtClean="0"/>
              <a:t> et langt sikrere </a:t>
            </a:r>
            <a:r>
              <a:rPr lang="nb-NO" dirty="0" err="1" smtClean="0"/>
              <a:t>Værn</a:t>
            </a:r>
            <a:r>
              <a:rPr lang="nb-NO" dirty="0" smtClean="0"/>
              <a:t> for vor </a:t>
            </a:r>
            <a:r>
              <a:rPr lang="nb-NO" dirty="0" err="1" smtClean="0"/>
              <a:t>Frihed</a:t>
            </a:r>
            <a:r>
              <a:rPr lang="nb-NO" dirty="0" smtClean="0"/>
              <a:t> og vor </a:t>
            </a:r>
            <a:r>
              <a:rPr lang="nb-NO" dirty="0" err="1" smtClean="0"/>
              <a:t>Selvstændighed</a:t>
            </a:r>
            <a:r>
              <a:rPr lang="nb-NO" dirty="0" smtClean="0"/>
              <a:t>, end </a:t>
            </a:r>
            <a:r>
              <a:rPr lang="nb-NO" dirty="0" err="1" smtClean="0"/>
              <a:t>baade</a:t>
            </a:r>
            <a:r>
              <a:rPr lang="nb-NO" dirty="0" smtClean="0"/>
              <a:t> Armeer og Kanoner og Torpedoer og </a:t>
            </a:r>
            <a:r>
              <a:rPr lang="nb-NO" dirty="0" err="1" smtClean="0"/>
              <a:t>Panserskibe</a:t>
            </a:r>
            <a:r>
              <a:rPr lang="nb-NO" dirty="0" smtClean="0"/>
              <a:t> og </a:t>
            </a:r>
            <a:r>
              <a:rPr lang="nb-NO" dirty="0" err="1" smtClean="0"/>
              <a:t>Fæstninger</a:t>
            </a:r>
            <a:r>
              <a:rPr lang="nb-NO" dirty="0" smtClean="0"/>
              <a:t>” </a:t>
            </a:r>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licon.png"/>
          <p:cNvPicPr>
            <a:picLocks noGrp="1" noChangeAspect="1"/>
          </p:cNvPicPr>
          <p:nvPr>
            <p:ph idx="1"/>
          </p:nvPr>
        </p:nvPicPr>
        <p:blipFill>
          <a:blip r:embed="rId3"/>
          <a:stretch>
            <a:fillRect/>
          </a:stretch>
        </p:blipFill>
        <p:spPr>
          <a:xfrm>
            <a:off x="900113" y="385763"/>
            <a:ext cx="7343775" cy="608647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2"/>
          <a:srcRect/>
          <a:stretch>
            <a:fillRect/>
          </a:stretch>
        </p:blipFill>
        <p:spPr bwMode="auto">
          <a:xfrm>
            <a:off x="0" y="3660775"/>
            <a:ext cx="6991350" cy="5000625"/>
          </a:xfrm>
          <a:prstGeom prst="rect">
            <a:avLst/>
          </a:prstGeom>
          <a:noFill/>
          <a:ln w="12700">
            <a:noFill/>
            <a:miter lim="800000"/>
            <a:headEnd/>
            <a:tailEnd/>
          </a:ln>
        </p:spPr>
      </p:pic>
      <p:sp>
        <p:nvSpPr>
          <p:cNvPr id="113667" name="Rectangle 2"/>
          <p:cNvSpPr>
            <a:spLocks noGrp="1" noChangeArrowheads="1"/>
          </p:cNvSpPr>
          <p:nvPr>
            <p:ph type="title"/>
          </p:nvPr>
        </p:nvSpPr>
        <p:spPr>
          <a:xfrm>
            <a:off x="687388" y="26988"/>
            <a:ext cx="7358062" cy="1285875"/>
          </a:xfrm>
        </p:spPr>
        <p:txBody>
          <a:bodyPr/>
          <a:lstStyle/>
          <a:p>
            <a:pPr eaLnBrk="1" hangingPunct="1"/>
            <a:r>
              <a:rPr lang="en-US" sz="4900" b="1" smtClean="0"/>
              <a:t>The entire value chain</a:t>
            </a:r>
          </a:p>
        </p:txBody>
      </p:sp>
      <p:pic>
        <p:nvPicPr>
          <p:cNvPr id="113668" name="Picture 3"/>
          <p:cNvPicPr>
            <a:picLocks noChangeAspect="1" noChangeArrowheads="1"/>
          </p:cNvPicPr>
          <p:nvPr/>
        </p:nvPicPr>
        <p:blipFill>
          <a:blip r:embed="rId3"/>
          <a:srcRect/>
          <a:stretch>
            <a:fillRect/>
          </a:stretch>
        </p:blipFill>
        <p:spPr bwMode="auto">
          <a:xfrm>
            <a:off x="1751013" y="1562100"/>
            <a:ext cx="2517775" cy="1384300"/>
          </a:xfrm>
          <a:prstGeom prst="rect">
            <a:avLst/>
          </a:prstGeom>
          <a:noFill/>
          <a:ln w="12700">
            <a:noFill/>
            <a:miter lim="800000"/>
            <a:headEnd/>
            <a:tailEnd/>
          </a:ln>
        </p:spPr>
      </p:pic>
      <p:grpSp>
        <p:nvGrpSpPr>
          <p:cNvPr id="2" name="Group 7"/>
          <p:cNvGrpSpPr>
            <a:grpSpLocks/>
          </p:cNvGrpSpPr>
          <p:nvPr/>
        </p:nvGrpSpPr>
        <p:grpSpPr bwMode="auto">
          <a:xfrm>
            <a:off x="6269038" y="1446213"/>
            <a:ext cx="2586037" cy="1374775"/>
            <a:chOff x="0" y="0"/>
            <a:chExt cx="2317" cy="1232"/>
          </a:xfrm>
        </p:grpSpPr>
        <p:sp>
          <p:nvSpPr>
            <p:cNvPr id="113684" name="Rectangle 4"/>
            <p:cNvSpPr>
              <a:spLocks/>
            </p:cNvSpPr>
            <p:nvPr/>
          </p:nvSpPr>
          <p:spPr bwMode="auto">
            <a:xfrm>
              <a:off x="0" y="0"/>
              <a:ext cx="2312" cy="1232"/>
            </a:xfrm>
            <a:prstGeom prst="rect">
              <a:avLst/>
            </a:prstGeom>
            <a:solidFill>
              <a:srgbClr val="FFFFFF"/>
            </a:solidFill>
            <a:ln w="25400">
              <a:solidFill>
                <a:srgbClr val="FFFFFF"/>
              </a:solidFill>
              <a:miter lim="800000"/>
              <a:headEnd/>
              <a:tailEnd/>
            </a:ln>
          </p:spPr>
          <p:txBody>
            <a:bodyPr lIns="0" tIns="0" rIns="0" bIns="0"/>
            <a:lstStyle/>
            <a:p>
              <a:pPr algn="ctr"/>
              <a:endParaRPr lang="nb-NO" sz="1700" smtClean="0">
                <a:solidFill>
                  <a:srgbClr val="333333"/>
                </a:solidFill>
                <a:latin typeface="Helvetica Neue Light" charset="0"/>
                <a:ea typeface="ヒラギノ角ゴ ProN W3" charset="-128"/>
                <a:sym typeface="Helvetica Neue Light" charset="0"/>
              </a:endParaRPr>
            </a:p>
          </p:txBody>
        </p:sp>
        <p:pic>
          <p:nvPicPr>
            <p:cNvPr id="113685" name="Picture 5"/>
            <p:cNvPicPr>
              <a:picLocks noChangeAspect="1" noChangeArrowheads="1"/>
            </p:cNvPicPr>
            <p:nvPr/>
          </p:nvPicPr>
          <p:blipFill>
            <a:blip r:embed="rId4"/>
            <a:srcRect/>
            <a:stretch>
              <a:fillRect/>
            </a:stretch>
          </p:blipFill>
          <p:spPr bwMode="auto">
            <a:xfrm>
              <a:off x="8" y="8"/>
              <a:ext cx="2309" cy="819"/>
            </a:xfrm>
            <a:prstGeom prst="rect">
              <a:avLst/>
            </a:prstGeom>
            <a:noFill/>
            <a:ln w="12700">
              <a:noFill/>
              <a:miter lim="800000"/>
              <a:headEnd/>
              <a:tailEnd/>
            </a:ln>
          </p:spPr>
        </p:pic>
        <p:pic>
          <p:nvPicPr>
            <p:cNvPr id="113686" name="Picture 6"/>
            <p:cNvPicPr>
              <a:picLocks noChangeAspect="1" noChangeArrowheads="1"/>
            </p:cNvPicPr>
            <p:nvPr/>
          </p:nvPicPr>
          <p:blipFill>
            <a:blip r:embed="rId5"/>
            <a:srcRect/>
            <a:stretch>
              <a:fillRect/>
            </a:stretch>
          </p:blipFill>
          <p:spPr bwMode="auto">
            <a:xfrm>
              <a:off x="112" y="704"/>
              <a:ext cx="2008" cy="429"/>
            </a:xfrm>
            <a:prstGeom prst="rect">
              <a:avLst/>
            </a:prstGeom>
            <a:noFill/>
            <a:ln w="12700">
              <a:noFill/>
              <a:miter lim="800000"/>
              <a:headEnd/>
              <a:tailEnd/>
            </a:ln>
          </p:spPr>
        </p:pic>
      </p:grpSp>
      <p:pic>
        <p:nvPicPr>
          <p:cNvPr id="113670" name="Picture 8"/>
          <p:cNvPicPr>
            <a:picLocks noChangeArrowheads="1"/>
          </p:cNvPicPr>
          <p:nvPr/>
        </p:nvPicPr>
        <p:blipFill>
          <a:blip r:embed="rId6"/>
          <a:srcRect/>
          <a:stretch>
            <a:fillRect/>
          </a:stretch>
        </p:blipFill>
        <p:spPr bwMode="auto">
          <a:xfrm>
            <a:off x="608013" y="1527175"/>
            <a:ext cx="892175" cy="892175"/>
          </a:xfrm>
          <a:prstGeom prst="rect">
            <a:avLst/>
          </a:prstGeom>
          <a:noFill/>
          <a:ln w="12700">
            <a:noFill/>
            <a:miter lim="800000"/>
            <a:headEnd/>
            <a:tailEnd/>
          </a:ln>
        </p:spPr>
      </p:pic>
      <p:sp>
        <p:nvSpPr>
          <p:cNvPr id="113671" name="Rectangle 9"/>
          <p:cNvSpPr>
            <a:spLocks/>
          </p:cNvSpPr>
          <p:nvPr/>
        </p:nvSpPr>
        <p:spPr bwMode="auto">
          <a:xfrm>
            <a:off x="236538" y="2384425"/>
            <a:ext cx="1616075" cy="812800"/>
          </a:xfrm>
          <a:prstGeom prst="rect">
            <a:avLst/>
          </a:prstGeom>
          <a:noFill/>
          <a:ln w="12700">
            <a:noFill/>
            <a:miter lim="800000"/>
            <a:headEnd/>
            <a:tailEnd/>
          </a:ln>
        </p:spPr>
        <p:txBody>
          <a:bodyPr lIns="0" tIns="0" rIns="0" bIns="0" anchor="b"/>
          <a:lstStyle/>
          <a:p>
            <a:pPr algn="ctr"/>
            <a:r>
              <a:rPr lang="en-US" sz="2500" smtClean="0">
                <a:solidFill>
                  <a:srgbClr val="000000"/>
                </a:solidFill>
                <a:latin typeface="Arial Bold" charset="0"/>
                <a:ea typeface="MS PGothic" pitchFamily="34" charset="-128"/>
                <a:sym typeface="Arial Bold" charset="0"/>
              </a:rPr>
              <a:t>Science</a:t>
            </a:r>
          </a:p>
          <a:p>
            <a:pPr algn="ctr"/>
            <a:r>
              <a:rPr lang="en-US" sz="2500" smtClean="0">
                <a:solidFill>
                  <a:srgbClr val="000000"/>
                </a:solidFill>
                <a:latin typeface="Arial Bold" charset="0"/>
                <a:ea typeface="MS PGothic" pitchFamily="34" charset="-128"/>
                <a:sym typeface="Arial Bold" charset="0"/>
              </a:rPr>
              <a:t>Faculty</a:t>
            </a:r>
          </a:p>
        </p:txBody>
      </p:sp>
      <p:pic>
        <p:nvPicPr>
          <p:cNvPr id="113672" name="Picture 10"/>
          <p:cNvPicPr>
            <a:picLocks noChangeArrowheads="1"/>
          </p:cNvPicPr>
          <p:nvPr/>
        </p:nvPicPr>
        <p:blipFill>
          <a:blip r:embed="rId7"/>
          <a:srcRect/>
          <a:stretch>
            <a:fillRect/>
          </a:stretch>
        </p:blipFill>
        <p:spPr bwMode="auto">
          <a:xfrm>
            <a:off x="4518025" y="1527175"/>
            <a:ext cx="893763" cy="892175"/>
          </a:xfrm>
          <a:prstGeom prst="rect">
            <a:avLst/>
          </a:prstGeom>
          <a:noFill/>
          <a:ln w="12700">
            <a:noFill/>
            <a:miter lim="800000"/>
            <a:headEnd/>
            <a:tailEnd/>
          </a:ln>
        </p:spPr>
      </p:pic>
      <p:sp>
        <p:nvSpPr>
          <p:cNvPr id="113673" name="Rectangle 11"/>
          <p:cNvSpPr>
            <a:spLocks/>
          </p:cNvSpPr>
          <p:nvPr/>
        </p:nvSpPr>
        <p:spPr bwMode="auto">
          <a:xfrm>
            <a:off x="4325938" y="2384425"/>
            <a:ext cx="1857375" cy="812800"/>
          </a:xfrm>
          <a:prstGeom prst="rect">
            <a:avLst/>
          </a:prstGeom>
          <a:noFill/>
          <a:ln w="12700">
            <a:noFill/>
            <a:miter lim="800000"/>
            <a:headEnd/>
            <a:tailEnd/>
          </a:ln>
        </p:spPr>
        <p:txBody>
          <a:bodyPr lIns="0" tIns="0" rIns="0" bIns="0" anchor="b"/>
          <a:lstStyle/>
          <a:p>
            <a:r>
              <a:rPr lang="en-US" sz="2500" smtClean="0">
                <a:solidFill>
                  <a:srgbClr val="000000"/>
                </a:solidFill>
                <a:latin typeface="Arial Bold" charset="0"/>
                <a:ea typeface="MS PGothic" pitchFamily="34" charset="-128"/>
                <a:sym typeface="Arial Bold" charset="0"/>
              </a:rPr>
              <a:t>Medical</a:t>
            </a:r>
          </a:p>
          <a:p>
            <a:r>
              <a:rPr lang="en-US" sz="2500" smtClean="0">
                <a:solidFill>
                  <a:srgbClr val="000000"/>
                </a:solidFill>
                <a:latin typeface="Arial Bold" charset="0"/>
                <a:ea typeface="MS PGothic" pitchFamily="34" charset="-128"/>
                <a:sym typeface="Arial Bold" charset="0"/>
              </a:rPr>
              <a:t>faculty</a:t>
            </a:r>
          </a:p>
        </p:txBody>
      </p:sp>
      <p:sp>
        <p:nvSpPr>
          <p:cNvPr id="113674" name="AutoShape 12"/>
          <p:cNvSpPr>
            <a:spLocks/>
          </p:cNvSpPr>
          <p:nvPr/>
        </p:nvSpPr>
        <p:spPr bwMode="auto">
          <a:xfrm>
            <a:off x="446088" y="3089275"/>
            <a:ext cx="6759575" cy="893763"/>
          </a:xfrm>
          <a:prstGeom prst="rightArrow">
            <a:avLst>
              <a:gd name="adj1" fmla="val 48000"/>
              <a:gd name="adj2" fmla="val 48985"/>
            </a:avLst>
          </a:prstGeom>
          <a:solidFill>
            <a:schemeClr val="accent1"/>
          </a:solidFill>
          <a:ln w="25400">
            <a:solidFill>
              <a:schemeClr val="tx1"/>
            </a:solidFill>
            <a:miter lim="800000"/>
            <a:headEnd/>
            <a:tailEnd/>
          </a:ln>
        </p:spPr>
        <p:txBody>
          <a:bodyPr lIns="0" tIns="0" rIns="0" bIns="0" anchor="ctr"/>
          <a:lstStyle/>
          <a:p>
            <a:pPr algn="ctr"/>
            <a:r>
              <a:rPr lang="en-US" sz="1700" smtClean="0">
                <a:solidFill>
                  <a:srgbClr val="000000"/>
                </a:solidFill>
                <a:ea typeface="MS PGothic" pitchFamily="34" charset="-128"/>
                <a:sym typeface="Arial" pitchFamily="34" charset="0"/>
              </a:rPr>
              <a:t>«a comprehensive Life Science Cluster»</a:t>
            </a:r>
          </a:p>
        </p:txBody>
      </p:sp>
      <p:grpSp>
        <p:nvGrpSpPr>
          <p:cNvPr id="3" name="Group 15"/>
          <p:cNvGrpSpPr>
            <a:grpSpLocks/>
          </p:cNvGrpSpPr>
          <p:nvPr/>
        </p:nvGrpSpPr>
        <p:grpSpPr bwMode="auto">
          <a:xfrm>
            <a:off x="287338" y="6249988"/>
            <a:ext cx="6259512" cy="554037"/>
            <a:chOff x="0" y="2803"/>
            <a:chExt cx="5606" cy="496"/>
          </a:xfrm>
        </p:grpSpPr>
        <p:sp>
          <p:nvSpPr>
            <p:cNvPr id="113682" name="Line 13"/>
            <p:cNvSpPr>
              <a:spLocks noChangeShapeType="1"/>
            </p:cNvSpPr>
            <p:nvPr/>
          </p:nvSpPr>
          <p:spPr bwMode="auto">
            <a:xfrm>
              <a:off x="0" y="2803"/>
              <a:ext cx="5606" cy="0"/>
            </a:xfrm>
            <a:prstGeom prst="line">
              <a:avLst/>
            </a:prstGeom>
            <a:noFill/>
            <a:ln w="50800">
              <a:solidFill>
                <a:schemeClr val="tx1"/>
              </a:solidFill>
              <a:miter lim="800000"/>
              <a:headEnd type="stealth" w="med" len="med"/>
              <a:tailEnd type="stealth" w="med" len="med"/>
            </a:ln>
          </p:spPr>
          <p:txBody>
            <a:bodyPr lIns="0" tIns="0" rIns="0" bIns="0"/>
            <a:lstStyle/>
            <a:p>
              <a:pPr eaLnBrk="0" hangingPunct="0">
                <a:lnSpc>
                  <a:spcPct val="85000"/>
                </a:lnSpc>
                <a:spcBef>
                  <a:spcPct val="20000"/>
                </a:spcBef>
                <a:buClr>
                  <a:srgbClr val="FF9900"/>
                </a:buClr>
                <a:buFont typeface="Wingdings" pitchFamily="2" charset="2"/>
                <a:buChar char="§"/>
              </a:pPr>
              <a:endParaRPr lang="nb-NO" sz="2800" smtClean="0">
                <a:solidFill>
                  <a:srgbClr val="000000"/>
                </a:solidFill>
                <a:latin typeface="Verdana" pitchFamily="34" charset="0"/>
                <a:ea typeface="ヒラギノ角ゴ Pro W3" charset="-128"/>
              </a:endParaRPr>
            </a:p>
          </p:txBody>
        </p:sp>
        <p:sp>
          <p:nvSpPr>
            <p:cNvPr id="113683" name="Rectangle 14"/>
            <p:cNvSpPr>
              <a:spLocks/>
            </p:cNvSpPr>
            <p:nvPr/>
          </p:nvSpPr>
          <p:spPr bwMode="auto">
            <a:xfrm>
              <a:off x="1839" y="2885"/>
              <a:ext cx="1511" cy="414"/>
            </a:xfrm>
            <a:prstGeom prst="rect">
              <a:avLst/>
            </a:prstGeom>
            <a:noFill/>
            <a:ln w="12700">
              <a:noFill/>
              <a:miter lim="800000"/>
              <a:headEnd/>
              <a:tailEnd/>
            </a:ln>
          </p:spPr>
          <p:txBody>
            <a:bodyPr wrap="none" lIns="0" tIns="0" rIns="0" bIns="0" anchor="b">
              <a:spAutoFit/>
            </a:bodyPr>
            <a:lstStyle/>
            <a:p>
              <a:pPr algn="ctr"/>
              <a:r>
                <a:rPr lang="en-US" sz="3000" i="1" smtClean="0">
                  <a:solidFill>
                    <a:srgbClr val="000000"/>
                  </a:solidFill>
                  <a:latin typeface="Helvetica Neue Light" charset="0"/>
                  <a:ea typeface="MS PGothic" pitchFamily="34" charset="-128"/>
                  <a:sym typeface="Helvetica Neue Light" charset="0"/>
                </a:rPr>
                <a:t>University</a:t>
              </a:r>
            </a:p>
          </p:txBody>
        </p:sp>
      </p:grpSp>
      <p:grpSp>
        <p:nvGrpSpPr>
          <p:cNvPr id="4" name="Group 20"/>
          <p:cNvGrpSpPr>
            <a:grpSpLocks/>
          </p:cNvGrpSpPr>
          <p:nvPr/>
        </p:nvGrpSpPr>
        <p:grpSpPr bwMode="auto">
          <a:xfrm>
            <a:off x="6637338" y="4224338"/>
            <a:ext cx="2268537" cy="2579687"/>
            <a:chOff x="0" y="16"/>
            <a:chExt cx="2032" cy="2312"/>
          </a:xfrm>
        </p:grpSpPr>
        <p:pic>
          <p:nvPicPr>
            <p:cNvPr id="113678" name="Picture 16"/>
            <p:cNvPicPr>
              <a:picLocks noChangeArrowheads="1"/>
            </p:cNvPicPr>
            <p:nvPr/>
          </p:nvPicPr>
          <p:blipFill>
            <a:blip r:embed="rId8"/>
            <a:srcRect l="39740" t="43430" r="30475" b="37523"/>
            <a:stretch>
              <a:fillRect/>
            </a:stretch>
          </p:blipFill>
          <p:spPr bwMode="auto">
            <a:xfrm>
              <a:off x="0" y="960"/>
              <a:ext cx="2032" cy="680"/>
            </a:xfrm>
            <a:prstGeom prst="rect">
              <a:avLst/>
            </a:prstGeom>
            <a:noFill/>
            <a:ln w="9525">
              <a:noFill/>
              <a:miter lim="800000"/>
              <a:headEnd/>
              <a:tailEnd/>
            </a:ln>
          </p:spPr>
        </p:pic>
        <p:sp>
          <p:nvSpPr>
            <p:cNvPr id="113679" name="Rectangle 17"/>
            <p:cNvSpPr>
              <a:spLocks/>
            </p:cNvSpPr>
            <p:nvPr/>
          </p:nvSpPr>
          <p:spPr bwMode="auto">
            <a:xfrm>
              <a:off x="411" y="16"/>
              <a:ext cx="1099" cy="1048"/>
            </a:xfrm>
            <a:prstGeom prst="rect">
              <a:avLst/>
            </a:prstGeom>
            <a:noFill/>
            <a:ln w="12700">
              <a:noFill/>
              <a:miter lim="800000"/>
              <a:headEnd/>
              <a:tailEnd/>
            </a:ln>
          </p:spPr>
          <p:txBody>
            <a:bodyPr wrap="none" lIns="0" tIns="0" rIns="0" bIns="0" anchor="b">
              <a:spAutoFit/>
            </a:bodyPr>
            <a:lstStyle/>
            <a:p>
              <a:pPr algn="ctr"/>
              <a:r>
                <a:rPr lang="en-US" sz="1700" smtClean="0">
                  <a:solidFill>
                    <a:srgbClr val="000000"/>
                  </a:solidFill>
                  <a:latin typeface="Arial Bold" charset="0"/>
                  <a:ea typeface="MS PGothic" pitchFamily="34" charset="-128"/>
                  <a:sym typeface="Arial Bold" charset="0"/>
                </a:rPr>
                <a:t>Health</a:t>
              </a:r>
            </a:p>
            <a:p>
              <a:pPr algn="ctr"/>
              <a:r>
                <a:rPr lang="en-US" sz="1700" smtClean="0">
                  <a:solidFill>
                    <a:srgbClr val="000000"/>
                  </a:solidFill>
                  <a:latin typeface="Arial Bold" charset="0"/>
                  <a:ea typeface="MS PGothic" pitchFamily="34" charset="-128"/>
                  <a:sym typeface="Arial Bold" charset="0"/>
                </a:rPr>
                <a:t>Environment</a:t>
              </a:r>
            </a:p>
            <a:p>
              <a:pPr algn="ctr"/>
              <a:endParaRPr lang="en-US" sz="800" smtClean="0">
                <a:solidFill>
                  <a:srgbClr val="000000"/>
                </a:solidFill>
                <a:latin typeface="Arial Bold" charset="0"/>
                <a:ea typeface="MS PGothic" pitchFamily="34" charset="-128"/>
                <a:sym typeface="Arial Bold" charset="0"/>
              </a:endParaRPr>
            </a:p>
            <a:p>
              <a:pPr algn="ctr"/>
              <a:r>
                <a:rPr lang="en-US" sz="1700" smtClean="0">
                  <a:solidFill>
                    <a:srgbClr val="000000"/>
                  </a:solidFill>
                  <a:latin typeface="Arial Bold" charset="0"/>
                  <a:ea typeface="MS PGothic" pitchFamily="34" charset="-128"/>
                  <a:sym typeface="Arial Bold" charset="0"/>
                </a:rPr>
                <a:t>Innovation</a:t>
              </a:r>
            </a:p>
            <a:p>
              <a:pPr algn="ctr"/>
              <a:endParaRPr lang="en-US" sz="1700" smtClean="0">
                <a:solidFill>
                  <a:srgbClr val="000000"/>
                </a:solidFill>
                <a:latin typeface="Arial Bold" charset="0"/>
                <a:ea typeface="MS PGothic" pitchFamily="34" charset="-128"/>
                <a:sym typeface="Arial Bold" charset="0"/>
              </a:endParaRPr>
            </a:p>
          </p:txBody>
        </p:sp>
        <p:sp>
          <p:nvSpPr>
            <p:cNvPr id="113680" name="Rectangle 18"/>
            <p:cNvSpPr>
              <a:spLocks/>
            </p:cNvSpPr>
            <p:nvPr/>
          </p:nvSpPr>
          <p:spPr bwMode="auto">
            <a:xfrm>
              <a:off x="444" y="1914"/>
              <a:ext cx="1129" cy="414"/>
            </a:xfrm>
            <a:prstGeom prst="rect">
              <a:avLst/>
            </a:prstGeom>
            <a:noFill/>
            <a:ln w="12700">
              <a:noFill/>
              <a:miter lim="800000"/>
              <a:headEnd/>
              <a:tailEnd/>
            </a:ln>
          </p:spPr>
          <p:txBody>
            <a:bodyPr wrap="none" lIns="0" tIns="0" rIns="0" bIns="0" anchor="b">
              <a:spAutoFit/>
            </a:bodyPr>
            <a:lstStyle/>
            <a:p>
              <a:pPr algn="ctr"/>
              <a:r>
                <a:rPr lang="en-US" sz="3000" i="1" smtClean="0">
                  <a:solidFill>
                    <a:srgbClr val="000000"/>
                  </a:solidFill>
                  <a:latin typeface="Helvetica Neue Light" charset="0"/>
                  <a:ea typeface="MS PGothic" pitchFamily="34" charset="-128"/>
                  <a:sym typeface="Helvetica Neue Light" charset="0"/>
                </a:rPr>
                <a:t>Society</a:t>
              </a:r>
            </a:p>
          </p:txBody>
        </p:sp>
        <p:sp>
          <p:nvSpPr>
            <p:cNvPr id="113681" name="Line 19"/>
            <p:cNvSpPr>
              <a:spLocks noChangeShapeType="1"/>
            </p:cNvSpPr>
            <p:nvPr/>
          </p:nvSpPr>
          <p:spPr bwMode="auto">
            <a:xfrm>
              <a:off x="99" y="1832"/>
              <a:ext cx="1722" cy="0"/>
            </a:xfrm>
            <a:prstGeom prst="line">
              <a:avLst/>
            </a:prstGeom>
            <a:noFill/>
            <a:ln w="50800">
              <a:solidFill>
                <a:schemeClr val="tx1"/>
              </a:solidFill>
              <a:miter lim="800000"/>
              <a:headEnd type="stealth" w="med" len="med"/>
              <a:tailEnd type="stealth" w="med" len="med"/>
            </a:ln>
          </p:spPr>
          <p:txBody>
            <a:bodyPr lIns="0" tIns="0" rIns="0" bIns="0"/>
            <a:lstStyle/>
            <a:p>
              <a:pPr eaLnBrk="0" hangingPunct="0">
                <a:lnSpc>
                  <a:spcPct val="85000"/>
                </a:lnSpc>
                <a:spcBef>
                  <a:spcPct val="20000"/>
                </a:spcBef>
                <a:buClr>
                  <a:srgbClr val="FF9900"/>
                </a:buClr>
                <a:buFont typeface="Wingdings" pitchFamily="2" charset="2"/>
                <a:buChar char="§"/>
              </a:pPr>
              <a:endParaRPr lang="nb-NO" sz="2800" smtClean="0">
                <a:solidFill>
                  <a:srgbClr val="000000"/>
                </a:solidFill>
                <a:latin typeface="Verdana" pitchFamily="34" charset="0"/>
                <a:ea typeface="ヒラギノ角ゴ Pro W3"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1433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t1.gstatic.com/images?q=tbn:ANd9GcR1xLWsU9Y_xhzlUsbNFWhJ54Ezeqd2Zji6CCPWz-gS917UTQijig">
            <a:hlinkClick r:id="rId2"/>
          </p:cNvPr>
          <p:cNvPicPr>
            <a:picLocks noChangeAspect="1" noChangeArrowheads="1"/>
          </p:cNvPicPr>
          <p:nvPr/>
        </p:nvPicPr>
        <p:blipFill>
          <a:blip r:embed="rId3"/>
          <a:srcRect/>
          <a:stretch>
            <a:fillRect/>
          </a:stretch>
        </p:blipFill>
        <p:spPr bwMode="auto">
          <a:xfrm>
            <a:off x="1230065" y="1201043"/>
            <a:ext cx="1964531" cy="2633142"/>
          </a:xfrm>
          <a:prstGeom prst="rect">
            <a:avLst/>
          </a:prstGeom>
          <a:noFill/>
          <a:ln w="9525">
            <a:noFill/>
            <a:miter lim="800000"/>
            <a:headEnd/>
            <a:tailEnd/>
          </a:ln>
        </p:spPr>
      </p:pic>
      <p:sp>
        <p:nvSpPr>
          <p:cNvPr id="94211" name="TextBox 2"/>
          <p:cNvSpPr txBox="1">
            <a:spLocks noChangeArrowheads="1"/>
          </p:cNvSpPr>
          <p:nvPr/>
        </p:nvSpPr>
        <p:spPr bwMode="auto">
          <a:xfrm>
            <a:off x="673076" y="4694784"/>
            <a:ext cx="3898924" cy="1634576"/>
          </a:xfrm>
          <a:prstGeom prst="rect">
            <a:avLst/>
          </a:prstGeom>
          <a:noFill/>
          <a:ln w="9525">
            <a:noFill/>
            <a:miter lim="800000"/>
            <a:headEnd/>
            <a:tailEnd/>
          </a:ln>
        </p:spPr>
        <p:txBody>
          <a:bodyPr lIns="64288" tIns="32144" rIns="64288" bIns="32144">
            <a:spAutoFit/>
          </a:bodyPr>
          <a:lstStyle/>
          <a:p>
            <a:pPr algn="ctr"/>
            <a:r>
              <a:rPr lang="en-US" sz="1700" i="1" dirty="0" smtClean="0">
                <a:solidFill>
                  <a:srgbClr val="333333"/>
                </a:solidFill>
                <a:latin typeface="Helvetica Neue Light" charset="0"/>
                <a:ea typeface="ヒラギノ角ゴ ProN W3" charset="-128"/>
                <a:sym typeface="Helvetica Neue Light" charset="0"/>
              </a:rPr>
              <a:t>"The large and important and very much discussed question is: How can the events in space and time which take place within the spatial boundary of a living organism be accounted for by physics and chemistry?"</a:t>
            </a:r>
            <a:r>
              <a:rPr lang="en-US" sz="1700" dirty="0" smtClean="0">
                <a:solidFill>
                  <a:srgbClr val="333333"/>
                </a:solidFill>
                <a:latin typeface="Helvetica Neue Light" charset="0"/>
                <a:ea typeface="ヒラギノ角ゴ ProN W3" charset="-128"/>
                <a:sym typeface="Helvetica Neue Light" charset="0"/>
              </a:rPr>
              <a:t> </a:t>
            </a:r>
            <a:endParaRPr lang="nb-NO" sz="1700" dirty="0" smtClean="0">
              <a:solidFill>
                <a:srgbClr val="333333"/>
              </a:solidFill>
              <a:latin typeface="Helvetica Neue Light" charset="0"/>
              <a:ea typeface="ヒラギノ角ゴ ProN W3" charset="-128"/>
              <a:sym typeface="Helvetica Neue Light" charset="0"/>
            </a:endParaRPr>
          </a:p>
        </p:txBody>
      </p:sp>
      <p:pic>
        <p:nvPicPr>
          <p:cNvPr id="94212" name="Picture 4" descr="What%20is%20life%20-%20Schrodinger.jpg"/>
          <p:cNvPicPr>
            <a:picLocks noChangeAspect="1"/>
          </p:cNvPicPr>
          <p:nvPr/>
        </p:nvPicPr>
        <p:blipFill>
          <a:blip r:embed="rId4"/>
          <a:srcRect/>
          <a:stretch>
            <a:fillRect/>
          </a:stretch>
        </p:blipFill>
        <p:spPr bwMode="auto">
          <a:xfrm>
            <a:off x="4977185" y="2365251"/>
            <a:ext cx="3450208" cy="28039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l="35174" t="12600" r="34376" b="21881"/>
          <a:stretch>
            <a:fillRect/>
          </a:stretch>
        </p:blipFill>
        <p:spPr bwMode="auto">
          <a:xfrm>
            <a:off x="467544" y="764704"/>
            <a:ext cx="4176464" cy="5616624"/>
          </a:xfrm>
          <a:prstGeom prst="rect">
            <a:avLst/>
          </a:prstGeom>
          <a:noFill/>
          <a:ln w="9525">
            <a:noFill/>
            <a:miter lim="800000"/>
            <a:headEnd/>
            <a:tailEnd/>
          </a:ln>
        </p:spPr>
      </p:pic>
      <p:sp>
        <p:nvSpPr>
          <p:cNvPr id="3" name="TextBox 2"/>
          <p:cNvSpPr txBox="1"/>
          <p:nvPr/>
        </p:nvSpPr>
        <p:spPr>
          <a:xfrm>
            <a:off x="5148064" y="1772816"/>
            <a:ext cx="3600400" cy="4401205"/>
          </a:xfrm>
          <a:prstGeom prst="rect">
            <a:avLst/>
          </a:prstGeom>
          <a:noFill/>
        </p:spPr>
        <p:txBody>
          <a:bodyPr wrap="square" rtlCol="0">
            <a:spAutoFit/>
          </a:bodyPr>
          <a:lstStyle/>
          <a:p>
            <a:r>
              <a:rPr lang="en-US" i="1" dirty="0" smtClean="0"/>
              <a:t>As a funding source, the FPs play a minor role in the national research system. It is the overall size (total project costs) of the FPs activities Norwegians are involved in which really demonstrates the significance of EU research. In FP6, </a:t>
            </a:r>
            <a:r>
              <a:rPr lang="en-US" b="1" i="1" dirty="0" smtClean="0"/>
              <a:t>the total costs of all research projects with Norwegian participation surpass Norway’s total gross R&amp;D expenditure </a:t>
            </a:r>
            <a:r>
              <a:rPr lang="en-US" i="1" dirty="0" smtClean="0"/>
              <a:t>(GERD) in 2007. </a:t>
            </a:r>
            <a:r>
              <a:rPr lang="en-US" i="1" dirty="0" smtClean="0"/>
              <a:t> (p. 138)</a:t>
            </a:r>
            <a:endParaRPr lang="nb-NO" i="1" dirty="0"/>
          </a:p>
        </p:txBody>
      </p:sp>
      <p:sp>
        <p:nvSpPr>
          <p:cNvPr id="4" name="TextBox 3"/>
          <p:cNvSpPr txBox="1"/>
          <p:nvPr/>
        </p:nvSpPr>
        <p:spPr>
          <a:xfrm>
            <a:off x="4716016" y="332656"/>
            <a:ext cx="3456384" cy="707886"/>
          </a:xfrm>
          <a:prstGeom prst="rect">
            <a:avLst/>
          </a:prstGeom>
          <a:noFill/>
        </p:spPr>
        <p:txBody>
          <a:bodyPr wrap="square" rtlCol="0">
            <a:spAutoFit/>
          </a:bodyPr>
          <a:lstStyle/>
          <a:p>
            <a:r>
              <a:rPr lang="nb-NO" dirty="0" smtClean="0"/>
              <a:t>Hvorfor ambisjonene må være høye </a:t>
            </a: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auntitled.bmp"/>
          <p:cNvPicPr>
            <a:picLocks noChangeAspect="1"/>
          </p:cNvPicPr>
          <p:nvPr/>
        </p:nvPicPr>
        <p:blipFill>
          <a:blip r:embed="rId2"/>
          <a:stretch>
            <a:fillRect/>
          </a:stretch>
        </p:blipFill>
        <p:spPr>
          <a:xfrm>
            <a:off x="611560" y="980728"/>
            <a:ext cx="3096344" cy="1079751"/>
          </a:xfrm>
          <a:prstGeom prst="rect">
            <a:avLst/>
          </a:prstGeom>
        </p:spPr>
      </p:pic>
      <p:sp>
        <p:nvSpPr>
          <p:cNvPr id="3" name="TextBox 2"/>
          <p:cNvSpPr txBox="1"/>
          <p:nvPr/>
        </p:nvSpPr>
        <p:spPr>
          <a:xfrm>
            <a:off x="2411760" y="4077072"/>
            <a:ext cx="4320480" cy="1015663"/>
          </a:xfrm>
          <a:prstGeom prst="rect">
            <a:avLst/>
          </a:prstGeom>
          <a:noFill/>
        </p:spPr>
        <p:txBody>
          <a:bodyPr wrap="square" rtlCol="0">
            <a:spAutoFit/>
          </a:bodyPr>
          <a:lstStyle/>
          <a:p>
            <a:r>
              <a:rPr lang="nb-NO" dirty="0" smtClean="0"/>
              <a:t>Universiteter med stor suksess i ERC er de som har rekruttert internasjonalt </a:t>
            </a:r>
            <a:endParaRPr lang="nb-NO" dirty="0"/>
          </a:p>
        </p:txBody>
      </p:sp>
      <p:pic>
        <p:nvPicPr>
          <p:cNvPr id="109570" name="Picture 2" descr="http://erc.europa.eu/sites/default/files/content/ERC_logo.JPG"/>
          <p:cNvPicPr>
            <a:picLocks noChangeAspect="1" noChangeArrowheads="1"/>
          </p:cNvPicPr>
          <p:nvPr/>
        </p:nvPicPr>
        <p:blipFill>
          <a:blip r:embed="rId3"/>
          <a:srcRect/>
          <a:stretch>
            <a:fillRect/>
          </a:stretch>
        </p:blipFill>
        <p:spPr bwMode="auto">
          <a:xfrm>
            <a:off x="323528" y="0"/>
            <a:ext cx="7562850" cy="4095750"/>
          </a:xfrm>
          <a:prstGeom prst="rect">
            <a:avLst/>
          </a:prstGeom>
          <a:noFill/>
        </p:spPr>
      </p:pic>
      <p:sp>
        <p:nvSpPr>
          <p:cNvPr id="5" name="TextBox 4"/>
          <p:cNvSpPr txBox="1"/>
          <p:nvPr/>
        </p:nvSpPr>
        <p:spPr>
          <a:xfrm>
            <a:off x="1691680" y="5589240"/>
            <a:ext cx="5688632" cy="707886"/>
          </a:xfrm>
          <a:prstGeom prst="rect">
            <a:avLst/>
          </a:prstGeom>
          <a:noFill/>
        </p:spPr>
        <p:txBody>
          <a:bodyPr wrap="square" rtlCol="0">
            <a:spAutoFit/>
          </a:bodyPr>
          <a:lstStyle/>
          <a:p>
            <a:r>
              <a:rPr lang="nb-NO" dirty="0" smtClean="0"/>
              <a:t>Å søke stjernene: Internasjonalisering, basert på utdanning og forskning av høyeste kvalitet   </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UA Palermo rektor presentasjon okt 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tel og punktteg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tel og punktteg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tel og punktte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 Title and Content">
  <a:themeElements>
    <a:clrScheme name="">
      <a:dk1>
        <a:srgbClr val="000000"/>
      </a:dk1>
      <a:lt1>
        <a:srgbClr val="FFFFFF"/>
      </a:lt1>
      <a:dk2>
        <a:srgbClr val="000000"/>
      </a:dk2>
      <a:lt2>
        <a:srgbClr val="808080"/>
      </a:lt2>
      <a:accent1>
        <a:srgbClr val="008000"/>
      </a:accent1>
      <a:accent2>
        <a:srgbClr val="333399"/>
      </a:accent2>
      <a:accent3>
        <a:srgbClr val="FFFFFF"/>
      </a:accent3>
      <a:accent4>
        <a:srgbClr val="000000"/>
      </a:accent4>
      <a:accent5>
        <a:srgbClr val="AAC0AA"/>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iotemplate-eng">
  <a:themeElements>
    <a:clrScheme name="">
      <a:dk1>
        <a:srgbClr val="000000"/>
      </a:dk1>
      <a:lt1>
        <a:srgbClr val="FFFFFF"/>
      </a:lt1>
      <a:dk2>
        <a:srgbClr val="000000"/>
      </a:dk2>
      <a:lt2>
        <a:srgbClr val="808080"/>
      </a:lt2>
      <a:accent1>
        <a:srgbClr val="004274"/>
      </a:accent1>
      <a:accent2>
        <a:srgbClr val="004274"/>
      </a:accent2>
      <a:accent3>
        <a:srgbClr val="FFFFFF"/>
      </a:accent3>
      <a:accent4>
        <a:srgbClr val="000000"/>
      </a:accent4>
      <a:accent5>
        <a:srgbClr val="AAB0BC"/>
      </a:accent5>
      <a:accent6>
        <a:srgbClr val="003B68"/>
      </a:accent6>
      <a:hlink>
        <a:srgbClr val="595959"/>
      </a:hlink>
      <a:folHlink>
        <a:srgbClr val="595959"/>
      </a:folHlink>
    </a:clrScheme>
    <a:fontScheme name="1_uiotemplate-e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iotemplate-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iotemplate-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iotemplate-e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iotemplate-e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iotemplate-e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iotemplate-e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iotemplate-e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6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6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EUA Palermo rektor presentasjon okt 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itenskapsåret presentasjon for KD-konferansen mars 20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Extended - Wider">
  <a:themeElements>
    <a:clrScheme name="">
      <a:dk1>
        <a:srgbClr val="333333"/>
      </a:dk1>
      <a:lt1>
        <a:srgbClr val="FFFFFF"/>
      </a:lt1>
      <a:dk2>
        <a:srgbClr val="000000"/>
      </a:dk2>
      <a:lt2>
        <a:srgbClr val="808080"/>
      </a:lt2>
      <a:accent1>
        <a:srgbClr val="DFA23B"/>
      </a:accent1>
      <a:accent2>
        <a:srgbClr val="333399"/>
      </a:accent2>
      <a:accent3>
        <a:srgbClr val="FFFFFF"/>
      </a:accent3>
      <a:accent4>
        <a:srgbClr val="2A2A2A"/>
      </a:accent4>
      <a:accent5>
        <a:srgbClr val="ECCEAF"/>
      </a:accent5>
      <a:accent6>
        <a:srgbClr val="2D2D8A"/>
      </a:accent6>
      <a:hlink>
        <a:srgbClr val="009999"/>
      </a:hlink>
      <a:folHlink>
        <a:srgbClr val="99CC00"/>
      </a:folHlink>
    </a:clrScheme>
    <a:fontScheme name="Photo - Extended - Wider">
      <a:majorFont>
        <a:latin typeface="Helvetica Neue Light"/>
        <a:ea typeface="ヒラギノ角ゴ ProN W3"/>
        <a:cs typeface="ヒラギノ角ゴ ProN W3"/>
      </a:majorFont>
      <a:minorFont>
        <a:latin typeface="Helvetica Neue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DFA23B"/>
        </a:solidFill>
        <a:ln>
          <a:noFill/>
        </a:ln>
        <a:effectLst/>
        <a:extLst>
          <a:ext uri="{91240B29-F687-4f45-9708-019B960494DF}">
            <a14:hiddenLine xmlns:a14="http://schemas.microsoft.com/office/drawing/2010/main" xmlns=""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333333"/>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Extended - W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0D8BBFFC998194199029591024F9844" ma:contentTypeVersion="11" ma:contentTypeDescription="Opprett et nytt dokument." ma:contentTypeScope="" ma:versionID="267893fdf35ad2b489a32c11f3c4451c">
  <xsd:schema xmlns:xsd="http://www.w3.org/2001/XMLSchema" xmlns:xs="http://www.w3.org/2001/XMLSchema" xmlns:p="http://schemas.microsoft.com/office/2006/metadata/properties" xmlns:ns1="http://schemas.microsoft.com/sharepoint/v3" xmlns:ns2="9e35d77f-6acd-43cf-ac56-9ea97d22c143" targetNamespace="http://schemas.microsoft.com/office/2006/metadata/properties" ma:root="true" ma:fieldsID="3221ce290f34de17640c18fff858626b" ns1:_="" ns2:_="">
    <xsd:import namespace="http://schemas.microsoft.com/sharepoint/v3"/>
    <xsd:import namespace="9e35d77f-6acd-43cf-ac56-9ea97d22c14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Kommentar" minOccurs="0"/>
                <xsd:element ref="ns2:DocuL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Avsender av e-post" ma:hidden="true" ma:internalName="EmailSender">
      <xsd:simpleType>
        <xsd:restriction base="dms:Note">
          <xsd:maxLength value="255"/>
        </xsd:restriction>
      </xsd:simpleType>
    </xsd:element>
    <xsd:element name="EmailTo" ma:index="11" nillable="true" ma:displayName="E-post til" ma:hidden="true" ma:internalName="EmailTo">
      <xsd:simpleType>
        <xsd:restriction base="dms:Note">
          <xsd:maxLength value="255"/>
        </xsd:restriction>
      </xsd:simpleType>
    </xsd:element>
    <xsd:element name="EmailCc" ma:index="12" nillable="true" ma:displayName="Kopi av e-post til" ma:hidden="true" ma:internalName="EmailCc">
      <xsd:simpleType>
        <xsd:restriction base="dms:Note">
          <xsd:maxLength value="255"/>
        </xsd:restriction>
      </xsd:simpleType>
    </xsd:element>
    <xsd:element name="EmailFrom" ma:index="13" nillable="true" ma:displayName="E-post fra" ma:hidden="true" ma:internalName="EmailFrom">
      <xsd:simpleType>
        <xsd:restriction base="dms:Text"/>
      </xsd:simpleType>
    </xsd:element>
    <xsd:element name="EmailSubject" ma:index="14" nillable="true" ma:displayName="Emne i e-pos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5d77f-6acd-43cf-ac56-9ea97d22c143" elementFormDefault="qualified">
    <xsd:import namespace="http://schemas.microsoft.com/office/2006/documentManagement/types"/>
    <xsd:import namespace="http://schemas.microsoft.com/office/infopath/2007/PartnerControls"/>
    <xsd:element name="Kommentar" ma:index="15" nillable="true" ma:displayName="Kommentar" ma:internalName="Kommentar">
      <xsd:simpleType>
        <xsd:restriction base="dms:Note">
          <xsd:maxLength value="255"/>
        </xsd:restriction>
      </xsd:simpleType>
    </xsd:element>
    <xsd:element name="DocuLive" ma:index="16" nillable="true" ma:displayName="DocuLive" ma:internalName="DocuLiv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DocuLive xmlns="9e35d77f-6acd-43cf-ac56-9ea97d22c143" xsi:nil="true"/>
    <EmailSender xmlns="http://schemas.microsoft.com/sharepoint/v3" xsi:nil="true"/>
    <EmailFrom xmlns="http://schemas.microsoft.com/sharepoint/v3" xsi:nil="true"/>
    <Kommentar xmlns="9e35d77f-6acd-43cf-ac56-9ea97d22c14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B7374018-8063-4CD9-8495-EDFFA7D2ED03}"/>
</file>

<file path=customXml/itemProps2.xml><?xml version="1.0" encoding="utf-8"?>
<ds:datastoreItem xmlns:ds="http://schemas.openxmlformats.org/officeDocument/2006/customXml" ds:itemID="{29D7E708-3763-46BD-8A45-F8F42E4BB9C5}"/>
</file>

<file path=customXml/itemProps3.xml><?xml version="1.0" encoding="utf-8"?>
<ds:datastoreItem xmlns:ds="http://schemas.openxmlformats.org/officeDocument/2006/customXml" ds:itemID="{F272158C-7E46-4C87-93F8-6271073C8336}"/>
</file>

<file path=docProps/app.xml><?xml version="1.0" encoding="utf-8"?>
<Properties xmlns="http://schemas.openxmlformats.org/officeDocument/2006/extended-properties" xmlns:vt="http://schemas.openxmlformats.org/officeDocument/2006/docPropsVTypes">
  <Template>EUA Palermo rektor presentasjon okt 2010</Template>
  <TotalTime>6093</TotalTime>
  <Words>2444</Words>
  <Application>Microsoft Office PowerPoint</Application>
  <PresentationFormat>On-screen Show (4:3)</PresentationFormat>
  <Paragraphs>285</Paragraphs>
  <Slides>45</Slides>
  <Notes>7</Notes>
  <HiddenSlides>0</HiddenSlides>
  <MMClips>0</MMClips>
  <ScaleCrop>false</ScaleCrop>
  <HeadingPairs>
    <vt:vector size="4" baseType="variant">
      <vt:variant>
        <vt:lpstr>Theme</vt:lpstr>
      </vt:variant>
      <vt:variant>
        <vt:i4>11</vt:i4>
      </vt:variant>
      <vt:variant>
        <vt:lpstr>Slide Titles</vt:lpstr>
      </vt:variant>
      <vt:variant>
        <vt:i4>45</vt:i4>
      </vt:variant>
    </vt:vector>
  </HeadingPairs>
  <TitlesOfParts>
    <vt:vector size="56" baseType="lpstr">
      <vt:lpstr>EUA Palermo rektor presentasjon okt 2010</vt:lpstr>
      <vt:lpstr>1_uiotemplate-eng</vt:lpstr>
      <vt:lpstr>1_Default Design</vt:lpstr>
      <vt:lpstr>1_Blank Presentation</vt:lpstr>
      <vt:lpstr>1_EUA Palermo rektor presentasjon okt 2010</vt:lpstr>
      <vt:lpstr>2_Blank Presentation</vt:lpstr>
      <vt:lpstr>Vitenskapsåret presentasjon for KD-konferansen mars 2011</vt:lpstr>
      <vt:lpstr>3_Blank Presentation</vt:lpstr>
      <vt:lpstr>Photo - Extended - Wider</vt:lpstr>
      <vt:lpstr>Tittel og punkttegn</vt:lpstr>
      <vt:lpstr>2_Default - Title and Content</vt:lpstr>
      <vt:lpstr>Kontaktkonferansen 2012 </vt:lpstr>
      <vt:lpstr>Slide 2</vt:lpstr>
      <vt:lpstr>Slide 3</vt:lpstr>
      <vt:lpstr>Slide 4</vt:lpstr>
      <vt:lpstr>Slide 5</vt:lpstr>
      <vt:lpstr>The entire value chain</vt:lpstr>
      <vt:lpstr>Slide 7</vt:lpstr>
      <vt:lpstr>Slide 8</vt:lpstr>
      <vt:lpstr>Slide 9</vt:lpstr>
      <vt:lpstr>Slide 10</vt:lpstr>
      <vt:lpstr>Slide 11</vt:lpstr>
      <vt:lpstr>Forskningsmeldingen 2013</vt:lpstr>
      <vt:lpstr>Slide 13</vt:lpstr>
      <vt:lpstr>Slide 14</vt:lpstr>
      <vt:lpstr>Slide 15</vt:lpstr>
      <vt:lpstr>Slide 16</vt:lpstr>
      <vt:lpstr>Slide 17</vt:lpstr>
      <vt:lpstr>Planning new premises for multidisciplinary Life Science  including chemistry and pharmacy</vt:lpstr>
      <vt:lpstr>Slide 19</vt:lpstr>
      <vt:lpstr>Slide 20</vt:lpstr>
      <vt:lpstr>Slide 21</vt:lpstr>
      <vt:lpstr>Slide 22</vt:lpstr>
      <vt:lpstr>Slide 23</vt:lpstr>
      <vt:lpstr>Slide 24</vt:lpstr>
      <vt:lpstr>Slide 25</vt:lpstr>
      <vt:lpstr>Slide 26</vt:lpstr>
      <vt:lpstr>Slide 27</vt:lpstr>
      <vt:lpstr>Slide 28</vt:lpstr>
      <vt:lpstr>Slide 29</vt:lpstr>
      <vt:lpstr>University of Oslo (UiO) in brief</vt:lpstr>
      <vt:lpstr>The problem </vt:lpstr>
      <vt:lpstr>The way forward</vt:lpstr>
      <vt:lpstr>Capitalization on intra-institutional diversity  </vt:lpstr>
      <vt:lpstr>Capitalization on intra-institutional diversity – the design of a new strategy plan </vt:lpstr>
      <vt:lpstr>Strategy2020: Five “universities” in one</vt:lpstr>
      <vt:lpstr>What has been achieved thus far?</vt:lpstr>
      <vt:lpstr>  New multidisciplinary initiatives   </vt:lpstr>
      <vt:lpstr> National Centres of Excellence  (sponsored by the Research Council of Norway)</vt:lpstr>
      <vt:lpstr>National Centres to develop  expertise and promote innovation</vt:lpstr>
      <vt:lpstr>Other incentives and drivers for interdisciplinarity</vt:lpstr>
      <vt:lpstr>Capitalizing on intra-institutional diversity: the benefits</vt:lpstr>
      <vt:lpstr>Capitalizing on intra-institutional diversity requires science polyglots </vt:lpstr>
      <vt:lpstr>Internal vs. external diversity </vt:lpstr>
      <vt:lpstr>Thank you for your attention</vt:lpstr>
      <vt:lpstr>Slide 45</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a university in transition</dc:title>
  <dc:creator>olep_adm</dc:creator>
  <cp:lastModifiedBy>olep_adm</cp:lastModifiedBy>
  <cp:revision>119</cp:revision>
  <dcterms:created xsi:type="dcterms:W3CDTF">2010-10-20T19:33:41Z</dcterms:created>
  <dcterms:modified xsi:type="dcterms:W3CDTF">2012-01-17T10:00:26Z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0x010100D0D8BBFFC998194199029591024F9844</vt:lpwstr>
  </property>
</Properties>
</file>