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670675" cy="99298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AFB"/>
    <a:srgbClr val="20AAFB"/>
    <a:srgbClr val="3BBAF9"/>
    <a:srgbClr val="A6DDFD"/>
    <a:srgbClr val="EB000F"/>
    <a:srgbClr val="FF0011"/>
    <a:srgbClr val="D2EEFE"/>
    <a:srgbClr val="DEF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53525" autoAdjust="0"/>
  </p:normalViewPr>
  <p:slideViewPr>
    <p:cSldViewPr snapToGrid="0">
      <p:cViewPr>
        <p:scale>
          <a:sx n="48" d="100"/>
          <a:sy n="48" d="100"/>
        </p:scale>
        <p:origin x="-22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90117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0563" y="3"/>
            <a:ext cx="2890116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n-NO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2384"/>
            <a:ext cx="2890117" cy="497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0563" y="9432384"/>
            <a:ext cx="2890116" cy="497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4D394E-0AAF-4C3B-BA40-632F1924A5D8}" type="slidenum">
              <a:rPr lang="nn-NO"/>
              <a:pPr/>
              <a:t>‹#›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4443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90117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029" y="3"/>
            <a:ext cx="2890117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dirty="0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068" y="4716978"/>
            <a:ext cx="5336540" cy="446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812"/>
            <a:ext cx="2890117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dirty="0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029" y="9430812"/>
            <a:ext cx="2890117" cy="49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64" tIns="44632" rIns="89264" bIns="44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3C8472-E1D8-445B-95F3-2B4D07FF8CD0}" type="slidenum">
              <a:rPr lang="nb-NO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4226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i="0" u="none" dirty="0" smtClean="0"/>
              <a:t>BILDE: Synapser fra</a:t>
            </a:r>
            <a:r>
              <a:rPr lang="nb-NO" i="0" u="none" baseline="0" dirty="0" smtClean="0"/>
              <a:t> en hjerne. Poenget er at  det er i synapsene (forbindelser mellom hjerneceller) det skjer noe. På samme måte blir en </a:t>
            </a:r>
            <a:r>
              <a:rPr lang="nb-NO" i="0" u="none" baseline="0" dirty="0" err="1" smtClean="0"/>
              <a:t>UH-institusjon</a:t>
            </a:r>
            <a:r>
              <a:rPr lang="nb-NO" i="0" u="none" baseline="0" dirty="0" smtClean="0"/>
              <a:t> som står alene uten forbindelser ute av stand til å utvikle kunnskap. Fellesgrader er en ”supersynapse”.</a:t>
            </a:r>
          </a:p>
          <a:p>
            <a:endParaRPr lang="nb-NO" i="0" u="none" dirty="0" smtClean="0"/>
          </a:p>
          <a:p>
            <a:r>
              <a:rPr lang="nb-NO" sz="1200" b="1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Det som skiller fellesgrader og doble grader: </a:t>
            </a:r>
            <a:r>
              <a:rPr lang="nb-NO" sz="1200" b="0" i="0" u="none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fellesgrader</a:t>
            </a:r>
            <a:r>
              <a:rPr lang="nb-NO" sz="1200" b="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: ett vitnemål der institusjonene felles er ansvarlige. Doble grader: </a:t>
            </a:r>
            <a:r>
              <a:rPr lang="nb-NO" sz="1200" b="0" i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løsere </a:t>
            </a:r>
            <a:r>
              <a:rPr lang="nb-NO" sz="1200" b="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institusjonelt samarbeid. Graden blir gitt på bakgrunn av gjensidig samarbeid og gradsgodkjenning fra minst to utdanningsinstitusjoner. Det blir utstedt vitnemål fra minst to ulike institusjoner.</a:t>
            </a:r>
            <a:endParaRPr lang="nb-NO" sz="1200" b="1" i="0" u="non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nb-NO" sz="1200" b="1" i="0" u="non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Selve arbeidet:</a:t>
            </a:r>
            <a:r>
              <a:rPr lang="nb-NO" sz="1200" i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nb-NO" sz="120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faglig og organisatorisk utvikling på institusjonsnivå; </a:t>
            </a:r>
          </a:p>
          <a:p>
            <a:pPr>
              <a:buFont typeface="Arial" pitchFamily="34" charset="0"/>
              <a:buChar char="•"/>
            </a:pPr>
            <a:r>
              <a:rPr lang="nb-NO" sz="120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systematisk og gjensidig student- og ansattmobilitet; </a:t>
            </a:r>
          </a:p>
          <a:p>
            <a:pPr>
              <a:buFont typeface="Arial" pitchFamily="34" charset="0"/>
              <a:buChar char="•"/>
            </a:pPr>
            <a:r>
              <a:rPr lang="nb-NO" sz="120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man legger grunnlaget for en god kobling mellom forskning og høyere utdanning. </a:t>
            </a:r>
          </a:p>
          <a:p>
            <a:pPr>
              <a:buFont typeface="Arial" pitchFamily="34" charset="0"/>
              <a:buChar char="•"/>
            </a:pPr>
            <a:r>
              <a:rPr lang="nb-NO" sz="1200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økt relevans og kvalitet =&gt;</a:t>
            </a:r>
            <a:r>
              <a:rPr lang="nb-NO" sz="1200" i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økt attraktivitet</a:t>
            </a:r>
            <a:endParaRPr lang="nb-NO" sz="1200" i="0" u="non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nb-NO" sz="1200" i="0" u="non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r>
              <a:rPr lang="nb-NO" sz="1200" b="1" i="0" u="non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Fellesgradarbeidet er en del av institusjonenes arbeid som er en av</a:t>
            </a:r>
            <a:r>
              <a:rPr lang="nb-NO" sz="1200" b="1" i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gjørende del av det store bildet som utgjør vårt arbeid med internasjonalisering av utdanning. </a:t>
            </a:r>
          </a:p>
          <a:p>
            <a:pPr>
              <a:buFont typeface="Arial" pitchFamily="34" charset="0"/>
              <a:buNone/>
            </a:pPr>
            <a:endParaRPr lang="nb-NO" sz="1200" b="1" i="0" u="non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r>
              <a:rPr lang="nb-NO" sz="1200" b="1" i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Vil nå si litt mer om det store bildet for å sette fellesgrader inn i det.</a:t>
            </a:r>
            <a:endParaRPr lang="nb-NO" sz="1200" b="1" i="0" u="non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C8472-E1D8-445B-95F3-2B4D07FF8CD0}" type="slidenum">
              <a:rPr lang="nb-NO" smtClean="0"/>
              <a:pPr/>
              <a:t>1</a:t>
            </a:fld>
            <a:endParaRPr 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-1588" y="3051175"/>
            <a:ext cx="9145588" cy="3368675"/>
          </a:xfrm>
          <a:prstGeom prst="rect">
            <a:avLst/>
          </a:prstGeom>
          <a:solidFill>
            <a:srgbClr val="D2E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42913"/>
          </a:xfrm>
          <a:prstGeom prst="rect">
            <a:avLst/>
          </a:prstGeom>
          <a:solidFill>
            <a:srgbClr val="20AA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38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708025" y="3040063"/>
            <a:ext cx="539750" cy="84137"/>
          </a:xfrm>
          <a:prstGeom prst="rect">
            <a:avLst/>
          </a:prstGeom>
          <a:solidFill>
            <a:srgbClr val="2C30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0" y="30400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813300"/>
            <a:ext cx="6400800" cy="1346200"/>
          </a:xfrm>
        </p:spPr>
        <p:txBody>
          <a:bodyPr anchorCtr="1"/>
          <a:lstStyle>
            <a:lvl1pPr marL="0" indent="0" algn="ctr">
              <a:buFontTx/>
              <a:buNone/>
              <a:defRPr sz="16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3502025"/>
            <a:ext cx="6400800" cy="1317625"/>
          </a:xfrm>
        </p:spPr>
        <p:txBody>
          <a:bodyPr anchor="b" anchorCtr="1"/>
          <a:lstStyle>
            <a:lvl1pPr algn="ctr"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7096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8382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5030788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5334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7235825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76057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8763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7096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5030788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5334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7235825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76057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>
            <a:off x="8763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>
            <a:off x="-409575" y="45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>
            <a:off x="-409575" y="10525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-409575" y="30480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-409575" y="63246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9258300" y="4572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9258300" y="10525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9258300" y="30416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4146" name="Line 50"/>
          <p:cNvSpPr>
            <a:spLocks noChangeShapeType="1"/>
          </p:cNvSpPr>
          <p:nvPr/>
        </p:nvSpPr>
        <p:spPr bwMode="auto">
          <a:xfrm>
            <a:off x="9258300" y="63182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pic>
        <p:nvPicPr>
          <p:cNvPr id="4160" name="Picture 64" descr="stripe_neder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6346825"/>
            <a:ext cx="9153525" cy="514350"/>
          </a:xfrm>
          <a:prstGeom prst="rect">
            <a:avLst/>
          </a:prstGeom>
          <a:noFill/>
        </p:spPr>
      </p:pic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0" y="6353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pic>
        <p:nvPicPr>
          <p:cNvPr id="4165" name="Picture 69" descr="KD_2CB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5475" y="1603375"/>
            <a:ext cx="2832100" cy="9858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988050" y="1066800"/>
            <a:ext cx="1620838" cy="48863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22363" y="1066800"/>
            <a:ext cx="4713287" cy="48863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22363" y="1838325"/>
            <a:ext cx="31670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1825" y="1838325"/>
            <a:ext cx="31670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2" name="Picture 68" descr="strek_høy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9525" y="252413"/>
            <a:ext cx="719138" cy="6415087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354763"/>
            <a:ext cx="704850" cy="512762"/>
          </a:xfrm>
          <a:prstGeom prst="rect">
            <a:avLst/>
          </a:prstGeom>
          <a:solidFill>
            <a:srgbClr val="20AA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4850" y="441325"/>
            <a:ext cx="8439150" cy="5907088"/>
          </a:xfrm>
          <a:prstGeom prst="rect">
            <a:avLst/>
          </a:prstGeom>
          <a:solidFill>
            <a:srgbClr val="D2E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2363" y="1838325"/>
            <a:ext cx="64865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0" y="6386513"/>
            <a:ext cx="70961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068B2EC0-5239-42AC-A607-13020F1BAC49}" type="slidenum">
              <a:rPr lang="en-US" sz="1800">
                <a:solidFill>
                  <a:schemeClr val="bg1"/>
                </a:solidFill>
                <a:latin typeface="Arial Bold"/>
              </a:rPr>
              <a:pPr algn="ctr">
                <a:spcBef>
                  <a:spcPct val="50000"/>
                </a:spcBef>
              </a:pPr>
              <a:t>‹#›</a:t>
            </a:fld>
            <a:endParaRPr lang="en-US" sz="1800" dirty="0">
              <a:solidFill>
                <a:schemeClr val="bg1"/>
              </a:solidFill>
              <a:latin typeface="Arial Bold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08025" y="441325"/>
            <a:ext cx="539750" cy="84138"/>
          </a:xfrm>
          <a:prstGeom prst="rect">
            <a:avLst/>
          </a:prstGeom>
          <a:solidFill>
            <a:srgbClr val="2C30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7620000" y="441325"/>
            <a:ext cx="1524000" cy="5915025"/>
          </a:xfrm>
          <a:prstGeom prst="rect">
            <a:avLst/>
          </a:prstGeom>
          <a:solidFill>
            <a:srgbClr val="3BAA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8875" y="1066800"/>
            <a:ext cx="6435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7096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8382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030788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5334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7235825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76057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8763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7096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>
            <a:off x="8382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5030788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>
            <a:off x="5334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7235825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3" name="Line 39"/>
          <p:cNvSpPr>
            <a:spLocks noChangeShapeType="1"/>
          </p:cNvSpPr>
          <p:nvPr/>
        </p:nvSpPr>
        <p:spPr bwMode="auto">
          <a:xfrm>
            <a:off x="76057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8763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-409575" y="45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-409575" y="10525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>
            <a:off x="-409575" y="30480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-409575" y="63246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69" name="Line 45"/>
          <p:cNvSpPr>
            <a:spLocks noChangeShapeType="1"/>
          </p:cNvSpPr>
          <p:nvPr/>
        </p:nvSpPr>
        <p:spPr bwMode="auto">
          <a:xfrm>
            <a:off x="9258300" y="4572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9258300" y="10525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9258300" y="30416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72" name="Line 48"/>
          <p:cNvSpPr>
            <a:spLocks noChangeShapeType="1"/>
          </p:cNvSpPr>
          <p:nvPr/>
        </p:nvSpPr>
        <p:spPr bwMode="auto">
          <a:xfrm>
            <a:off x="9258300" y="63182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9525" y="-4763"/>
            <a:ext cx="712788" cy="447676"/>
          </a:xfrm>
          <a:prstGeom prst="rect">
            <a:avLst/>
          </a:prstGeom>
          <a:solidFill>
            <a:srgbClr val="2C30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dirty="0"/>
          </a:p>
        </p:txBody>
      </p:sp>
      <p:sp>
        <p:nvSpPr>
          <p:cNvPr id="1085" name="Text Box 61"/>
          <p:cNvSpPr txBox="1">
            <a:spLocks noChangeArrowheads="1"/>
          </p:cNvSpPr>
          <p:nvPr/>
        </p:nvSpPr>
        <p:spPr bwMode="auto">
          <a:xfrm>
            <a:off x="1133475" y="6429375"/>
            <a:ext cx="6781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400" b="1" dirty="0">
                <a:solidFill>
                  <a:srgbClr val="0B06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Kunnskapsdepartementet</a:t>
            </a:r>
            <a:endParaRPr lang="en-US" sz="1400" b="1" dirty="0">
              <a:solidFill>
                <a:srgbClr val="0B064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0" y="438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>
            <a:off x="0" y="6353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7048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2C3079"/>
          </a:solidFill>
          <a:latin typeface="Verdana" pitchFamily="34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C3079"/>
          </a:solidFill>
          <a:latin typeface="+mn-lt"/>
          <a:ea typeface="+mn-ea"/>
          <a:cs typeface="+mn-cs"/>
        </a:defRPr>
      </a:lvl1pPr>
      <a:lvl2pPr marL="666750" indent="-33337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2C3079"/>
          </a:solidFill>
          <a:latin typeface="+mn-lt"/>
        </a:defRPr>
      </a:lvl2pPr>
      <a:lvl3pPr marL="1038225" indent="-352425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C3079"/>
          </a:solidFill>
          <a:latin typeface="+mn-lt"/>
        </a:defRPr>
      </a:lvl3pPr>
      <a:lvl4pPr marL="1524000" indent="-3048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2C3079"/>
          </a:solidFill>
          <a:latin typeface="+mn-lt"/>
        </a:defRPr>
      </a:lvl4pPr>
      <a:lvl5pPr marL="1847850" indent="-295275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C3079"/>
          </a:solidFill>
          <a:latin typeface="+mn-lt"/>
        </a:defRPr>
      </a:lvl5pPr>
      <a:lvl6pPr marL="2305050" indent="-295275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C3079"/>
          </a:solidFill>
          <a:latin typeface="+mn-lt"/>
        </a:defRPr>
      </a:lvl6pPr>
      <a:lvl7pPr marL="2762250" indent="-295275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C3079"/>
          </a:solidFill>
          <a:latin typeface="+mn-lt"/>
        </a:defRPr>
      </a:lvl7pPr>
      <a:lvl8pPr marL="3219450" indent="-295275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C3079"/>
          </a:solidFill>
          <a:latin typeface="+mn-lt"/>
        </a:defRPr>
      </a:lvl8pPr>
      <a:lvl9pPr marL="3676650" indent="-295275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C3079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3/Neuron_with_mHtt_inclusion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/3.0/deed.en" TargetMode="External"/><Relationship Id="rId5" Type="http://schemas.openxmlformats.org/officeDocument/2006/relationships/hyperlink" Target="http://en.wikipedia.org/wiki/en:Creative_Commons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4"/>
          <p:cNvSpPr txBox="1">
            <a:spLocks/>
          </p:cNvSpPr>
          <p:nvPr/>
        </p:nvSpPr>
        <p:spPr bwMode="auto">
          <a:xfrm>
            <a:off x="891747" y="282860"/>
            <a:ext cx="6435725" cy="693738"/>
          </a:xfrm>
          <a:prstGeom prst="roundRect">
            <a:avLst/>
          </a:prstGeom>
          <a:solidFill>
            <a:srgbClr val="3BAAFB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Internasjonalisering og fellesgrader</a:t>
            </a:r>
            <a:endParaRPr kumimoji="0" lang="nb-NO" sz="24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9" name="Plassholder for innhold 8" descr="File:Neuron with mHtt inclusion.jpg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39213" y="-870155"/>
            <a:ext cx="10869561" cy="8362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kstSylinder 9"/>
          <p:cNvSpPr txBox="1"/>
          <p:nvPr/>
        </p:nvSpPr>
        <p:spPr>
          <a:xfrm>
            <a:off x="4542503" y="6858000"/>
            <a:ext cx="5973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err="1" smtClean="0">
                <a:solidFill>
                  <a:srgbClr val="FFFF00"/>
                </a:solidFill>
              </a:rPr>
              <a:t>Creative</a:t>
            </a:r>
            <a:r>
              <a:rPr lang="nb-NO" sz="1200" dirty="0" smtClean="0">
                <a:solidFill>
                  <a:srgbClr val="FFFF00"/>
                </a:solidFill>
              </a:rPr>
              <a:t> </a:t>
            </a:r>
            <a:r>
              <a:rPr lang="nb-NO" sz="1200" dirty="0" err="1" smtClean="0">
                <a:solidFill>
                  <a:srgbClr val="FFFF00"/>
                </a:solidFill>
              </a:rPr>
              <a:t>Comm</a:t>
            </a:r>
            <a:r>
              <a:rPr lang="en-US" sz="1200" u="sng" dirty="0" smtClean="0">
                <a:solidFill>
                  <a:srgbClr val="FFFF00"/>
                </a:solidFill>
                <a:hlinkClick r:id="rId5" tooltip="w:en:Creative Commons"/>
              </a:rPr>
              <a:t>Creative Commons</a:t>
            </a:r>
            <a:r>
              <a:rPr lang="nb-NO" sz="1200" dirty="0" smtClean="0">
                <a:solidFill>
                  <a:srgbClr val="FFFF00"/>
                </a:solidFill>
              </a:rPr>
              <a:t> </a:t>
            </a:r>
            <a:r>
              <a:rPr lang="en-US" sz="1200" u="sng" dirty="0" smtClean="0">
                <a:solidFill>
                  <a:srgbClr val="FFFF00"/>
                </a:solidFill>
                <a:hlinkClick r:id="rId6"/>
              </a:rPr>
              <a:t>Attribution 3.0 </a:t>
            </a:r>
            <a:r>
              <a:rPr lang="en-US" sz="1200" u="sng" dirty="0" err="1" smtClean="0">
                <a:solidFill>
                  <a:srgbClr val="FFFF00"/>
                </a:solidFill>
                <a:hlinkClick r:id="rId6"/>
              </a:rPr>
              <a:t>Unported</a:t>
            </a:r>
            <a:r>
              <a:rPr lang="en-US" sz="1200" dirty="0" smtClean="0">
                <a:solidFill>
                  <a:srgbClr val="FFFF00"/>
                </a:solidFill>
              </a:rPr>
              <a:t> license.</a:t>
            </a:r>
            <a:endParaRPr lang="nb-NO" sz="1200" dirty="0" smtClean="0">
              <a:solidFill>
                <a:srgbClr val="FFFF00"/>
              </a:solidFill>
            </a:endParaRPr>
          </a:p>
          <a:p>
            <a:r>
              <a:rPr lang="en-US" sz="1200" dirty="0" smtClean="0">
                <a:solidFill>
                  <a:srgbClr val="FFFF00"/>
                </a:solidFill>
              </a:rPr>
              <a:t>Author: Dr. Steven </a:t>
            </a:r>
            <a:r>
              <a:rPr lang="en-US" sz="1200" dirty="0" err="1" smtClean="0">
                <a:solidFill>
                  <a:srgbClr val="FFFF00"/>
                </a:solidFill>
              </a:rPr>
              <a:t>Finkbeiner</a:t>
            </a:r>
            <a:r>
              <a:rPr lang="en-US" sz="1200" dirty="0" smtClean="0">
                <a:solidFill>
                  <a:srgbClr val="FFFF00"/>
                </a:solidFill>
              </a:rPr>
              <a:t>, Gladstone Institute of Neurological Disease, California</a:t>
            </a:r>
            <a:endParaRPr lang="nb-NO" sz="1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D_4_no">
  <a:themeElements>
    <a:clrScheme name="KD_4_no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KD_4_n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D_4_n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_4_n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4_no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D8BBFFC998194199029591024F9844" ma:contentTypeVersion="11" ma:contentTypeDescription="Opprett et nytt dokument." ma:contentTypeScope="" ma:versionID="267893fdf35ad2b489a32c11f3c4451c">
  <xsd:schema xmlns:xsd="http://www.w3.org/2001/XMLSchema" xmlns:xs="http://www.w3.org/2001/XMLSchema" xmlns:p="http://schemas.microsoft.com/office/2006/metadata/properties" xmlns:ns1="http://schemas.microsoft.com/sharepoint/v3" xmlns:ns2="9e35d77f-6acd-43cf-ac56-9ea97d22c143" targetNamespace="http://schemas.microsoft.com/office/2006/metadata/properties" ma:root="true" ma:fieldsID="3221ce290f34de17640c18fff858626b" ns1:_="" ns2:_="">
    <xsd:import namespace="http://schemas.microsoft.com/sharepoint/v3"/>
    <xsd:import namespace="9e35d77f-6acd-43cf-ac56-9ea97d22c14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Kommentar" minOccurs="0"/>
                <xsd:element ref="ns2:DocuL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0" nillable="true" ma:displayName="Avsender av e-post" ma:hidden="true" ma:internalName="EmailSender">
      <xsd:simpleType>
        <xsd:restriction base="dms:Note">
          <xsd:maxLength value="255"/>
        </xsd:restriction>
      </xsd:simpleType>
    </xsd:element>
    <xsd:element name="EmailTo" ma:index="11" nillable="true" ma:displayName="E-post til" ma:hidden="true" ma:internalName="EmailTo">
      <xsd:simpleType>
        <xsd:restriction base="dms:Note">
          <xsd:maxLength value="255"/>
        </xsd:restriction>
      </xsd:simpleType>
    </xsd:element>
    <xsd:element name="EmailCc" ma:index="12" nillable="true" ma:displayName="Kopi av e-post til" ma:hidden="true" ma:internalName="EmailCc">
      <xsd:simpleType>
        <xsd:restriction base="dms:Note">
          <xsd:maxLength value="255"/>
        </xsd:restriction>
      </xsd:simpleType>
    </xsd:element>
    <xsd:element name="EmailFrom" ma:index="13" nillable="true" ma:displayName="E-post fra" ma:hidden="true" ma:internalName="EmailFrom">
      <xsd:simpleType>
        <xsd:restriction base="dms:Text"/>
      </xsd:simpleType>
    </xsd:element>
    <xsd:element name="EmailSubject" ma:index="14" nillable="true" ma:displayName="Emne i e-pos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d77f-6acd-43cf-ac56-9ea97d22c143" elementFormDefault="qualified">
    <xsd:import namespace="http://schemas.microsoft.com/office/2006/documentManagement/types"/>
    <xsd:import namespace="http://schemas.microsoft.com/office/infopath/2007/PartnerControls"/>
    <xsd:element name="Kommentar" ma:index="15" nillable="true" ma:displayName="Kommentar" ma:internalName="Kommentar">
      <xsd:simpleType>
        <xsd:restriction base="dms:Note">
          <xsd:maxLength value="255"/>
        </xsd:restriction>
      </xsd:simpleType>
    </xsd:element>
    <xsd:element name="DocuLive" ma:index="16" nillable="true" ma:displayName="DocuLive" ma:internalName="DocuLive">
      <xsd:simpleType>
        <xsd:restriction base="dms:Text">
          <xsd:maxLength value="5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DocuLive xmlns="9e35d77f-6acd-43cf-ac56-9ea97d22c143" xsi:nil="true"/>
    <EmailSender xmlns="http://schemas.microsoft.com/sharepoint/v3" xsi:nil="true"/>
    <EmailFrom xmlns="http://schemas.microsoft.com/sharepoint/v3" xsi:nil="true"/>
    <Kommentar xmlns="9e35d77f-6acd-43cf-ac56-9ea97d22c14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42DD0BF-BDFD-402D-BBD5-649A072CD249}"/>
</file>

<file path=customXml/itemProps2.xml><?xml version="1.0" encoding="utf-8"?>
<ds:datastoreItem xmlns:ds="http://schemas.openxmlformats.org/officeDocument/2006/customXml" ds:itemID="{52BBE63A-5285-45CC-B459-05E28D8A3B92}"/>
</file>

<file path=customXml/itemProps3.xml><?xml version="1.0" encoding="utf-8"?>
<ds:datastoreItem xmlns:ds="http://schemas.openxmlformats.org/officeDocument/2006/customXml" ds:itemID="{254A379C-EEA2-4116-B4F9-FEBC42C9AE4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</TotalTime>
  <Words>205</Words>
  <Application>Microsoft Office PowerPoint</Application>
  <PresentationFormat>Skjermfremvisning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KD_4_no</vt:lpstr>
      <vt:lpstr>PowerPoint-presentasjon</vt:lpstr>
    </vt:vector>
  </TitlesOfParts>
  <Company>STATEN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Felles seksjonsmøte 18. oktober 2011 Internasjonalisering</dc:title>
  <dc:creator>kd10382</dc:creator>
  <cp:lastModifiedBy>Kyrre Lekve</cp:lastModifiedBy>
  <cp:revision>371</cp:revision>
  <cp:lastPrinted>2003-11-05T13:01:31Z</cp:lastPrinted>
  <dcterms:created xsi:type="dcterms:W3CDTF">2011-10-05T16:11:45Z</dcterms:created>
  <dcterms:modified xsi:type="dcterms:W3CDTF">2012-01-17T13:55:51Z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0x010100D0D8BBFFC998194199029591024F9844</vt:lpwstr>
  </property>
</Properties>
</file>