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797675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10" autoAdjust="0"/>
  </p:normalViewPr>
  <p:slideViewPr>
    <p:cSldViewPr snapToGrid="0" snapToObjects="1" showGuides="1">
      <p:cViewPr>
        <p:scale>
          <a:sx n="100" d="100"/>
          <a:sy n="100" d="100"/>
        </p:scale>
        <p:origin x="-78" y="786"/>
      </p:cViewPr>
      <p:guideLst>
        <p:guide orient="horz" pos="880"/>
        <p:guide pos="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4777C-3C0B-4917-A31F-B33BC97E448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6312E14-B2C2-4632-82D9-FD1AFB896B2F}">
      <dgm:prSet phldrT="[Tekst]"/>
      <dgm:spPr/>
      <dgm:t>
        <a:bodyPr/>
        <a:lstStyle/>
        <a:p>
          <a:r>
            <a:rPr lang="nb-NO" dirty="0" smtClean="0"/>
            <a:t>Access</a:t>
          </a:r>
        </a:p>
        <a:p>
          <a:r>
            <a:rPr lang="nb-NO" dirty="0" smtClean="0"/>
            <a:t>(Morals)</a:t>
          </a:r>
          <a:endParaRPr lang="nb-NO" dirty="0"/>
        </a:p>
      </dgm:t>
    </dgm:pt>
    <dgm:pt modelId="{A1BD59A2-A205-46D9-BECE-BB8F02276888}" type="parTrans" cxnId="{00911A7C-562B-40C6-8A4C-BE888FD39816}">
      <dgm:prSet/>
      <dgm:spPr/>
      <dgm:t>
        <a:bodyPr/>
        <a:lstStyle/>
        <a:p>
          <a:endParaRPr lang="nb-NO"/>
        </a:p>
      </dgm:t>
    </dgm:pt>
    <dgm:pt modelId="{7B220C0D-F912-4DD8-BBE0-5782B2968BE0}" type="sibTrans" cxnId="{00911A7C-562B-40C6-8A4C-BE888FD39816}">
      <dgm:prSet/>
      <dgm:spPr/>
      <dgm:t>
        <a:bodyPr/>
        <a:lstStyle/>
        <a:p>
          <a:endParaRPr lang="nb-NO"/>
        </a:p>
      </dgm:t>
    </dgm:pt>
    <dgm:pt modelId="{BC163303-0C81-49DF-B209-20C1B98CCD48}">
      <dgm:prSet phldrT="[Tekst]"/>
      <dgm:spPr/>
      <dgm:t>
        <a:bodyPr/>
        <a:lstStyle/>
        <a:p>
          <a:r>
            <a:rPr lang="nb-NO" dirty="0" smtClean="0"/>
            <a:t>Who</a:t>
          </a:r>
          <a:r>
            <a:rPr lang="nb-NO" baseline="0" dirty="0" smtClean="0"/>
            <a:t> </a:t>
          </a:r>
          <a:r>
            <a:rPr lang="nb-NO" baseline="0" dirty="0" err="1" smtClean="0"/>
            <a:t>enters</a:t>
          </a:r>
          <a:r>
            <a:rPr lang="nb-NO" baseline="0" dirty="0" smtClean="0"/>
            <a:t>, under </a:t>
          </a:r>
          <a:r>
            <a:rPr lang="nb-NO" baseline="0" dirty="0" err="1" smtClean="0"/>
            <a:t>what</a:t>
          </a:r>
          <a:r>
            <a:rPr lang="nb-NO" baseline="0" dirty="0" smtClean="0"/>
            <a:t> </a:t>
          </a:r>
          <a:r>
            <a:rPr lang="nb-NO" baseline="0" dirty="0" err="1" smtClean="0"/>
            <a:t>condition</a:t>
          </a:r>
          <a:r>
            <a:rPr lang="nb-NO" baseline="0" dirty="0" smtClean="0"/>
            <a:t>?</a:t>
          </a:r>
          <a:endParaRPr lang="nb-NO" dirty="0"/>
        </a:p>
      </dgm:t>
    </dgm:pt>
    <dgm:pt modelId="{1A993DD9-90FB-4B33-B0D4-C766CFD581FB}" type="parTrans" cxnId="{F13C325F-4CA5-40B5-91C8-7C0BA3C8C841}">
      <dgm:prSet/>
      <dgm:spPr/>
      <dgm:t>
        <a:bodyPr/>
        <a:lstStyle/>
        <a:p>
          <a:endParaRPr lang="nb-NO"/>
        </a:p>
      </dgm:t>
    </dgm:pt>
    <dgm:pt modelId="{8922ECB6-E738-42C3-9953-3750EEE02D5C}" type="sibTrans" cxnId="{F13C325F-4CA5-40B5-91C8-7C0BA3C8C841}">
      <dgm:prSet/>
      <dgm:spPr/>
      <dgm:t>
        <a:bodyPr/>
        <a:lstStyle/>
        <a:p>
          <a:endParaRPr lang="nb-NO"/>
        </a:p>
      </dgm:t>
    </dgm:pt>
    <dgm:pt modelId="{DA40AB6C-690A-463C-BDF3-669FFDE208B5}">
      <dgm:prSet phldrT="[Tekst]"/>
      <dgm:spPr/>
      <dgm:t>
        <a:bodyPr/>
        <a:lstStyle/>
        <a:p>
          <a:r>
            <a:rPr lang="nb-NO" dirty="0" smtClean="0"/>
            <a:t>Who is </a:t>
          </a:r>
          <a:r>
            <a:rPr lang="nb-NO" dirty="0" err="1" smtClean="0"/>
            <a:t>left</a:t>
          </a:r>
          <a:r>
            <a:rPr lang="nb-NO" dirty="0" smtClean="0"/>
            <a:t> </a:t>
          </a:r>
          <a:r>
            <a:rPr lang="nb-NO" dirty="0" err="1" smtClean="0"/>
            <a:t>out</a:t>
          </a:r>
          <a:r>
            <a:rPr lang="nb-NO" dirty="0" smtClean="0"/>
            <a:t> and </a:t>
          </a:r>
          <a:r>
            <a:rPr lang="nb-NO" dirty="0" err="1" smtClean="0"/>
            <a:t>why</a:t>
          </a:r>
          <a:r>
            <a:rPr lang="nb-NO" dirty="0" smtClean="0"/>
            <a:t>?</a:t>
          </a:r>
          <a:endParaRPr lang="nb-NO" dirty="0"/>
        </a:p>
      </dgm:t>
    </dgm:pt>
    <dgm:pt modelId="{4894B732-0A80-4366-9604-97893947F58A}" type="parTrans" cxnId="{FC2F7E39-D73D-4FD9-9D7D-E88A7D7E90B7}">
      <dgm:prSet/>
      <dgm:spPr/>
      <dgm:t>
        <a:bodyPr/>
        <a:lstStyle/>
        <a:p>
          <a:endParaRPr lang="nb-NO"/>
        </a:p>
      </dgm:t>
    </dgm:pt>
    <dgm:pt modelId="{2293D60A-4D9B-4F6C-9463-C8ABE2AA1619}" type="sibTrans" cxnId="{FC2F7E39-D73D-4FD9-9D7D-E88A7D7E90B7}">
      <dgm:prSet/>
      <dgm:spPr/>
      <dgm:t>
        <a:bodyPr/>
        <a:lstStyle/>
        <a:p>
          <a:endParaRPr lang="nb-NO"/>
        </a:p>
      </dgm:t>
    </dgm:pt>
    <dgm:pt modelId="{0DC6B8EC-2AA2-4A99-B941-D6EF401BB05D}">
      <dgm:prSet phldrT="[Tekst]"/>
      <dgm:spPr/>
      <dgm:t>
        <a:bodyPr/>
        <a:lstStyle/>
        <a:p>
          <a:r>
            <a:rPr lang="nb-NO" dirty="0" err="1" smtClean="0"/>
            <a:t>Learning</a:t>
          </a:r>
          <a:endParaRPr lang="nb-NO" dirty="0" smtClean="0"/>
        </a:p>
        <a:p>
          <a:r>
            <a:rPr lang="nb-NO" dirty="0" smtClean="0"/>
            <a:t>(</a:t>
          </a:r>
          <a:r>
            <a:rPr lang="nb-NO" dirty="0" err="1" smtClean="0"/>
            <a:t>Quality</a:t>
          </a:r>
          <a:r>
            <a:rPr lang="nb-NO" dirty="0" smtClean="0"/>
            <a:t>)</a:t>
          </a:r>
          <a:endParaRPr lang="nb-NO" dirty="0"/>
        </a:p>
      </dgm:t>
    </dgm:pt>
    <dgm:pt modelId="{95A7C22B-7FDC-4E8B-ADEF-1CF312306903}" type="parTrans" cxnId="{5F08D2F9-C62D-495A-9572-82E6D067D6E7}">
      <dgm:prSet/>
      <dgm:spPr/>
      <dgm:t>
        <a:bodyPr/>
        <a:lstStyle/>
        <a:p>
          <a:endParaRPr lang="nb-NO"/>
        </a:p>
      </dgm:t>
    </dgm:pt>
    <dgm:pt modelId="{6B7B4EF1-FEC2-421F-96C7-159FBAAC44F9}" type="sibTrans" cxnId="{5F08D2F9-C62D-495A-9572-82E6D067D6E7}">
      <dgm:prSet/>
      <dgm:spPr/>
      <dgm:t>
        <a:bodyPr/>
        <a:lstStyle/>
        <a:p>
          <a:endParaRPr lang="nb-NO"/>
        </a:p>
      </dgm:t>
    </dgm:pt>
    <dgm:pt modelId="{FFA5E66F-E9F3-4E2E-ACA2-D1746A9E271F}">
      <dgm:prSet phldrT="[Tekst]"/>
      <dgm:spPr/>
      <dgm:t>
        <a:bodyPr/>
        <a:lstStyle/>
        <a:p>
          <a:r>
            <a:rPr lang="nb-NO" dirty="0" err="1" smtClean="0"/>
            <a:t>How</a:t>
          </a:r>
          <a:r>
            <a:rPr lang="nb-NO" dirty="0" smtClean="0"/>
            <a:t> do students </a:t>
          </a:r>
          <a:r>
            <a:rPr lang="nb-NO" dirty="0" err="1" smtClean="0"/>
            <a:t>obtain</a:t>
          </a:r>
          <a:r>
            <a:rPr lang="nb-NO" dirty="0" smtClean="0"/>
            <a:t> </a:t>
          </a:r>
          <a:r>
            <a:rPr lang="nb-NO" dirty="0" err="1" smtClean="0"/>
            <a:t>values</a:t>
          </a:r>
          <a:r>
            <a:rPr lang="nb-NO" dirty="0" smtClean="0"/>
            <a:t> (and </a:t>
          </a:r>
          <a:r>
            <a:rPr lang="nb-NO" dirty="0" err="1" smtClean="0"/>
            <a:t>which</a:t>
          </a:r>
          <a:r>
            <a:rPr lang="nb-NO" dirty="0" smtClean="0"/>
            <a:t> </a:t>
          </a:r>
          <a:r>
            <a:rPr lang="nb-NO" dirty="0" err="1" smtClean="0"/>
            <a:t>values</a:t>
          </a:r>
          <a:r>
            <a:rPr lang="nb-NO" dirty="0" smtClean="0"/>
            <a:t>)</a:t>
          </a:r>
          <a:endParaRPr lang="nb-NO" dirty="0"/>
        </a:p>
      </dgm:t>
    </dgm:pt>
    <dgm:pt modelId="{6D0952BA-DD19-4E1F-8F2E-1C9B57F26FE4}" type="parTrans" cxnId="{31D4861A-80AC-4097-8A13-43ED87FEEA92}">
      <dgm:prSet/>
      <dgm:spPr/>
      <dgm:t>
        <a:bodyPr/>
        <a:lstStyle/>
        <a:p>
          <a:endParaRPr lang="nb-NO"/>
        </a:p>
      </dgm:t>
    </dgm:pt>
    <dgm:pt modelId="{61275E69-B4DB-40D2-95BC-950DBDF0F907}" type="sibTrans" cxnId="{31D4861A-80AC-4097-8A13-43ED87FEEA92}">
      <dgm:prSet/>
      <dgm:spPr/>
      <dgm:t>
        <a:bodyPr/>
        <a:lstStyle/>
        <a:p>
          <a:endParaRPr lang="nb-NO"/>
        </a:p>
      </dgm:t>
    </dgm:pt>
    <dgm:pt modelId="{48AB971E-3B4B-4F67-804C-C4FDAADFC099}">
      <dgm:prSet phldrT="[Tekst]"/>
      <dgm:spPr/>
      <dgm:t>
        <a:bodyPr/>
        <a:lstStyle/>
        <a:p>
          <a:endParaRPr lang="nb-NO" dirty="0"/>
        </a:p>
      </dgm:t>
    </dgm:pt>
    <dgm:pt modelId="{A27BFFF0-EF8F-483E-B6D6-1D18F978C3D1}" type="parTrans" cxnId="{0CD1A82E-D2FB-4280-98AC-05D67F7FBF1E}">
      <dgm:prSet/>
      <dgm:spPr/>
    </dgm:pt>
    <dgm:pt modelId="{18C73423-1D79-4DA9-A313-F40B9B7FD65F}" type="sibTrans" cxnId="{0CD1A82E-D2FB-4280-98AC-05D67F7FBF1E}">
      <dgm:prSet/>
      <dgm:spPr/>
    </dgm:pt>
    <dgm:pt modelId="{3E0313F4-E5F1-41EE-989F-45FF44E1E46F}">
      <dgm:prSet phldrT="[Tekst]"/>
      <dgm:spPr/>
      <dgm:t>
        <a:bodyPr/>
        <a:lstStyle/>
        <a:p>
          <a:r>
            <a:rPr lang="nb-NO" dirty="0" err="1" smtClean="0"/>
            <a:t>How</a:t>
          </a:r>
          <a:r>
            <a:rPr lang="nb-NO" dirty="0" smtClean="0"/>
            <a:t> do students </a:t>
          </a:r>
          <a:r>
            <a:rPr lang="nb-NO" dirty="0" err="1" smtClean="0"/>
            <a:t>obtain</a:t>
          </a:r>
          <a:r>
            <a:rPr lang="nb-NO" dirty="0" smtClean="0"/>
            <a:t> skills (and </a:t>
          </a:r>
          <a:r>
            <a:rPr lang="nb-NO" dirty="0" err="1" smtClean="0"/>
            <a:t>what</a:t>
          </a:r>
          <a:r>
            <a:rPr lang="nb-NO" dirty="0" smtClean="0"/>
            <a:t> skills)</a:t>
          </a:r>
          <a:endParaRPr lang="nb-NO" dirty="0"/>
        </a:p>
      </dgm:t>
    </dgm:pt>
    <dgm:pt modelId="{D0567CAE-7F5C-4CBD-849A-5B883DAC46A3}" type="parTrans" cxnId="{3705AD8C-3807-46B4-B273-9248DEC3276A}">
      <dgm:prSet/>
      <dgm:spPr/>
    </dgm:pt>
    <dgm:pt modelId="{C0D74718-C05C-4E57-BD97-D4C55C3C4F97}" type="sibTrans" cxnId="{3705AD8C-3807-46B4-B273-9248DEC3276A}">
      <dgm:prSet/>
      <dgm:spPr/>
    </dgm:pt>
    <dgm:pt modelId="{8393E1D5-91C8-432F-908D-896AE213A94F}" type="pres">
      <dgm:prSet presAssocID="{FD04777C-3C0B-4917-A31F-B33BC97E44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4F6297DD-778F-4839-A6B9-466570D64291}" type="pres">
      <dgm:prSet presAssocID="{46312E14-B2C2-4632-82D9-FD1AFB896B2F}" presName="linNode" presStyleCnt="0"/>
      <dgm:spPr/>
    </dgm:pt>
    <dgm:pt modelId="{97BD842D-574B-4522-9AD4-9FA93A079CCB}" type="pres">
      <dgm:prSet presAssocID="{46312E14-B2C2-4632-82D9-FD1AFB896B2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6FC8829-F5EE-444C-AAB6-0D402B9C0C88}" type="pres">
      <dgm:prSet presAssocID="{46312E14-B2C2-4632-82D9-FD1AFB896B2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9862A3-62DD-4315-B916-62FEE9865D4B}" type="pres">
      <dgm:prSet presAssocID="{7B220C0D-F912-4DD8-BBE0-5782B2968BE0}" presName="spacing" presStyleCnt="0"/>
      <dgm:spPr/>
    </dgm:pt>
    <dgm:pt modelId="{F074DA06-3C13-4E7A-802C-0534EF26316C}" type="pres">
      <dgm:prSet presAssocID="{0DC6B8EC-2AA2-4A99-B941-D6EF401BB05D}" presName="linNode" presStyleCnt="0"/>
      <dgm:spPr/>
    </dgm:pt>
    <dgm:pt modelId="{BC08CFAF-2CA6-4685-8F4A-E517A21D03FF}" type="pres">
      <dgm:prSet presAssocID="{0DC6B8EC-2AA2-4A99-B941-D6EF401BB05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1BAE91-6A77-4725-88CD-840F1C036668}" type="pres">
      <dgm:prSet presAssocID="{0DC6B8EC-2AA2-4A99-B941-D6EF401BB05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13C325F-4CA5-40B5-91C8-7C0BA3C8C841}" srcId="{46312E14-B2C2-4632-82D9-FD1AFB896B2F}" destId="{BC163303-0C81-49DF-B209-20C1B98CCD48}" srcOrd="0" destOrd="0" parTransId="{1A993DD9-90FB-4B33-B0D4-C766CFD581FB}" sibTransId="{8922ECB6-E738-42C3-9953-3750EEE02D5C}"/>
    <dgm:cxn modelId="{4CD501A9-47EF-4CC9-BC99-46128EF75A4D}" type="presOf" srcId="{3E0313F4-E5F1-41EE-989F-45FF44E1E46F}" destId="{131BAE91-6A77-4725-88CD-840F1C036668}" srcOrd="0" destOrd="1" presId="urn:microsoft.com/office/officeart/2005/8/layout/vList6"/>
    <dgm:cxn modelId="{B2929620-EFD7-4404-96EC-9EF161428467}" type="presOf" srcId="{48AB971E-3B4B-4F67-804C-C4FDAADFC099}" destId="{131BAE91-6A77-4725-88CD-840F1C036668}" srcOrd="0" destOrd="2" presId="urn:microsoft.com/office/officeart/2005/8/layout/vList6"/>
    <dgm:cxn modelId="{31D4861A-80AC-4097-8A13-43ED87FEEA92}" srcId="{0DC6B8EC-2AA2-4A99-B941-D6EF401BB05D}" destId="{FFA5E66F-E9F3-4E2E-ACA2-D1746A9E271F}" srcOrd="0" destOrd="0" parTransId="{6D0952BA-DD19-4E1F-8F2E-1C9B57F26FE4}" sibTransId="{61275E69-B4DB-40D2-95BC-950DBDF0F907}"/>
    <dgm:cxn modelId="{3C073B05-B9CD-482C-9B9F-F0C71A9B24AF}" type="presOf" srcId="{0DC6B8EC-2AA2-4A99-B941-D6EF401BB05D}" destId="{BC08CFAF-2CA6-4685-8F4A-E517A21D03FF}" srcOrd="0" destOrd="0" presId="urn:microsoft.com/office/officeart/2005/8/layout/vList6"/>
    <dgm:cxn modelId="{FC2F7E39-D73D-4FD9-9D7D-E88A7D7E90B7}" srcId="{46312E14-B2C2-4632-82D9-FD1AFB896B2F}" destId="{DA40AB6C-690A-463C-BDF3-669FFDE208B5}" srcOrd="1" destOrd="0" parTransId="{4894B732-0A80-4366-9604-97893947F58A}" sibTransId="{2293D60A-4D9B-4F6C-9463-C8ABE2AA1619}"/>
    <dgm:cxn modelId="{3705AD8C-3807-46B4-B273-9248DEC3276A}" srcId="{0DC6B8EC-2AA2-4A99-B941-D6EF401BB05D}" destId="{3E0313F4-E5F1-41EE-989F-45FF44E1E46F}" srcOrd="1" destOrd="0" parTransId="{D0567CAE-7F5C-4CBD-849A-5B883DAC46A3}" sibTransId="{C0D74718-C05C-4E57-BD97-D4C55C3C4F97}"/>
    <dgm:cxn modelId="{C9C3BF1B-CCC7-4AF3-A4CD-D92382483AA0}" type="presOf" srcId="{BC163303-0C81-49DF-B209-20C1B98CCD48}" destId="{76FC8829-F5EE-444C-AAB6-0D402B9C0C88}" srcOrd="0" destOrd="0" presId="urn:microsoft.com/office/officeart/2005/8/layout/vList6"/>
    <dgm:cxn modelId="{00911A7C-562B-40C6-8A4C-BE888FD39816}" srcId="{FD04777C-3C0B-4917-A31F-B33BC97E4482}" destId="{46312E14-B2C2-4632-82D9-FD1AFB896B2F}" srcOrd="0" destOrd="0" parTransId="{A1BD59A2-A205-46D9-BECE-BB8F02276888}" sibTransId="{7B220C0D-F912-4DD8-BBE0-5782B2968BE0}"/>
    <dgm:cxn modelId="{0CD1A82E-D2FB-4280-98AC-05D67F7FBF1E}" srcId="{0DC6B8EC-2AA2-4A99-B941-D6EF401BB05D}" destId="{48AB971E-3B4B-4F67-804C-C4FDAADFC099}" srcOrd="2" destOrd="0" parTransId="{A27BFFF0-EF8F-483E-B6D6-1D18F978C3D1}" sibTransId="{18C73423-1D79-4DA9-A313-F40B9B7FD65F}"/>
    <dgm:cxn modelId="{79360FB1-42B5-488A-8302-B815ADCAB39D}" type="presOf" srcId="{46312E14-B2C2-4632-82D9-FD1AFB896B2F}" destId="{97BD842D-574B-4522-9AD4-9FA93A079CCB}" srcOrd="0" destOrd="0" presId="urn:microsoft.com/office/officeart/2005/8/layout/vList6"/>
    <dgm:cxn modelId="{D54B554D-02BD-4339-BEF5-A58CEC9A2C73}" type="presOf" srcId="{FD04777C-3C0B-4917-A31F-B33BC97E4482}" destId="{8393E1D5-91C8-432F-908D-896AE213A94F}" srcOrd="0" destOrd="0" presId="urn:microsoft.com/office/officeart/2005/8/layout/vList6"/>
    <dgm:cxn modelId="{5F08D2F9-C62D-495A-9572-82E6D067D6E7}" srcId="{FD04777C-3C0B-4917-A31F-B33BC97E4482}" destId="{0DC6B8EC-2AA2-4A99-B941-D6EF401BB05D}" srcOrd="1" destOrd="0" parTransId="{95A7C22B-7FDC-4E8B-ADEF-1CF312306903}" sibTransId="{6B7B4EF1-FEC2-421F-96C7-159FBAAC44F9}"/>
    <dgm:cxn modelId="{0E503955-0D5F-4526-B776-73CED62C91A2}" type="presOf" srcId="{DA40AB6C-690A-463C-BDF3-669FFDE208B5}" destId="{76FC8829-F5EE-444C-AAB6-0D402B9C0C88}" srcOrd="0" destOrd="1" presId="urn:microsoft.com/office/officeart/2005/8/layout/vList6"/>
    <dgm:cxn modelId="{EDD59C8B-C7E7-4698-905D-E30AB354963E}" type="presOf" srcId="{FFA5E66F-E9F3-4E2E-ACA2-D1746A9E271F}" destId="{131BAE91-6A77-4725-88CD-840F1C036668}" srcOrd="0" destOrd="0" presId="urn:microsoft.com/office/officeart/2005/8/layout/vList6"/>
    <dgm:cxn modelId="{2FD14948-6499-443A-9EED-0F1BDE7C8970}" type="presParOf" srcId="{8393E1D5-91C8-432F-908D-896AE213A94F}" destId="{4F6297DD-778F-4839-A6B9-466570D64291}" srcOrd="0" destOrd="0" presId="urn:microsoft.com/office/officeart/2005/8/layout/vList6"/>
    <dgm:cxn modelId="{DA79EF01-F4D4-4AB5-ACD5-4510749CBCFC}" type="presParOf" srcId="{4F6297DD-778F-4839-A6B9-466570D64291}" destId="{97BD842D-574B-4522-9AD4-9FA93A079CCB}" srcOrd="0" destOrd="0" presId="urn:microsoft.com/office/officeart/2005/8/layout/vList6"/>
    <dgm:cxn modelId="{2E313481-A3FE-4FA8-A1F9-CB0A24169630}" type="presParOf" srcId="{4F6297DD-778F-4839-A6B9-466570D64291}" destId="{76FC8829-F5EE-444C-AAB6-0D402B9C0C88}" srcOrd="1" destOrd="0" presId="urn:microsoft.com/office/officeart/2005/8/layout/vList6"/>
    <dgm:cxn modelId="{202B21A9-8A9C-4F84-9DC3-BFB358694F1E}" type="presParOf" srcId="{8393E1D5-91C8-432F-908D-896AE213A94F}" destId="{8C9862A3-62DD-4315-B916-62FEE9865D4B}" srcOrd="1" destOrd="0" presId="urn:microsoft.com/office/officeart/2005/8/layout/vList6"/>
    <dgm:cxn modelId="{16ED9EC7-EF39-4607-A2B6-45BC9C9FE449}" type="presParOf" srcId="{8393E1D5-91C8-432F-908D-896AE213A94F}" destId="{F074DA06-3C13-4E7A-802C-0534EF26316C}" srcOrd="2" destOrd="0" presId="urn:microsoft.com/office/officeart/2005/8/layout/vList6"/>
    <dgm:cxn modelId="{C3934E58-AB1A-4310-8E2F-2131D82B95E9}" type="presParOf" srcId="{F074DA06-3C13-4E7A-802C-0534EF26316C}" destId="{BC08CFAF-2CA6-4685-8F4A-E517A21D03FF}" srcOrd="0" destOrd="0" presId="urn:microsoft.com/office/officeart/2005/8/layout/vList6"/>
    <dgm:cxn modelId="{8DCDE20C-A460-43D4-81DD-1A5B57AB047C}" type="presParOf" srcId="{F074DA06-3C13-4E7A-802C-0534EF26316C}" destId="{131BAE91-6A77-4725-88CD-840F1C0366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FC8829-F5EE-444C-AAB6-0D402B9C0C88}">
      <dsp:nvSpPr>
        <dsp:cNvPr id="0" name=""/>
        <dsp:cNvSpPr/>
      </dsp:nvSpPr>
      <dsp:spPr>
        <a:xfrm>
          <a:off x="3327399" y="535"/>
          <a:ext cx="4991100" cy="20896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Who</a:t>
          </a:r>
          <a:r>
            <a:rPr lang="nb-NO" sz="2100" kern="1200" baseline="0" dirty="0" smtClean="0"/>
            <a:t> </a:t>
          </a:r>
          <a:r>
            <a:rPr lang="nb-NO" sz="2100" kern="1200" baseline="0" dirty="0" err="1" smtClean="0"/>
            <a:t>enters</a:t>
          </a:r>
          <a:r>
            <a:rPr lang="nb-NO" sz="2100" kern="1200" baseline="0" dirty="0" smtClean="0"/>
            <a:t>, under </a:t>
          </a:r>
          <a:r>
            <a:rPr lang="nb-NO" sz="2100" kern="1200" baseline="0" dirty="0" err="1" smtClean="0"/>
            <a:t>what</a:t>
          </a:r>
          <a:r>
            <a:rPr lang="nb-NO" sz="2100" kern="1200" baseline="0" dirty="0" smtClean="0"/>
            <a:t> </a:t>
          </a:r>
          <a:r>
            <a:rPr lang="nb-NO" sz="2100" kern="1200" baseline="0" dirty="0" err="1" smtClean="0"/>
            <a:t>condition</a:t>
          </a:r>
          <a:r>
            <a:rPr lang="nb-NO" sz="2100" kern="1200" baseline="0" dirty="0" smtClean="0"/>
            <a:t>?</a:t>
          </a:r>
          <a:endParaRPr lang="nb-N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smtClean="0"/>
            <a:t>Who is </a:t>
          </a:r>
          <a:r>
            <a:rPr lang="nb-NO" sz="2100" kern="1200" dirty="0" err="1" smtClean="0"/>
            <a:t>left</a:t>
          </a:r>
          <a:r>
            <a:rPr lang="nb-NO" sz="2100" kern="1200" dirty="0" smtClean="0"/>
            <a:t> </a:t>
          </a:r>
          <a:r>
            <a:rPr lang="nb-NO" sz="2100" kern="1200" dirty="0" err="1" smtClean="0"/>
            <a:t>out</a:t>
          </a:r>
          <a:r>
            <a:rPr lang="nb-NO" sz="2100" kern="1200" dirty="0" smtClean="0"/>
            <a:t> and </a:t>
          </a:r>
          <a:r>
            <a:rPr lang="nb-NO" sz="2100" kern="1200" dirty="0" err="1" smtClean="0"/>
            <a:t>why</a:t>
          </a:r>
          <a:r>
            <a:rPr lang="nb-NO" sz="2100" kern="1200" dirty="0" smtClean="0"/>
            <a:t>?</a:t>
          </a:r>
          <a:endParaRPr lang="nb-NO" sz="2100" kern="1200" dirty="0"/>
        </a:p>
      </dsp:txBody>
      <dsp:txXfrm>
        <a:off x="3327399" y="535"/>
        <a:ext cx="4991100" cy="2089698"/>
      </dsp:txXfrm>
    </dsp:sp>
    <dsp:sp modelId="{97BD842D-574B-4522-9AD4-9FA93A079CCB}">
      <dsp:nvSpPr>
        <dsp:cNvPr id="0" name=""/>
        <dsp:cNvSpPr/>
      </dsp:nvSpPr>
      <dsp:spPr>
        <a:xfrm>
          <a:off x="0" y="535"/>
          <a:ext cx="3327400" cy="20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200" kern="1200" dirty="0" smtClean="0"/>
            <a:t>Access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200" kern="1200" dirty="0" smtClean="0"/>
            <a:t>(Morals)</a:t>
          </a:r>
          <a:endParaRPr lang="nb-NO" sz="5200" kern="1200" dirty="0"/>
        </a:p>
      </dsp:txBody>
      <dsp:txXfrm>
        <a:off x="0" y="535"/>
        <a:ext cx="3327400" cy="2089698"/>
      </dsp:txXfrm>
    </dsp:sp>
    <dsp:sp modelId="{131BAE91-6A77-4725-88CD-840F1C036668}">
      <dsp:nvSpPr>
        <dsp:cNvPr id="0" name=""/>
        <dsp:cNvSpPr/>
      </dsp:nvSpPr>
      <dsp:spPr>
        <a:xfrm>
          <a:off x="3327399" y="2299203"/>
          <a:ext cx="4991100" cy="20896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err="1" smtClean="0"/>
            <a:t>How</a:t>
          </a:r>
          <a:r>
            <a:rPr lang="nb-NO" sz="2100" kern="1200" dirty="0" smtClean="0"/>
            <a:t> do students </a:t>
          </a:r>
          <a:r>
            <a:rPr lang="nb-NO" sz="2100" kern="1200" dirty="0" err="1" smtClean="0"/>
            <a:t>obtain</a:t>
          </a:r>
          <a:r>
            <a:rPr lang="nb-NO" sz="2100" kern="1200" dirty="0" smtClean="0"/>
            <a:t> </a:t>
          </a:r>
          <a:r>
            <a:rPr lang="nb-NO" sz="2100" kern="1200" dirty="0" err="1" smtClean="0"/>
            <a:t>values</a:t>
          </a:r>
          <a:r>
            <a:rPr lang="nb-NO" sz="2100" kern="1200" dirty="0" smtClean="0"/>
            <a:t> (and </a:t>
          </a:r>
          <a:r>
            <a:rPr lang="nb-NO" sz="2100" kern="1200" dirty="0" err="1" smtClean="0"/>
            <a:t>which</a:t>
          </a:r>
          <a:r>
            <a:rPr lang="nb-NO" sz="2100" kern="1200" dirty="0" smtClean="0"/>
            <a:t> </a:t>
          </a:r>
          <a:r>
            <a:rPr lang="nb-NO" sz="2100" kern="1200" dirty="0" err="1" smtClean="0"/>
            <a:t>values</a:t>
          </a:r>
          <a:r>
            <a:rPr lang="nb-NO" sz="2100" kern="1200" dirty="0" smtClean="0"/>
            <a:t>)</a:t>
          </a:r>
          <a:endParaRPr lang="nb-N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100" kern="1200" dirty="0" err="1" smtClean="0"/>
            <a:t>How</a:t>
          </a:r>
          <a:r>
            <a:rPr lang="nb-NO" sz="2100" kern="1200" dirty="0" smtClean="0"/>
            <a:t> do students </a:t>
          </a:r>
          <a:r>
            <a:rPr lang="nb-NO" sz="2100" kern="1200" dirty="0" err="1" smtClean="0"/>
            <a:t>obtain</a:t>
          </a:r>
          <a:r>
            <a:rPr lang="nb-NO" sz="2100" kern="1200" dirty="0" smtClean="0"/>
            <a:t> skills (and </a:t>
          </a:r>
          <a:r>
            <a:rPr lang="nb-NO" sz="2100" kern="1200" dirty="0" err="1" smtClean="0"/>
            <a:t>what</a:t>
          </a:r>
          <a:r>
            <a:rPr lang="nb-NO" sz="2100" kern="1200" dirty="0" smtClean="0"/>
            <a:t> skills)</a:t>
          </a:r>
          <a:endParaRPr lang="nb-N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2100" kern="1200" dirty="0"/>
        </a:p>
      </dsp:txBody>
      <dsp:txXfrm>
        <a:off x="3327399" y="2299203"/>
        <a:ext cx="4991100" cy="2089698"/>
      </dsp:txXfrm>
    </dsp:sp>
    <dsp:sp modelId="{BC08CFAF-2CA6-4685-8F4A-E517A21D03FF}">
      <dsp:nvSpPr>
        <dsp:cNvPr id="0" name=""/>
        <dsp:cNvSpPr/>
      </dsp:nvSpPr>
      <dsp:spPr>
        <a:xfrm>
          <a:off x="0" y="2299203"/>
          <a:ext cx="3327400" cy="2089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200" kern="1200" dirty="0" err="1" smtClean="0"/>
            <a:t>Learning</a:t>
          </a:r>
          <a:endParaRPr lang="nb-NO" sz="5200" kern="1200" dirty="0" smtClean="0"/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5200" kern="1200" dirty="0" smtClean="0"/>
            <a:t>(</a:t>
          </a:r>
          <a:r>
            <a:rPr lang="nb-NO" sz="5200" kern="1200" dirty="0" err="1" smtClean="0"/>
            <a:t>Quality</a:t>
          </a:r>
          <a:r>
            <a:rPr lang="nb-NO" sz="5200" kern="1200" dirty="0" smtClean="0"/>
            <a:t>)</a:t>
          </a:r>
          <a:endParaRPr lang="nb-NO" sz="5200" kern="1200" dirty="0"/>
        </a:p>
      </dsp:txBody>
      <dsp:txXfrm>
        <a:off x="0" y="2299203"/>
        <a:ext cx="3327400" cy="208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37FB-C20D-4449-BF88-03BDBE836218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ABFFC-F899-4ECC-AFDA-0C2E5880C99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 rot="20689568">
            <a:off x="1239820" y="1020724"/>
            <a:ext cx="6449458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rot="20690236">
            <a:off x="1714501" y="255269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582-3058-49E2-91BD-4B0520FC4ECD}" type="datetimeFigureOut">
              <a:rPr lang="nn-NO" smtClean="0"/>
              <a:pPr/>
              <a:t>16.01.2012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F2BA-DC4A-4A0E-8ACA-1A4CF14A8527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68300" y="1397000"/>
            <a:ext cx="4127500" cy="44045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038600" cy="44045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582-3058-49E2-91BD-4B0520FC4ECD}" type="datetimeFigureOut">
              <a:rPr lang="nn-NO" smtClean="0"/>
              <a:pPr/>
              <a:t>16.01.2012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F2BA-DC4A-4A0E-8ACA-1A4CF14A8527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8300" y="1397000"/>
            <a:ext cx="4129088" cy="777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68300" y="2174875"/>
            <a:ext cx="4129088" cy="3626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397000"/>
            <a:ext cx="4041775" cy="777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26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582-3058-49E2-91BD-4B0520FC4ECD}" type="datetimeFigureOut">
              <a:rPr lang="nn-NO" smtClean="0"/>
              <a:pPr/>
              <a:t>16.01.2012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F2BA-DC4A-4A0E-8ACA-1A4CF14A8527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582-3058-49E2-91BD-4B0520FC4ECD}" type="datetimeFigureOut">
              <a:rPr lang="nn-NO" smtClean="0"/>
              <a:pPr/>
              <a:t>16.01.2012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F2BA-DC4A-4A0E-8ACA-1A4CF14A8527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 rot="20689568">
            <a:off x="1239820" y="1020724"/>
            <a:ext cx="6449458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rot="20690236">
            <a:off x="1714501" y="255269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68300" y="274637"/>
            <a:ext cx="8318500" cy="995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8300" y="1413334"/>
            <a:ext cx="8318500" cy="4388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 rot="20685925">
            <a:off x="7815849" y="5691388"/>
            <a:ext cx="1178381" cy="2356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rgbClr val="96BD0D"/>
                </a:solidFill>
              </a:defRPr>
            </a:lvl1pPr>
          </a:lstStyle>
          <a:p>
            <a:fld id="{E8480582-3058-49E2-91BD-4B0520FC4ECD}" type="datetimeFigureOut">
              <a:rPr lang="nn-NO" smtClean="0"/>
              <a:pPr/>
              <a:t>16.01.2012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 rot="20683041">
            <a:off x="7909570" y="5949613"/>
            <a:ext cx="1185677" cy="463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rgbClr val="96BD0D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 rot="20666621">
            <a:off x="8018473" y="6508348"/>
            <a:ext cx="68606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rgbClr val="96BD0D"/>
                </a:solidFill>
              </a:defRPr>
            </a:lvl1pPr>
          </a:lstStyle>
          <a:p>
            <a:r>
              <a:rPr lang="nn-NO" dirty="0" smtClean="0"/>
              <a:t>Side </a:t>
            </a:r>
            <a:fld id="{39C3F2BA-DC4A-4A0E-8ACA-1A4CF14A8527}" type="slidenum">
              <a:rPr lang="nn-NO" smtClean="0"/>
              <a:pPr/>
              <a:t>‹#›</a:t>
            </a:fld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der@student.n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Modernizing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eduation</a:t>
            </a:r>
            <a:r>
              <a:rPr lang="nb-NO" dirty="0" smtClean="0"/>
              <a:t> – </a:t>
            </a:r>
            <a:r>
              <a:rPr lang="nb-NO" dirty="0" err="1" smtClean="0"/>
              <a:t>issues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and </a:t>
            </a:r>
            <a:r>
              <a:rPr lang="nb-NO" dirty="0" err="1" smtClean="0"/>
              <a:t>learning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National Union </a:t>
            </a:r>
            <a:r>
              <a:rPr lang="nb-NO" dirty="0" err="1" smtClean="0"/>
              <a:t>of</a:t>
            </a:r>
            <a:r>
              <a:rPr lang="nb-NO" dirty="0" smtClean="0"/>
              <a:t> Students - </a:t>
            </a:r>
            <a:r>
              <a:rPr lang="nb-NO" dirty="0" err="1" smtClean="0"/>
              <a:t>Norway</a:t>
            </a:r>
            <a:endParaRPr lang="nb-NO" dirty="0" smtClean="0"/>
          </a:p>
          <a:p>
            <a:r>
              <a:rPr lang="nb-NO" dirty="0" smtClean="0"/>
              <a:t>Kim Orlin Kantardjiev</a:t>
            </a: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Formål og målsettinger med </a:t>
            </a:r>
            <a:r>
              <a:rPr lang="nb-NO" dirty="0" err="1" smtClean="0"/>
              <a:t>kampsakene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368300" y="1412875"/>
          <a:ext cx="83185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framework</a:t>
            </a:r>
            <a:endParaRPr lang="nb-NO" dirty="0"/>
          </a:p>
        </p:txBody>
      </p:sp>
      <p:pic>
        <p:nvPicPr>
          <p:cNvPr id="4" name="Plassholder for innhold 3" descr="Ram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49" y="1486843"/>
            <a:ext cx="4429125" cy="3408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Framing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question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“higher education institutions too often seek to compete in too many </a:t>
            </a:r>
            <a:r>
              <a:rPr lang="en-US" dirty="0" smtClean="0"/>
              <a:t>areas,</a:t>
            </a:r>
            <a:r>
              <a:rPr lang="nb-NO" dirty="0" smtClean="0"/>
              <a:t> </a:t>
            </a:r>
            <a:r>
              <a:rPr lang="en-US" dirty="0" smtClean="0"/>
              <a:t>while </a:t>
            </a:r>
            <a:r>
              <a:rPr lang="en-US" dirty="0" smtClean="0"/>
              <a:t>comparatively few have the capacity to excel across the board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“There is no single excellence model: </a:t>
            </a:r>
            <a:r>
              <a:rPr lang="en-US" b="1" dirty="0" smtClean="0"/>
              <a:t>Europe needs a wide diversity of higher </a:t>
            </a:r>
            <a:r>
              <a:rPr lang="en-US" b="1" dirty="0" smtClean="0"/>
              <a:t>education</a:t>
            </a:r>
            <a:r>
              <a:rPr lang="nb-NO" dirty="0" smtClean="0"/>
              <a:t> </a:t>
            </a:r>
            <a:r>
              <a:rPr lang="en-US" b="1" dirty="0" smtClean="0"/>
              <a:t>institutions</a:t>
            </a:r>
            <a:r>
              <a:rPr lang="en-US" b="1" dirty="0" smtClean="0"/>
              <a:t>, </a:t>
            </a:r>
            <a:r>
              <a:rPr lang="en-US" dirty="0" smtClean="0"/>
              <a:t>and each must pursue excellence in line with its mission and strategic priorities.”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Choosing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colors</a:t>
            </a:r>
            <a:r>
              <a:rPr lang="nb-NO" dirty="0" smtClean="0"/>
              <a:t> or </a:t>
            </a:r>
            <a:r>
              <a:rPr lang="nb-NO" dirty="0" err="1" smtClean="0"/>
              <a:t>painting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ugly</a:t>
            </a:r>
            <a:r>
              <a:rPr lang="nb-NO" dirty="0" smtClean="0"/>
              <a:t> parts?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Access, for </a:t>
            </a:r>
            <a:r>
              <a:rPr lang="nb-NO" dirty="0" err="1" smtClean="0"/>
              <a:t>who</a:t>
            </a:r>
            <a:r>
              <a:rPr lang="nb-NO" dirty="0" smtClean="0"/>
              <a:t>?</a:t>
            </a:r>
          </a:p>
          <a:p>
            <a:r>
              <a:rPr lang="nb-NO" dirty="0" smtClean="0"/>
              <a:t>Access for </a:t>
            </a:r>
            <a:r>
              <a:rPr lang="nb-NO" dirty="0" err="1" smtClean="0"/>
              <a:t>quality</a:t>
            </a:r>
            <a:endParaRPr lang="nb-NO" dirty="0" smtClean="0"/>
          </a:p>
          <a:p>
            <a:r>
              <a:rPr lang="nb-NO" dirty="0" smtClean="0"/>
              <a:t>Drop-out still </a:t>
            </a:r>
            <a:r>
              <a:rPr lang="nb-NO" dirty="0" err="1" smtClean="0"/>
              <a:t>counts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fix</a:t>
            </a:r>
            <a:r>
              <a:rPr lang="nb-NO" dirty="0" smtClean="0"/>
              <a:t>: Social </a:t>
            </a:r>
            <a:r>
              <a:rPr lang="nb-NO" dirty="0" err="1" smtClean="0"/>
              <a:t>inclusion</a:t>
            </a:r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motif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methods</a:t>
            </a:r>
            <a:r>
              <a:rPr lang="nb-NO" dirty="0" smtClean="0"/>
              <a:t>…?</a:t>
            </a:r>
          </a:p>
          <a:p>
            <a:r>
              <a:rPr lang="nb-NO" dirty="0" smtClean="0"/>
              <a:t>Or </a:t>
            </a:r>
            <a:r>
              <a:rPr lang="nb-NO" dirty="0" err="1" smtClean="0"/>
              <a:t>research</a:t>
            </a:r>
            <a:r>
              <a:rPr lang="nb-NO" dirty="0" smtClean="0"/>
              <a:t> and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competency</a:t>
            </a:r>
            <a:r>
              <a:rPr lang="nb-NO" dirty="0" smtClean="0"/>
              <a:t>…?</a:t>
            </a:r>
          </a:p>
          <a:p>
            <a:r>
              <a:rPr lang="nb-NO" dirty="0" smtClean="0"/>
              <a:t>And a </a:t>
            </a:r>
            <a:r>
              <a:rPr lang="nb-NO" dirty="0" err="1" smtClean="0"/>
              <a:t>small</a:t>
            </a:r>
            <a:r>
              <a:rPr lang="nb-NO" dirty="0" smtClean="0"/>
              <a:t>…</a:t>
            </a:r>
          </a:p>
          <a:p>
            <a:endParaRPr lang="nb-NO" dirty="0"/>
          </a:p>
        </p:txBody>
      </p:sp>
      <p:pic>
        <p:nvPicPr>
          <p:cNvPr id="4" name="Bilde 3" descr="detour-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2697473"/>
            <a:ext cx="3783039" cy="334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order to </a:t>
            </a:r>
            <a:r>
              <a:rPr lang="en-US" dirty="0" err="1" smtClean="0"/>
              <a:t>maximise</a:t>
            </a:r>
            <a:r>
              <a:rPr lang="en-US" dirty="0" smtClean="0"/>
              <a:t> the contribution of Europe's higher education systems to smart, sustainable and inclusive growth, reforms are needed in key areas</a:t>
            </a:r>
            <a:r>
              <a:rPr lang="en-US" dirty="0" smtClean="0"/>
              <a:t>”</a:t>
            </a:r>
          </a:p>
          <a:p>
            <a:endParaRPr lang="nb-NO" dirty="0"/>
          </a:p>
        </p:txBody>
      </p:sp>
      <p:pic>
        <p:nvPicPr>
          <p:cNvPr id="4" name="Plassholder for innhold 3" descr="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3084169"/>
            <a:ext cx="3427412" cy="228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a </a:t>
            </a:r>
            <a:r>
              <a:rPr lang="nb-NO" dirty="0" err="1" smtClean="0"/>
              <a:t>triangle</a:t>
            </a:r>
            <a:r>
              <a:rPr lang="nb-NO" dirty="0" smtClean="0"/>
              <a:t>…</a:t>
            </a:r>
            <a:endParaRPr lang="nb-NO" dirty="0"/>
          </a:p>
        </p:txBody>
      </p:sp>
      <p:pic>
        <p:nvPicPr>
          <p:cNvPr id="8" name="Plassholder for innhold 7" descr="thomas edi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275" y="1868987"/>
            <a:ext cx="2531812" cy="3037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>
                <a:hlinkClick r:id="rId2"/>
              </a:rPr>
              <a:t>leder@student.no</a:t>
            </a:r>
            <a:endParaRPr lang="nb-NO" dirty="0" smtClean="0"/>
          </a:p>
          <a:p>
            <a:r>
              <a:rPr lang="nb-NO" dirty="0" smtClean="0"/>
              <a:t>Kim Orlin Kantardjiev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SO fargepalett">
      <a:dk1>
        <a:sysClr val="windowText" lastClr="000000"/>
      </a:dk1>
      <a:lt1>
        <a:sysClr val="window" lastClr="FFFFFF"/>
      </a:lt1>
      <a:dk2>
        <a:srgbClr val="96BD0D"/>
      </a:dk2>
      <a:lt2>
        <a:srgbClr val="D8D9DA"/>
      </a:lt2>
      <a:accent1>
        <a:srgbClr val="4D6711"/>
      </a:accent1>
      <a:accent2>
        <a:srgbClr val="678513"/>
      </a:accent2>
      <a:accent3>
        <a:srgbClr val="9BBB59"/>
      </a:accent3>
      <a:accent4>
        <a:srgbClr val="2F450B"/>
      </a:accent4>
      <a:accent5>
        <a:srgbClr val="000000"/>
      </a:accent5>
      <a:accent6>
        <a:srgbClr val="C6D982"/>
      </a:accent6>
      <a:hlink>
        <a:srgbClr val="7FA212"/>
      </a:hlink>
      <a:folHlink>
        <a:srgbClr val="00000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D8BBFFC998194199029591024F9844" ma:contentTypeVersion="11" ma:contentTypeDescription="Opprett et nytt dokument." ma:contentTypeScope="" ma:versionID="267893fdf35ad2b489a32c11f3c4451c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3221ce290f34de17640c18fff858626b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Kommentar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post fra" ma:hidden="true" ma:internalName="EmailFrom">
      <xsd:simpleType>
        <xsd:restriction base="dms:Text"/>
      </xsd:simpleType>
    </xsd:element>
    <xsd:element name="EmailSubject" ma:index="14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Kommentar" ma:index="15" nillable="true" ma:displayName="Kommentar" ma:internalName="Kommentar">
      <xsd:simpleType>
        <xsd:restriction base="dms:Note">
          <xsd:maxLength value="255"/>
        </xsd:restriction>
      </xsd:simpleType>
    </xsd:element>
    <xsd:element name="DocuLive" ma:index="16" nillable="true" ma:displayName="DocuLive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Kommentar xmlns="9e35d77f-6acd-43cf-ac56-9ea97d22c14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848566-2D38-44CE-B6F1-02EA36D29DBB}"/>
</file>

<file path=customXml/itemProps2.xml><?xml version="1.0" encoding="utf-8"?>
<ds:datastoreItem xmlns:ds="http://schemas.openxmlformats.org/officeDocument/2006/customXml" ds:itemID="{B948C10F-3CBF-4640-8704-6E6981E6EE1F}"/>
</file>

<file path=customXml/itemProps3.xml><?xml version="1.0" encoding="utf-8"?>
<ds:datastoreItem xmlns:ds="http://schemas.openxmlformats.org/officeDocument/2006/customXml" ds:itemID="{F143F9AA-6275-4862-B131-09E0AC37F5A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2972</TotalTime>
  <Words>213</Words>
  <Application>Microsoft Office PowerPoint</Application>
  <PresentationFormat>Skjermfremvisning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Blank</vt:lpstr>
      <vt:lpstr>Modernizing higher eduation – issues of access and learning</vt:lpstr>
      <vt:lpstr>Formål og målsettinger med kampsakene</vt:lpstr>
      <vt:lpstr>The framework</vt:lpstr>
      <vt:lpstr>Framing the question</vt:lpstr>
      <vt:lpstr>Choosing the colors or painting over the ugly parts?</vt:lpstr>
      <vt:lpstr>Now the motif…</vt:lpstr>
      <vt:lpstr>Lysbilde 7</vt:lpstr>
      <vt:lpstr>Something about a triangle…</vt:lpstr>
      <vt:lpstr>Thank you for your attention!</vt:lpstr>
    </vt:vector>
  </TitlesOfParts>
  <Company>Norsk studentorganisasjon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Kim O. Kantardjiev</dc:creator>
  <cp:lastModifiedBy>KimOK</cp:lastModifiedBy>
  <cp:revision>220</cp:revision>
  <dcterms:created xsi:type="dcterms:W3CDTF">2010-06-24T14:15:24Z</dcterms:created>
  <dcterms:modified xsi:type="dcterms:W3CDTF">2012-01-17T08:10:04Z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0x010100D0D8BBFFC998194199029591024F9844</vt:lpwstr>
  </property>
</Properties>
</file>