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charts/chart13.xml" ContentType="application/vnd.openxmlformats-officedocument.drawingml.char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20.xml" ContentType="application/vnd.openxmlformats-officedocument.drawingml.chart+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charts/chart16.xml" ContentType="application/vnd.openxmlformats-officedocument.drawingml.char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charts/chart15.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8" r:id="rId2"/>
    <p:sldId id="334" r:id="rId3"/>
    <p:sldId id="335" r:id="rId4"/>
    <p:sldId id="336" r:id="rId5"/>
    <p:sldId id="265" r:id="rId6"/>
    <p:sldId id="323" r:id="rId7"/>
    <p:sldId id="324" r:id="rId8"/>
    <p:sldId id="327" r:id="rId9"/>
    <p:sldId id="329" r:id="rId10"/>
    <p:sldId id="330" r:id="rId11"/>
    <p:sldId id="331" r:id="rId12"/>
    <p:sldId id="332" r:id="rId13"/>
    <p:sldId id="333" r:id="rId14"/>
    <p:sldId id="275" r:id="rId15"/>
    <p:sldId id="286" r:id="rId16"/>
    <p:sldId id="287" r:id="rId17"/>
    <p:sldId id="288" r:id="rId18"/>
    <p:sldId id="290" r:id="rId19"/>
    <p:sldId id="291" r:id="rId20"/>
    <p:sldId id="293" r:id="rId21"/>
    <p:sldId id="294" r:id="rId22"/>
    <p:sldId id="296" r:id="rId23"/>
    <p:sldId id="297" r:id="rId24"/>
    <p:sldId id="326" r:id="rId25"/>
    <p:sldId id="307" r:id="rId26"/>
    <p:sldId id="308" r:id="rId27"/>
    <p:sldId id="322" r:id="rId28"/>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Prim&#230;rm&#229;lgruppen%20&#197;pent%20om%20yrket%20-%20tre%20&#229;r.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regneark4.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regneark5.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regneark6.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regneark7.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regneark8.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regneark9.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regneark10.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regneark11.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regneark12.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regneark13.xlsx"/></Relationships>
</file>

<file path=ppt/charts/_rels/chart2.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Prim&#230;rm&#229;lgruppen%20&#197;pent%20om%20yrket%20-%20tre%20&#229;r.xlsx" TargetMode="Externa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regneark14.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regneark15.xlsx"/></Relationships>
</file>

<file path=ppt/charts/_rels/chart3.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Prim&#230;rm&#229;lgruppen%20&#197;pent%20om%20yrket%20-%20tre%20&#229;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197;pne%20om%20status,%20storsamfunnet%20alle%20tre%20&#229;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197;pne%20om%20status,%20storsamfunnet%20alle%20tre%20&#229;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osl-fps60.ad.insidemedia.net\mcm_felles\Avdeling\Research\Kunder\01%20H&#229;vard%20W's%20Kunder\Kunnskapsdepartementet\L&#230;reryrkets%20status%202011\&#197;pne%20om%20status,%20storsamfunnet%20alle%20tre%20&#229;r.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regneark1.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regneark2.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regneark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b-NO"/>
  <c:chart>
    <c:title>
      <c:tx>
        <c:rich>
          <a:bodyPr/>
          <a:lstStyle/>
          <a:p>
            <a:pPr>
              <a:defRPr/>
            </a:pPr>
            <a:r>
              <a:rPr lang="nb-NO"/>
              <a:t>Først nevnt</a:t>
            </a:r>
          </a:p>
        </c:rich>
      </c:tx>
      <c:layout>
        <c:manualLayout>
          <c:xMode val="edge"/>
          <c:yMode val="edge"/>
          <c:x val="0.3517430008748908"/>
          <c:y val="3.7037037037037056E-2"/>
        </c:manualLayout>
      </c:layout>
    </c:title>
    <c:plotArea>
      <c:layout/>
      <c:barChart>
        <c:barDir val="col"/>
        <c:grouping val="clustered"/>
        <c:ser>
          <c:idx val="0"/>
          <c:order val="0"/>
          <c:tx>
            <c:strRef>
              <c:f>Analyse!$D$31</c:f>
              <c:strCache>
                <c:ptCount val="1"/>
                <c:pt idx="0">
                  <c:v>2009</c:v>
                </c:pt>
              </c:strCache>
            </c:strRef>
          </c:tx>
          <c:cat>
            <c:strRef>
              <c:f>Analyse!$C$32:$C$34</c:f>
              <c:strCache>
                <c:ptCount val="3"/>
                <c:pt idx="0">
                  <c:v>Negativt</c:v>
                </c:pt>
                <c:pt idx="1">
                  <c:v>Nøytralt</c:v>
                </c:pt>
                <c:pt idx="2">
                  <c:v>Positivt</c:v>
                </c:pt>
              </c:strCache>
            </c:strRef>
          </c:cat>
          <c:val>
            <c:numRef>
              <c:f>Analyse!$D$32:$D$34</c:f>
              <c:numCache>
                <c:formatCode>General</c:formatCode>
                <c:ptCount val="3"/>
                <c:pt idx="0">
                  <c:v>35</c:v>
                </c:pt>
                <c:pt idx="1">
                  <c:v>30</c:v>
                </c:pt>
                <c:pt idx="2">
                  <c:v>36</c:v>
                </c:pt>
              </c:numCache>
            </c:numRef>
          </c:val>
        </c:ser>
        <c:ser>
          <c:idx val="1"/>
          <c:order val="1"/>
          <c:tx>
            <c:strRef>
              <c:f>Analyse!$E$31</c:f>
              <c:strCache>
                <c:ptCount val="1"/>
                <c:pt idx="0">
                  <c:v>2010</c:v>
                </c:pt>
              </c:strCache>
            </c:strRef>
          </c:tx>
          <c:cat>
            <c:strRef>
              <c:f>Analyse!$C$32:$C$34</c:f>
              <c:strCache>
                <c:ptCount val="3"/>
                <c:pt idx="0">
                  <c:v>Negativt</c:v>
                </c:pt>
                <c:pt idx="1">
                  <c:v>Nøytralt</c:v>
                </c:pt>
                <c:pt idx="2">
                  <c:v>Positivt</c:v>
                </c:pt>
              </c:strCache>
            </c:strRef>
          </c:cat>
          <c:val>
            <c:numRef>
              <c:f>Analyse!$E$32:$E$34</c:f>
              <c:numCache>
                <c:formatCode>General</c:formatCode>
                <c:ptCount val="3"/>
                <c:pt idx="0">
                  <c:v>34</c:v>
                </c:pt>
                <c:pt idx="1">
                  <c:v>26</c:v>
                </c:pt>
                <c:pt idx="2">
                  <c:v>40</c:v>
                </c:pt>
              </c:numCache>
            </c:numRef>
          </c:val>
        </c:ser>
        <c:ser>
          <c:idx val="2"/>
          <c:order val="2"/>
          <c:tx>
            <c:strRef>
              <c:f>Analyse!$F$31</c:f>
              <c:strCache>
                <c:ptCount val="1"/>
                <c:pt idx="0">
                  <c:v>20111</c:v>
                </c:pt>
              </c:strCache>
            </c:strRef>
          </c:tx>
          <c:cat>
            <c:strRef>
              <c:f>Analyse!$C$32:$C$34</c:f>
              <c:strCache>
                <c:ptCount val="3"/>
                <c:pt idx="0">
                  <c:v>Negativt</c:v>
                </c:pt>
                <c:pt idx="1">
                  <c:v>Nøytralt</c:v>
                </c:pt>
                <c:pt idx="2">
                  <c:v>Positivt</c:v>
                </c:pt>
              </c:strCache>
            </c:strRef>
          </c:cat>
          <c:val>
            <c:numRef>
              <c:f>Analyse!$F$32:$F$34</c:f>
              <c:numCache>
                <c:formatCode>General</c:formatCode>
                <c:ptCount val="3"/>
                <c:pt idx="0">
                  <c:v>29</c:v>
                </c:pt>
                <c:pt idx="1">
                  <c:v>20</c:v>
                </c:pt>
                <c:pt idx="2">
                  <c:v>52</c:v>
                </c:pt>
              </c:numCache>
            </c:numRef>
          </c:val>
        </c:ser>
        <c:dLbls>
          <c:showVal val="1"/>
        </c:dLbls>
        <c:overlap val="-25"/>
        <c:axId val="146634624"/>
        <c:axId val="146636160"/>
      </c:barChart>
      <c:catAx>
        <c:axId val="146634624"/>
        <c:scaling>
          <c:orientation val="minMax"/>
        </c:scaling>
        <c:axPos val="b"/>
        <c:numFmt formatCode="General" sourceLinked="1"/>
        <c:majorTickMark val="none"/>
        <c:tickLblPos val="nextTo"/>
        <c:crossAx val="146636160"/>
        <c:crosses val="autoZero"/>
        <c:auto val="1"/>
        <c:lblAlgn val="ctr"/>
        <c:lblOffset val="100"/>
      </c:catAx>
      <c:valAx>
        <c:axId val="146636160"/>
        <c:scaling>
          <c:orientation val="minMax"/>
        </c:scaling>
        <c:delete val="1"/>
        <c:axPos val="l"/>
        <c:numFmt formatCode="General" sourceLinked="1"/>
        <c:tickLblPos val="none"/>
        <c:crossAx val="146634624"/>
        <c:crosses val="autoZero"/>
        <c:crossBetween val="between"/>
      </c:valAx>
    </c:plotArea>
    <c:legend>
      <c:legendPos val="t"/>
      <c:layout/>
    </c:legend>
    <c:plotVisOnly val="1"/>
    <c:dispBlanksAs val="gap"/>
  </c:chart>
  <c:spPr>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nb-NO"/>
  <c:chart>
    <c:title>
      <c:tx>
        <c:rich>
          <a:bodyPr/>
          <a:lstStyle/>
          <a:p>
            <a:pPr>
              <a:defRPr sz="1400"/>
            </a:pPr>
            <a:r>
              <a:rPr lang="nb-NO" sz="1400" dirty="0" smtClean="0"/>
              <a:t>Attraktivitet i storsamfunnet 2010</a:t>
            </a:r>
            <a:endParaRPr lang="nb-NO" sz="1400" dirty="0"/>
          </a:p>
        </c:rich>
      </c:tx>
    </c:title>
    <c:plotArea>
      <c:layout/>
      <c:barChart>
        <c:barDir val="col"/>
        <c:grouping val="clustered"/>
        <c:ser>
          <c:idx val="4"/>
          <c:order val="0"/>
          <c:tx>
            <c:strRef>
              <c:f>Sheet1!$B$1</c:f>
              <c:strCache>
                <c:ptCount val="1"/>
                <c:pt idx="0">
                  <c:v>2009</c:v>
                </c:pt>
              </c:strCache>
            </c:strRef>
          </c:tx>
          <c:spPr>
            <a:solidFill>
              <a:schemeClr val="accent6">
                <a:lumMod val="50000"/>
              </a:schemeClr>
            </a:solidFill>
            <a:ln>
              <a:noFill/>
            </a:ln>
          </c:spPr>
          <c:dLbls>
            <c:dLbl>
              <c:idx val="0"/>
              <c:spPr/>
              <c:txPr>
                <a:bodyPr/>
                <a:lstStyle/>
                <a:p>
                  <a:pPr>
                    <a:defRPr sz="900" b="0"/>
                  </a:pPr>
                  <a:endParaRPr lang="nb-NO"/>
                </a:p>
              </c:txPr>
            </c:dLbl>
            <c:dLbl>
              <c:idx val="1"/>
              <c:spPr/>
              <c:txPr>
                <a:bodyPr/>
                <a:lstStyle/>
                <a:p>
                  <a:pPr>
                    <a:defRPr sz="900" b="0"/>
                  </a:pPr>
                  <a:endParaRPr lang="nb-NO"/>
                </a:p>
              </c:txPr>
            </c:dLbl>
            <c:txPr>
              <a:bodyPr/>
              <a:lstStyle/>
              <a:p>
                <a:pPr>
                  <a:defRPr sz="1200"/>
                </a:pPr>
                <a:endParaRPr lang="nb-NO"/>
              </a:p>
            </c:txPr>
            <c:showVal val="1"/>
          </c:dLbls>
          <c:cat>
            <c:strRef>
              <c:f>Sheet1!$A$2:$A$3</c:f>
              <c:strCache>
                <c:ptCount val="2"/>
                <c:pt idx="0">
                  <c:v>Menn attraktivt</c:v>
                </c:pt>
                <c:pt idx="1">
                  <c:v>Kvinner attraktivt</c:v>
                </c:pt>
              </c:strCache>
            </c:strRef>
          </c:cat>
          <c:val>
            <c:numRef>
              <c:f>Sheet1!$B$2:$B$3</c:f>
              <c:numCache>
                <c:formatCode>0\ %</c:formatCode>
                <c:ptCount val="2"/>
                <c:pt idx="0">
                  <c:v>0.12000000000000002</c:v>
                </c:pt>
                <c:pt idx="1">
                  <c:v>0.16</c:v>
                </c:pt>
              </c:numCache>
            </c:numRef>
          </c:val>
        </c:ser>
        <c:ser>
          <c:idx val="5"/>
          <c:order val="1"/>
          <c:tx>
            <c:strRef>
              <c:f>Sheet1!$C$1</c:f>
              <c:strCache>
                <c:ptCount val="1"/>
                <c:pt idx="0">
                  <c:v>2010</c:v>
                </c:pt>
              </c:strCache>
            </c:strRef>
          </c:tx>
          <c:spPr>
            <a:solidFill>
              <a:schemeClr val="accent6">
                <a:lumMod val="75000"/>
              </a:schemeClr>
            </a:solidFill>
            <a:ln>
              <a:noFill/>
            </a:ln>
          </c:spPr>
          <c:dLbls>
            <c:txPr>
              <a:bodyPr/>
              <a:lstStyle/>
              <a:p>
                <a:pPr>
                  <a:defRPr sz="900" b="0"/>
                </a:pPr>
                <a:endParaRPr lang="nb-NO"/>
              </a:p>
            </c:txPr>
            <c:showVal val="1"/>
          </c:dLbls>
          <c:cat>
            <c:strRef>
              <c:f>Sheet1!$A$2:$A$3</c:f>
              <c:strCache>
                <c:ptCount val="2"/>
                <c:pt idx="0">
                  <c:v>Menn attraktivt</c:v>
                </c:pt>
                <c:pt idx="1">
                  <c:v>Kvinner attraktivt</c:v>
                </c:pt>
              </c:strCache>
            </c:strRef>
          </c:cat>
          <c:val>
            <c:numRef>
              <c:f>Sheet1!$C$2:$C$3</c:f>
              <c:numCache>
                <c:formatCode>0\ %</c:formatCode>
                <c:ptCount val="2"/>
                <c:pt idx="0">
                  <c:v>0.18000000000000008</c:v>
                </c:pt>
                <c:pt idx="1">
                  <c:v>0.25</c:v>
                </c:pt>
              </c:numCache>
            </c:numRef>
          </c:val>
        </c:ser>
        <c:ser>
          <c:idx val="6"/>
          <c:order val="2"/>
          <c:tx>
            <c:strRef>
              <c:f>Sheet1!$D$1</c:f>
              <c:strCache>
                <c:ptCount val="1"/>
                <c:pt idx="0">
                  <c:v>2011</c:v>
                </c:pt>
              </c:strCache>
            </c:strRef>
          </c:tx>
          <c:spPr>
            <a:solidFill>
              <a:schemeClr val="accent6">
                <a:lumMod val="60000"/>
                <a:lumOff val="40000"/>
              </a:schemeClr>
            </a:solidFill>
            <a:ln>
              <a:solidFill>
                <a:schemeClr val="accent6">
                  <a:lumMod val="60000"/>
                  <a:lumOff val="40000"/>
                </a:schemeClr>
              </a:solidFill>
            </a:ln>
          </c:spPr>
          <c:dLbls>
            <c:dLbl>
              <c:idx val="0"/>
              <c:spPr>
                <a:noFill/>
              </c:spPr>
              <c:txPr>
                <a:bodyPr/>
                <a:lstStyle/>
                <a:p>
                  <a:pPr>
                    <a:defRPr sz="900" b="0"/>
                  </a:pPr>
                  <a:endParaRPr lang="nb-NO"/>
                </a:p>
              </c:txPr>
            </c:dLbl>
            <c:dLbl>
              <c:idx val="1"/>
              <c:spPr>
                <a:noFill/>
              </c:spPr>
              <c:txPr>
                <a:bodyPr/>
                <a:lstStyle/>
                <a:p>
                  <a:pPr>
                    <a:defRPr sz="900" b="0"/>
                  </a:pPr>
                  <a:endParaRPr lang="nb-NO"/>
                </a:p>
              </c:txPr>
            </c:dLbl>
            <c:spPr>
              <a:noFill/>
            </c:spPr>
            <c:txPr>
              <a:bodyPr/>
              <a:lstStyle/>
              <a:p>
                <a:pPr>
                  <a:defRPr sz="1200"/>
                </a:pPr>
                <a:endParaRPr lang="nb-NO"/>
              </a:p>
            </c:txPr>
            <c:showVal val="1"/>
          </c:dLbls>
          <c:cat>
            <c:strRef>
              <c:f>Sheet1!$A$2:$A$3</c:f>
              <c:strCache>
                <c:ptCount val="2"/>
                <c:pt idx="0">
                  <c:v>Menn attraktivt</c:v>
                </c:pt>
                <c:pt idx="1">
                  <c:v>Kvinner attraktivt</c:v>
                </c:pt>
              </c:strCache>
            </c:strRef>
          </c:cat>
          <c:val>
            <c:numRef>
              <c:f>Sheet1!$D$2:$D$3</c:f>
              <c:numCache>
                <c:formatCode>0\ %</c:formatCode>
                <c:ptCount val="2"/>
                <c:pt idx="0">
                  <c:v>0.13</c:v>
                </c:pt>
                <c:pt idx="1">
                  <c:v>0.18000000000000008</c:v>
                </c:pt>
              </c:numCache>
            </c:numRef>
          </c:val>
        </c:ser>
        <c:dLbls>
          <c:showVal val="1"/>
        </c:dLbls>
        <c:gapWidth val="95"/>
        <c:axId val="175037440"/>
        <c:axId val="175059712"/>
      </c:barChart>
      <c:catAx>
        <c:axId val="175037440"/>
        <c:scaling>
          <c:orientation val="minMax"/>
        </c:scaling>
        <c:axPos val="b"/>
        <c:numFmt formatCode="General" sourceLinked="1"/>
        <c:majorTickMark val="none"/>
        <c:tickLblPos val="nextTo"/>
        <c:spPr>
          <a:ln w="3172">
            <a:solidFill>
              <a:schemeClr val="tx1"/>
            </a:solidFill>
            <a:prstDash val="solid"/>
          </a:ln>
        </c:spPr>
        <c:txPr>
          <a:bodyPr rot="0" vert="horz"/>
          <a:lstStyle/>
          <a:p>
            <a:pPr>
              <a:defRPr sz="1050" b="1" i="0" u="none" strike="noStrike" baseline="0">
                <a:solidFill>
                  <a:schemeClr val="tx1"/>
                </a:solidFill>
                <a:latin typeface="Arial"/>
                <a:ea typeface="Arial"/>
                <a:cs typeface="Arial"/>
              </a:defRPr>
            </a:pPr>
            <a:endParaRPr lang="nb-NO"/>
          </a:p>
        </c:txPr>
        <c:crossAx val="175059712"/>
        <c:crosses val="autoZero"/>
        <c:auto val="1"/>
        <c:lblAlgn val="ctr"/>
        <c:lblOffset val="100"/>
        <c:tickLblSkip val="1"/>
        <c:tickMarkSkip val="1"/>
      </c:catAx>
      <c:valAx>
        <c:axId val="175059712"/>
        <c:scaling>
          <c:orientation val="minMax"/>
        </c:scaling>
        <c:delete val="1"/>
        <c:axPos val="l"/>
        <c:numFmt formatCode="0\ %" sourceLinked="1"/>
        <c:tickLblPos val="none"/>
        <c:crossAx val="175037440"/>
        <c:crosses val="autoZero"/>
        <c:crossBetween val="between"/>
      </c:valAx>
      <c:spPr>
        <a:noFill/>
        <a:ln w="25380">
          <a:noFill/>
        </a:ln>
      </c:spPr>
    </c:plotArea>
    <c:legend>
      <c:legendPos val="t"/>
      <c:spPr>
        <a:noFill/>
        <a:ln w="25380">
          <a:noFill/>
        </a:ln>
      </c:spPr>
      <c:txPr>
        <a:bodyPr/>
        <a:lstStyle/>
        <a:p>
          <a:pPr>
            <a:defRPr sz="824" b="1" i="0" u="none" strike="noStrike" baseline="0">
              <a:solidFill>
                <a:schemeClr val="tx1"/>
              </a:solidFill>
              <a:latin typeface="Arial"/>
              <a:ea typeface="Arial"/>
              <a:cs typeface="Arial"/>
            </a:defRPr>
          </a:pPr>
          <a:endParaRPr lang="nb-NO"/>
        </a:p>
      </c:txPr>
    </c:legend>
    <c:plotVisOnly val="1"/>
    <c:dispBlanksAs val="gap"/>
  </c:chart>
  <c:spPr>
    <a:noFill/>
    <a:ln>
      <a:noFill/>
    </a:ln>
  </c:spPr>
  <c:txPr>
    <a:bodyPr/>
    <a:lstStyle/>
    <a:p>
      <a:pPr>
        <a:defRPr sz="1799" b="1" i="0" u="none" strike="noStrike" baseline="0">
          <a:solidFill>
            <a:schemeClr val="tx1"/>
          </a:solidFill>
          <a:latin typeface="Arial"/>
          <a:ea typeface="Arial"/>
          <a:cs typeface="Arial"/>
        </a:defRPr>
      </a:pPr>
      <a:endParaRPr lang="nb-NO"/>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nb-NO"/>
  <c:style val="3"/>
  <c:chart>
    <c:autoTitleDeleted val="1"/>
    <c:plotArea>
      <c:layout>
        <c:manualLayout>
          <c:layoutTarget val="inner"/>
          <c:xMode val="edge"/>
          <c:yMode val="edge"/>
          <c:x val="2.8571428571428591E-2"/>
          <c:y val="8.1534772182254661E-2"/>
          <c:w val="0.9555555555555556"/>
          <c:h val="0.52757793764988203"/>
        </c:manualLayout>
      </c:layout>
      <c:barChart>
        <c:barDir val="col"/>
        <c:grouping val="clustered"/>
        <c:ser>
          <c:idx val="1"/>
          <c:order val="0"/>
          <c:tx>
            <c:strRef>
              <c:f>Sheet1!$B$1</c:f>
              <c:strCache>
                <c:ptCount val="1"/>
                <c:pt idx="0">
                  <c:v>primærutvalg 2009</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Lærer  </c:v>
                </c:pt>
                <c:pt idx="7">
                  <c:v>Håndverker  </c:v>
                </c:pt>
                <c:pt idx="8">
                  <c:v>Sykepleier  </c:v>
                </c:pt>
                <c:pt idx="9">
                  <c:v>Saksbehandler i offentlig sektor  </c:v>
                </c:pt>
                <c:pt idx="10">
                  <c:v>Butikkmedarbeider  </c:v>
                </c:pt>
              </c:strCache>
            </c:strRef>
          </c:cat>
          <c:val>
            <c:numRef>
              <c:f>Sheet1!$B$2:$B$12</c:f>
              <c:numCache>
                <c:formatCode>General</c:formatCode>
                <c:ptCount val="11"/>
                <c:pt idx="0">
                  <c:v>9</c:v>
                </c:pt>
                <c:pt idx="1">
                  <c:v>8.7000000000000011</c:v>
                </c:pt>
                <c:pt idx="2">
                  <c:v>8.2000000000000011</c:v>
                </c:pt>
                <c:pt idx="3">
                  <c:v>7.2</c:v>
                </c:pt>
                <c:pt idx="4">
                  <c:v>7.1</c:v>
                </c:pt>
                <c:pt idx="5">
                  <c:v>6.5</c:v>
                </c:pt>
                <c:pt idx="6">
                  <c:v>5</c:v>
                </c:pt>
                <c:pt idx="7">
                  <c:v>5</c:v>
                </c:pt>
                <c:pt idx="8">
                  <c:v>5.3</c:v>
                </c:pt>
                <c:pt idx="9">
                  <c:v>4.3</c:v>
                </c:pt>
                <c:pt idx="10">
                  <c:v>2.8</c:v>
                </c:pt>
              </c:numCache>
            </c:numRef>
          </c:val>
        </c:ser>
        <c:ser>
          <c:idx val="2"/>
          <c:order val="1"/>
          <c:tx>
            <c:strRef>
              <c:f>Sheet1!$C$1</c:f>
              <c:strCache>
                <c:ptCount val="1"/>
                <c:pt idx="0">
                  <c:v>primærutvalg 2010</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Lærer  </c:v>
                </c:pt>
                <c:pt idx="7">
                  <c:v>Håndverker  </c:v>
                </c:pt>
                <c:pt idx="8">
                  <c:v>Sykepleier  </c:v>
                </c:pt>
                <c:pt idx="9">
                  <c:v>Saksbehandler i offentlig sektor  </c:v>
                </c:pt>
                <c:pt idx="10">
                  <c:v>Butikkmedarbeider  </c:v>
                </c:pt>
              </c:strCache>
            </c:strRef>
          </c:cat>
          <c:val>
            <c:numRef>
              <c:f>Sheet1!$C$2:$C$12</c:f>
              <c:numCache>
                <c:formatCode>General</c:formatCode>
                <c:ptCount val="11"/>
                <c:pt idx="0">
                  <c:v>8.9</c:v>
                </c:pt>
                <c:pt idx="1">
                  <c:v>8.4</c:v>
                </c:pt>
                <c:pt idx="2">
                  <c:v>7.9</c:v>
                </c:pt>
                <c:pt idx="3">
                  <c:v>7.2</c:v>
                </c:pt>
                <c:pt idx="4">
                  <c:v>7.2</c:v>
                </c:pt>
                <c:pt idx="5">
                  <c:v>6.3</c:v>
                </c:pt>
                <c:pt idx="6">
                  <c:v>5.3</c:v>
                </c:pt>
                <c:pt idx="7">
                  <c:v>5.2</c:v>
                </c:pt>
                <c:pt idx="8">
                  <c:v>5.2</c:v>
                </c:pt>
                <c:pt idx="9">
                  <c:v>4.0999999999999996</c:v>
                </c:pt>
                <c:pt idx="10">
                  <c:v>2.7</c:v>
                </c:pt>
              </c:numCache>
            </c:numRef>
          </c:val>
        </c:ser>
        <c:ser>
          <c:idx val="0"/>
          <c:order val="2"/>
          <c:tx>
            <c:strRef>
              <c:f>Sheet1!$D$1</c:f>
              <c:strCache>
                <c:ptCount val="1"/>
                <c:pt idx="0">
                  <c:v>primærutvalg 2011</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Lærer  </c:v>
                </c:pt>
                <c:pt idx="7">
                  <c:v>Håndverker  </c:v>
                </c:pt>
                <c:pt idx="8">
                  <c:v>Sykepleier  </c:v>
                </c:pt>
                <c:pt idx="9">
                  <c:v>Saksbehandler i offentlig sektor  </c:v>
                </c:pt>
                <c:pt idx="10">
                  <c:v>Butikkmedarbeider  </c:v>
                </c:pt>
              </c:strCache>
            </c:strRef>
          </c:cat>
          <c:val>
            <c:numRef>
              <c:f>Sheet1!$D$2:$D$12</c:f>
              <c:numCache>
                <c:formatCode>0.0</c:formatCode>
                <c:ptCount val="11"/>
                <c:pt idx="0">
                  <c:v>9</c:v>
                </c:pt>
                <c:pt idx="1">
                  <c:v>8.7000000000000011</c:v>
                </c:pt>
                <c:pt idx="2">
                  <c:v>8.2000000000000011</c:v>
                </c:pt>
                <c:pt idx="3">
                  <c:v>7.8</c:v>
                </c:pt>
                <c:pt idx="4">
                  <c:v>7</c:v>
                </c:pt>
                <c:pt idx="5">
                  <c:v>6.4</c:v>
                </c:pt>
                <c:pt idx="6">
                  <c:v>5.0999999999999996</c:v>
                </c:pt>
                <c:pt idx="7">
                  <c:v>4.9000000000000004</c:v>
                </c:pt>
                <c:pt idx="8">
                  <c:v>4.8</c:v>
                </c:pt>
                <c:pt idx="9">
                  <c:v>4.2</c:v>
                </c:pt>
                <c:pt idx="10">
                  <c:v>2.8</c:v>
                </c:pt>
              </c:numCache>
            </c:numRef>
          </c:val>
        </c:ser>
        <c:dLbls>
          <c:showVal val="1"/>
        </c:dLbls>
        <c:axId val="175148416"/>
        <c:axId val="175170688"/>
      </c:barChart>
      <c:catAx>
        <c:axId val="175148416"/>
        <c:scaling>
          <c:orientation val="minMax"/>
        </c:scaling>
        <c:axPos val="b"/>
        <c:numFmt formatCode="General" sourceLinked="1"/>
        <c:tickLblPos val="nextTo"/>
        <c:txPr>
          <a:bodyPr rot="-2700000" vert="horz"/>
          <a:lstStyle/>
          <a:p>
            <a:pPr>
              <a:defRPr sz="1100"/>
            </a:pPr>
            <a:endParaRPr lang="nb-NO"/>
          </a:p>
        </c:txPr>
        <c:crossAx val="175170688"/>
        <c:crosses val="autoZero"/>
        <c:auto val="1"/>
        <c:lblAlgn val="ctr"/>
        <c:lblOffset val="100"/>
        <c:tickLblSkip val="1"/>
        <c:tickMarkSkip val="1"/>
      </c:catAx>
      <c:valAx>
        <c:axId val="175170688"/>
        <c:scaling>
          <c:orientation val="minMax"/>
        </c:scaling>
        <c:delete val="1"/>
        <c:axPos val="l"/>
        <c:numFmt formatCode="General" sourceLinked="1"/>
        <c:tickLblPos val="none"/>
        <c:crossAx val="175148416"/>
        <c:crosses val="autoZero"/>
        <c:crossBetween val="between"/>
      </c:valAx>
    </c:plotArea>
    <c:legend>
      <c:legendPos val="t"/>
      <c:layout>
        <c:manualLayout>
          <c:xMode val="edge"/>
          <c:yMode val="edge"/>
          <c:x val="0.35873015873015873"/>
          <c:y val="7.1942446043165523E-3"/>
          <c:w val="0.64126986142861175"/>
          <c:h val="4.8803244792520482E-2"/>
        </c:manualLayout>
      </c:layout>
      <c:txPr>
        <a:bodyPr/>
        <a:lstStyle/>
        <a:p>
          <a:pPr>
            <a:defRPr sz="1100"/>
          </a:pPr>
          <a:endParaRPr lang="nb-NO"/>
        </a:p>
      </c:txPr>
    </c:legend>
    <c:plotVisOnly val="1"/>
    <c:dispBlanksAs val="gap"/>
  </c:chart>
  <c:txPr>
    <a:bodyPr/>
    <a:lstStyle/>
    <a:p>
      <a:pPr>
        <a:defRPr sz="1800"/>
      </a:pPr>
      <a:endParaRPr lang="nb-NO"/>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nb-NO"/>
  <c:style val="3"/>
  <c:chart>
    <c:autoTitleDeleted val="1"/>
    <c:plotArea>
      <c:layout>
        <c:manualLayout>
          <c:layoutTarget val="inner"/>
          <c:xMode val="edge"/>
          <c:yMode val="edge"/>
          <c:x val="2.8571428571428591E-2"/>
          <c:y val="8.1534772182254592E-2"/>
          <c:w val="0.9555555555555556"/>
          <c:h val="0.52757793764988181"/>
        </c:manualLayout>
      </c:layout>
      <c:barChart>
        <c:barDir val="col"/>
        <c:grouping val="clustered"/>
        <c:ser>
          <c:idx val="1"/>
          <c:order val="0"/>
          <c:tx>
            <c:strRef>
              <c:f>Sheet1!$B$1</c:f>
              <c:strCache>
                <c:ptCount val="1"/>
                <c:pt idx="0">
                  <c:v>storsamfunn 2009</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Håndverker  </c:v>
                </c:pt>
                <c:pt idx="7">
                  <c:v>Sykepleier  </c:v>
                </c:pt>
                <c:pt idx="8">
                  <c:v>Lærer  </c:v>
                </c:pt>
                <c:pt idx="9">
                  <c:v>Saksbehandler i offentlig sektor  </c:v>
                </c:pt>
                <c:pt idx="10">
                  <c:v>Butikkmedarbeider  </c:v>
                </c:pt>
              </c:strCache>
            </c:strRef>
          </c:cat>
          <c:val>
            <c:numRef>
              <c:f>Sheet1!$B$2:$B$12</c:f>
              <c:numCache>
                <c:formatCode>General</c:formatCode>
                <c:ptCount val="11"/>
                <c:pt idx="0">
                  <c:v>8.9</c:v>
                </c:pt>
                <c:pt idx="1">
                  <c:v>8.3000000000000007</c:v>
                </c:pt>
                <c:pt idx="2">
                  <c:v>7.6</c:v>
                </c:pt>
                <c:pt idx="3">
                  <c:v>7.3</c:v>
                </c:pt>
                <c:pt idx="4">
                  <c:v>6.7</c:v>
                </c:pt>
                <c:pt idx="5">
                  <c:v>6.2</c:v>
                </c:pt>
                <c:pt idx="6">
                  <c:v>5.5</c:v>
                </c:pt>
                <c:pt idx="7">
                  <c:v>5.2</c:v>
                </c:pt>
                <c:pt idx="8">
                  <c:v>5.0999999999999996</c:v>
                </c:pt>
                <c:pt idx="9">
                  <c:v>4.2</c:v>
                </c:pt>
                <c:pt idx="10">
                  <c:v>2.9</c:v>
                </c:pt>
              </c:numCache>
            </c:numRef>
          </c:val>
        </c:ser>
        <c:ser>
          <c:idx val="2"/>
          <c:order val="1"/>
          <c:tx>
            <c:strRef>
              <c:f>Sheet1!$C$1</c:f>
              <c:strCache>
                <c:ptCount val="1"/>
                <c:pt idx="0">
                  <c:v>storsamfunn 2010</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Håndverker  </c:v>
                </c:pt>
                <c:pt idx="7">
                  <c:v>Sykepleier  </c:v>
                </c:pt>
                <c:pt idx="8">
                  <c:v>Lærer  </c:v>
                </c:pt>
                <c:pt idx="9">
                  <c:v>Saksbehandler i offentlig sektor  </c:v>
                </c:pt>
                <c:pt idx="10">
                  <c:v>Butikkmedarbeider  </c:v>
                </c:pt>
              </c:strCache>
            </c:strRef>
          </c:cat>
          <c:val>
            <c:numRef>
              <c:f>Sheet1!$C$2:$C$12</c:f>
              <c:numCache>
                <c:formatCode>General</c:formatCode>
                <c:ptCount val="11"/>
                <c:pt idx="0">
                  <c:v>8.8000000000000007</c:v>
                </c:pt>
                <c:pt idx="1">
                  <c:v>8.4</c:v>
                </c:pt>
                <c:pt idx="2">
                  <c:v>7.4</c:v>
                </c:pt>
                <c:pt idx="3">
                  <c:v>7.2</c:v>
                </c:pt>
                <c:pt idx="4">
                  <c:v>6.6</c:v>
                </c:pt>
                <c:pt idx="5">
                  <c:v>6.3</c:v>
                </c:pt>
                <c:pt idx="6">
                  <c:v>5.4</c:v>
                </c:pt>
                <c:pt idx="7">
                  <c:v>5.4</c:v>
                </c:pt>
                <c:pt idx="8">
                  <c:v>5.2</c:v>
                </c:pt>
                <c:pt idx="9">
                  <c:v>4.0999999999999996</c:v>
                </c:pt>
                <c:pt idx="10">
                  <c:v>2.9</c:v>
                </c:pt>
              </c:numCache>
            </c:numRef>
          </c:val>
        </c:ser>
        <c:ser>
          <c:idx val="0"/>
          <c:order val="2"/>
          <c:tx>
            <c:strRef>
              <c:f>Sheet1!$D$1</c:f>
              <c:strCache>
                <c:ptCount val="1"/>
                <c:pt idx="0">
                  <c:v>storsamfunn 2011</c:v>
                </c:pt>
              </c:strCache>
            </c:strRef>
          </c:tx>
          <c:dLbls>
            <c:txPr>
              <a:bodyPr/>
              <a:lstStyle/>
              <a:p>
                <a:pPr>
                  <a:defRPr sz="800"/>
                </a:pPr>
                <a:endParaRPr lang="nb-NO"/>
              </a:p>
            </c:txPr>
            <c:showVal val="1"/>
          </c:dLbls>
          <c:cat>
            <c:strRef>
              <c:f>Sheet1!$A$2:$A$12</c:f>
              <c:strCache>
                <c:ptCount val="11"/>
                <c:pt idx="0">
                  <c:v>Lege  </c:v>
                </c:pt>
                <c:pt idx="1">
                  <c:v>Advokat  </c:v>
                </c:pt>
                <c:pt idx="2">
                  <c:v>Ingeniør  </c:v>
                </c:pt>
                <c:pt idx="3">
                  <c:v>Idrettsutøver  </c:v>
                </c:pt>
                <c:pt idx="4">
                  <c:v>Politi  </c:v>
                </c:pt>
                <c:pt idx="5">
                  <c:v>Journalist  </c:v>
                </c:pt>
                <c:pt idx="6">
                  <c:v>Håndverker  </c:v>
                </c:pt>
                <c:pt idx="7">
                  <c:v>Sykepleier  </c:v>
                </c:pt>
                <c:pt idx="8">
                  <c:v>Lærer  </c:v>
                </c:pt>
                <c:pt idx="9">
                  <c:v>Saksbehandler i offentlig sektor  </c:v>
                </c:pt>
                <c:pt idx="10">
                  <c:v>Butikkmedarbeider  </c:v>
                </c:pt>
              </c:strCache>
            </c:strRef>
          </c:cat>
          <c:val>
            <c:numRef>
              <c:f>Sheet1!$D$2:$D$12</c:f>
              <c:numCache>
                <c:formatCode>0.0</c:formatCode>
                <c:ptCount val="11"/>
                <c:pt idx="0">
                  <c:v>8.91</c:v>
                </c:pt>
                <c:pt idx="1">
                  <c:v>8.3700000000000028</c:v>
                </c:pt>
                <c:pt idx="2">
                  <c:v>7.6199999999999974</c:v>
                </c:pt>
                <c:pt idx="3">
                  <c:v>7.5</c:v>
                </c:pt>
                <c:pt idx="4">
                  <c:v>6.7</c:v>
                </c:pt>
                <c:pt idx="5">
                  <c:v>6.3</c:v>
                </c:pt>
                <c:pt idx="6">
                  <c:v>5.5</c:v>
                </c:pt>
                <c:pt idx="7">
                  <c:v>5.4</c:v>
                </c:pt>
                <c:pt idx="8">
                  <c:v>5.33</c:v>
                </c:pt>
                <c:pt idx="9">
                  <c:v>4.0999999999999996</c:v>
                </c:pt>
                <c:pt idx="10">
                  <c:v>2.9699999999999998</c:v>
                </c:pt>
              </c:numCache>
            </c:numRef>
          </c:val>
        </c:ser>
        <c:dLbls>
          <c:showVal val="1"/>
        </c:dLbls>
        <c:axId val="175525248"/>
        <c:axId val="175535232"/>
      </c:barChart>
      <c:catAx>
        <c:axId val="175525248"/>
        <c:scaling>
          <c:orientation val="minMax"/>
        </c:scaling>
        <c:axPos val="b"/>
        <c:numFmt formatCode="General" sourceLinked="1"/>
        <c:tickLblPos val="nextTo"/>
        <c:txPr>
          <a:bodyPr rot="-2700000" vert="horz"/>
          <a:lstStyle/>
          <a:p>
            <a:pPr>
              <a:defRPr sz="1000"/>
            </a:pPr>
            <a:endParaRPr lang="nb-NO"/>
          </a:p>
        </c:txPr>
        <c:crossAx val="175535232"/>
        <c:crosses val="autoZero"/>
        <c:auto val="1"/>
        <c:lblAlgn val="ctr"/>
        <c:lblOffset val="100"/>
        <c:tickLblSkip val="1"/>
        <c:tickMarkSkip val="1"/>
      </c:catAx>
      <c:valAx>
        <c:axId val="175535232"/>
        <c:scaling>
          <c:orientation val="minMax"/>
        </c:scaling>
        <c:delete val="1"/>
        <c:axPos val="l"/>
        <c:numFmt formatCode="General" sourceLinked="1"/>
        <c:tickLblPos val="none"/>
        <c:crossAx val="175525248"/>
        <c:crosses val="autoZero"/>
        <c:crossBetween val="between"/>
      </c:valAx>
    </c:plotArea>
    <c:legend>
      <c:legendPos val="t"/>
      <c:layout>
        <c:manualLayout>
          <c:xMode val="edge"/>
          <c:yMode val="edge"/>
          <c:x val="0.35873015873015873"/>
          <c:y val="7.1942446043165523E-3"/>
          <c:w val="0.63958795473146468"/>
          <c:h val="4.8803244792520482E-2"/>
        </c:manualLayout>
      </c:layout>
      <c:txPr>
        <a:bodyPr/>
        <a:lstStyle/>
        <a:p>
          <a:pPr>
            <a:defRPr sz="1100"/>
          </a:pPr>
          <a:endParaRPr lang="nb-NO"/>
        </a:p>
      </c:txPr>
    </c:legend>
    <c:plotVisOnly val="1"/>
    <c:dispBlanksAs val="gap"/>
  </c:chart>
  <c:txPr>
    <a:bodyPr/>
    <a:lstStyle/>
    <a:p>
      <a:pPr>
        <a:defRPr sz="1800"/>
      </a:pPr>
      <a:endParaRPr lang="nb-NO"/>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nb-NO"/>
  <c:style val="3"/>
  <c:chart>
    <c:autoTitleDeleted val="1"/>
    <c:plotArea>
      <c:layout>
        <c:manualLayout>
          <c:layoutTarget val="inner"/>
          <c:xMode val="edge"/>
          <c:yMode val="edge"/>
          <c:x val="4.9206349206349212E-2"/>
          <c:y val="8.1534772182254592E-2"/>
          <c:w val="0.93492063492063493"/>
          <c:h val="0.52757793764988181"/>
        </c:manualLayout>
      </c:layout>
      <c:barChart>
        <c:barDir val="col"/>
        <c:grouping val="clustered"/>
        <c:ser>
          <c:idx val="1"/>
          <c:order val="0"/>
          <c:tx>
            <c:strRef>
              <c:f>Sheet1!$B$1</c:f>
              <c:strCache>
                <c:ptCount val="1"/>
                <c:pt idx="0">
                  <c:v>primærutvalg 2009</c:v>
                </c:pt>
              </c:strCache>
            </c:strRef>
          </c:tx>
          <c:dLbls>
            <c:txPr>
              <a:bodyPr/>
              <a:lstStyle/>
              <a:p>
                <a:pPr>
                  <a:defRPr sz="800"/>
                </a:pPr>
                <a:endParaRPr lang="nb-NO"/>
              </a:p>
            </c:txPr>
            <c:showVal val="1"/>
          </c:dLbls>
          <c:cat>
            <c:strRef>
              <c:f>Sheet1!$A$2:$A$12</c:f>
              <c:strCache>
                <c:ptCount val="11"/>
                <c:pt idx="0">
                  <c:v>Advokat</c:v>
                </c:pt>
                <c:pt idx="1">
                  <c:v>Lege</c:v>
                </c:pt>
                <c:pt idx="2">
                  <c:v>Ingeniør </c:v>
                </c:pt>
                <c:pt idx="3">
                  <c:v>Idrettsutøve</c:v>
                </c:pt>
                <c:pt idx="4">
                  <c:v>Journalist</c:v>
                </c:pt>
                <c:pt idx="5">
                  <c:v>Håndverker</c:v>
                </c:pt>
                <c:pt idx="6">
                  <c:v>Politi</c:v>
                </c:pt>
                <c:pt idx="7">
                  <c:v>Saksbehandler i offentlig sektor</c:v>
                </c:pt>
                <c:pt idx="8">
                  <c:v>Lærer </c:v>
                </c:pt>
                <c:pt idx="9">
                  <c:v>Sykepleier</c:v>
                </c:pt>
                <c:pt idx="10">
                  <c:v>Butikkmedarbeide</c:v>
                </c:pt>
              </c:strCache>
            </c:strRef>
          </c:cat>
          <c:val>
            <c:numRef>
              <c:f>Sheet1!$B$2:$B$12</c:f>
              <c:numCache>
                <c:formatCode>General</c:formatCode>
                <c:ptCount val="11"/>
                <c:pt idx="0">
                  <c:v>9</c:v>
                </c:pt>
                <c:pt idx="1">
                  <c:v>8.6</c:v>
                </c:pt>
                <c:pt idx="2">
                  <c:v>8.2000000000000011</c:v>
                </c:pt>
                <c:pt idx="3">
                  <c:v>7.7</c:v>
                </c:pt>
                <c:pt idx="4">
                  <c:v>6.4</c:v>
                </c:pt>
                <c:pt idx="5">
                  <c:v>5.4</c:v>
                </c:pt>
                <c:pt idx="6">
                  <c:v>5.5</c:v>
                </c:pt>
                <c:pt idx="7">
                  <c:v>5.3</c:v>
                </c:pt>
                <c:pt idx="8">
                  <c:v>4.4000000000000004</c:v>
                </c:pt>
                <c:pt idx="9">
                  <c:v>4.3</c:v>
                </c:pt>
                <c:pt idx="10">
                  <c:v>3.4</c:v>
                </c:pt>
              </c:numCache>
            </c:numRef>
          </c:val>
        </c:ser>
        <c:ser>
          <c:idx val="2"/>
          <c:order val="1"/>
          <c:tx>
            <c:strRef>
              <c:f>Sheet1!$C$1</c:f>
              <c:strCache>
                <c:ptCount val="1"/>
                <c:pt idx="0">
                  <c:v>primærutvalg 2010</c:v>
                </c:pt>
              </c:strCache>
            </c:strRef>
          </c:tx>
          <c:dLbls>
            <c:txPr>
              <a:bodyPr/>
              <a:lstStyle/>
              <a:p>
                <a:pPr>
                  <a:defRPr sz="800"/>
                </a:pPr>
                <a:endParaRPr lang="nb-NO"/>
              </a:p>
            </c:txPr>
            <c:showVal val="1"/>
          </c:dLbls>
          <c:cat>
            <c:strRef>
              <c:f>Sheet1!$A$2:$A$12</c:f>
              <c:strCache>
                <c:ptCount val="11"/>
                <c:pt idx="0">
                  <c:v>Advokat</c:v>
                </c:pt>
                <c:pt idx="1">
                  <c:v>Lege</c:v>
                </c:pt>
                <c:pt idx="2">
                  <c:v>Ingeniør </c:v>
                </c:pt>
                <c:pt idx="3">
                  <c:v>Idrettsutøve</c:v>
                </c:pt>
                <c:pt idx="4">
                  <c:v>Journalist</c:v>
                </c:pt>
                <c:pt idx="5">
                  <c:v>Håndverker</c:v>
                </c:pt>
                <c:pt idx="6">
                  <c:v>Politi</c:v>
                </c:pt>
                <c:pt idx="7">
                  <c:v>Saksbehandler i offentlig sektor</c:v>
                </c:pt>
                <c:pt idx="8">
                  <c:v>Lærer </c:v>
                </c:pt>
                <c:pt idx="9">
                  <c:v>Sykepleier</c:v>
                </c:pt>
                <c:pt idx="10">
                  <c:v>Butikkmedarbeide</c:v>
                </c:pt>
              </c:strCache>
            </c:strRef>
          </c:cat>
          <c:val>
            <c:numRef>
              <c:f>Sheet1!$C$2:$C$12</c:f>
              <c:numCache>
                <c:formatCode>General</c:formatCode>
                <c:ptCount val="11"/>
                <c:pt idx="0">
                  <c:v>9</c:v>
                </c:pt>
                <c:pt idx="1">
                  <c:v>8.6</c:v>
                </c:pt>
                <c:pt idx="2">
                  <c:v>8</c:v>
                </c:pt>
                <c:pt idx="3">
                  <c:v>7.8</c:v>
                </c:pt>
                <c:pt idx="4">
                  <c:v>6.1</c:v>
                </c:pt>
                <c:pt idx="5">
                  <c:v>5.6</c:v>
                </c:pt>
                <c:pt idx="6">
                  <c:v>5.3</c:v>
                </c:pt>
                <c:pt idx="7">
                  <c:v>4.8</c:v>
                </c:pt>
                <c:pt idx="8">
                  <c:v>4.5999999999999996</c:v>
                </c:pt>
                <c:pt idx="9">
                  <c:v>4.0999999999999996</c:v>
                </c:pt>
                <c:pt idx="10">
                  <c:v>3.2</c:v>
                </c:pt>
              </c:numCache>
            </c:numRef>
          </c:val>
        </c:ser>
        <c:ser>
          <c:idx val="0"/>
          <c:order val="2"/>
          <c:tx>
            <c:strRef>
              <c:f>Sheet1!$D$1</c:f>
              <c:strCache>
                <c:ptCount val="1"/>
                <c:pt idx="0">
                  <c:v>primærutvalg 2011</c:v>
                </c:pt>
              </c:strCache>
            </c:strRef>
          </c:tx>
          <c:dLbls>
            <c:txPr>
              <a:bodyPr/>
              <a:lstStyle/>
              <a:p>
                <a:pPr>
                  <a:defRPr sz="800"/>
                </a:pPr>
                <a:endParaRPr lang="nb-NO"/>
              </a:p>
            </c:txPr>
            <c:showVal val="1"/>
          </c:dLbls>
          <c:cat>
            <c:strRef>
              <c:f>Sheet1!$A$2:$A$12</c:f>
              <c:strCache>
                <c:ptCount val="11"/>
                <c:pt idx="0">
                  <c:v>Advokat</c:v>
                </c:pt>
                <c:pt idx="1">
                  <c:v>Lege</c:v>
                </c:pt>
                <c:pt idx="2">
                  <c:v>Ingeniør </c:v>
                </c:pt>
                <c:pt idx="3">
                  <c:v>Idrettsutøve</c:v>
                </c:pt>
                <c:pt idx="4">
                  <c:v>Journalist</c:v>
                </c:pt>
                <c:pt idx="5">
                  <c:v>Håndverker</c:v>
                </c:pt>
                <c:pt idx="6">
                  <c:v>Politi</c:v>
                </c:pt>
                <c:pt idx="7">
                  <c:v>Saksbehandler i offentlig sektor</c:v>
                </c:pt>
                <c:pt idx="8">
                  <c:v>Lærer </c:v>
                </c:pt>
                <c:pt idx="9">
                  <c:v>Sykepleier</c:v>
                </c:pt>
                <c:pt idx="10">
                  <c:v>Butikkmedarbeide</c:v>
                </c:pt>
              </c:strCache>
            </c:strRef>
          </c:cat>
          <c:val>
            <c:numRef>
              <c:f>Sheet1!$D$2:$D$12</c:f>
              <c:numCache>
                <c:formatCode>0.0</c:formatCode>
                <c:ptCount val="11"/>
                <c:pt idx="0">
                  <c:v>9.1</c:v>
                </c:pt>
                <c:pt idx="1">
                  <c:v>8.8000000000000007</c:v>
                </c:pt>
                <c:pt idx="2">
                  <c:v>8.4</c:v>
                </c:pt>
                <c:pt idx="3">
                  <c:v>7.7</c:v>
                </c:pt>
                <c:pt idx="4">
                  <c:v>6.2</c:v>
                </c:pt>
                <c:pt idx="5">
                  <c:v>5.5</c:v>
                </c:pt>
                <c:pt idx="6">
                  <c:v>5.5</c:v>
                </c:pt>
                <c:pt idx="7">
                  <c:v>5</c:v>
                </c:pt>
                <c:pt idx="8">
                  <c:v>4.5999999999999996</c:v>
                </c:pt>
                <c:pt idx="9">
                  <c:v>4.0999999999999996</c:v>
                </c:pt>
                <c:pt idx="10">
                  <c:v>3.2</c:v>
                </c:pt>
              </c:numCache>
            </c:numRef>
          </c:val>
        </c:ser>
        <c:dLbls>
          <c:showVal val="1"/>
        </c:dLbls>
        <c:axId val="175644032"/>
        <c:axId val="175654016"/>
      </c:barChart>
      <c:catAx>
        <c:axId val="175644032"/>
        <c:scaling>
          <c:orientation val="minMax"/>
        </c:scaling>
        <c:axPos val="b"/>
        <c:numFmt formatCode="General" sourceLinked="1"/>
        <c:tickLblPos val="nextTo"/>
        <c:txPr>
          <a:bodyPr rot="-2700000" vert="horz"/>
          <a:lstStyle/>
          <a:p>
            <a:pPr>
              <a:defRPr sz="1100"/>
            </a:pPr>
            <a:endParaRPr lang="nb-NO"/>
          </a:p>
        </c:txPr>
        <c:crossAx val="175654016"/>
        <c:crosses val="autoZero"/>
        <c:auto val="1"/>
        <c:lblAlgn val="ctr"/>
        <c:lblOffset val="100"/>
        <c:tickLblSkip val="1"/>
        <c:tickMarkSkip val="1"/>
      </c:catAx>
      <c:valAx>
        <c:axId val="175654016"/>
        <c:scaling>
          <c:orientation val="minMax"/>
        </c:scaling>
        <c:delete val="1"/>
        <c:axPos val="l"/>
        <c:numFmt formatCode="General" sourceLinked="1"/>
        <c:tickLblPos val="none"/>
        <c:crossAx val="175644032"/>
        <c:crosses val="autoZero"/>
        <c:crossBetween val="between"/>
      </c:valAx>
    </c:plotArea>
    <c:legend>
      <c:legendPos val="t"/>
      <c:layout>
        <c:manualLayout>
          <c:xMode val="edge"/>
          <c:yMode val="edge"/>
          <c:x val="0.36825396825396889"/>
          <c:y val="7.1942446043165523E-3"/>
          <c:w val="0.63174597126972099"/>
          <c:h val="5.1782150468263316E-2"/>
        </c:manualLayout>
      </c:layout>
      <c:txPr>
        <a:bodyPr/>
        <a:lstStyle/>
        <a:p>
          <a:pPr>
            <a:defRPr sz="1200"/>
          </a:pPr>
          <a:endParaRPr lang="nb-NO"/>
        </a:p>
      </c:txPr>
    </c:legend>
    <c:plotVisOnly val="1"/>
    <c:dispBlanksAs val="gap"/>
  </c:chart>
  <c:txPr>
    <a:bodyPr/>
    <a:lstStyle/>
    <a:p>
      <a:pPr>
        <a:defRPr sz="1800"/>
      </a:pPr>
      <a:endParaRPr lang="nb-NO"/>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nb-NO"/>
  <c:style val="3"/>
  <c:chart>
    <c:autoTitleDeleted val="1"/>
    <c:plotArea>
      <c:layout>
        <c:manualLayout>
          <c:layoutTarget val="inner"/>
          <c:xMode val="edge"/>
          <c:yMode val="edge"/>
          <c:x val="4.9206349206349233E-2"/>
          <c:y val="8.1534772182254536E-2"/>
          <c:w val="0.93492063492063493"/>
          <c:h val="0.52757793764988148"/>
        </c:manualLayout>
      </c:layout>
      <c:barChart>
        <c:barDir val="col"/>
        <c:grouping val="clustered"/>
        <c:ser>
          <c:idx val="1"/>
          <c:order val="0"/>
          <c:tx>
            <c:strRef>
              <c:f>Sheet1!$B$1</c:f>
              <c:strCache>
                <c:ptCount val="1"/>
                <c:pt idx="0">
                  <c:v>storsamfunn 2009</c:v>
                </c:pt>
              </c:strCache>
            </c:strRef>
          </c:tx>
          <c:dLbls>
            <c:txPr>
              <a:bodyPr/>
              <a:lstStyle/>
              <a:p>
                <a:pPr>
                  <a:defRPr sz="800"/>
                </a:pPr>
                <a:endParaRPr lang="nb-NO"/>
              </a:p>
            </c:txPr>
            <c:showVal val="1"/>
          </c:dLbls>
          <c:cat>
            <c:strRef>
              <c:f>Sheet1!$A$2:$A$12</c:f>
              <c:strCache>
                <c:ptCount val="11"/>
                <c:pt idx="0">
                  <c:v>Advokat</c:v>
                </c:pt>
                <c:pt idx="1">
                  <c:v>Lege</c:v>
                </c:pt>
                <c:pt idx="2">
                  <c:v>Idrettsutøve</c:v>
                </c:pt>
                <c:pt idx="3">
                  <c:v>Ingeniør </c:v>
                </c:pt>
                <c:pt idx="4">
                  <c:v>Journalist</c:v>
                </c:pt>
                <c:pt idx="5">
                  <c:v>Håndverker</c:v>
                </c:pt>
                <c:pt idx="6">
                  <c:v>Politi</c:v>
                </c:pt>
                <c:pt idx="7">
                  <c:v>Lærer </c:v>
                </c:pt>
                <c:pt idx="8">
                  <c:v>Saksbehandler i offentlig sektor</c:v>
                </c:pt>
                <c:pt idx="9">
                  <c:v>Sykepleier</c:v>
                </c:pt>
                <c:pt idx="10">
                  <c:v>Butikkmedarbeide</c:v>
                </c:pt>
              </c:strCache>
            </c:strRef>
          </c:cat>
          <c:val>
            <c:numRef>
              <c:f>Sheet1!$B$2:$B$12</c:f>
              <c:numCache>
                <c:formatCode>General</c:formatCode>
                <c:ptCount val="11"/>
                <c:pt idx="0">
                  <c:v>9.4</c:v>
                </c:pt>
                <c:pt idx="1">
                  <c:v>9</c:v>
                </c:pt>
                <c:pt idx="2">
                  <c:v>7.8</c:v>
                </c:pt>
                <c:pt idx="3">
                  <c:v>7.7</c:v>
                </c:pt>
                <c:pt idx="4">
                  <c:v>6.8</c:v>
                </c:pt>
                <c:pt idx="5">
                  <c:v>6.1</c:v>
                </c:pt>
                <c:pt idx="6">
                  <c:v>5.2</c:v>
                </c:pt>
                <c:pt idx="7">
                  <c:v>5</c:v>
                </c:pt>
                <c:pt idx="8">
                  <c:v>5.2</c:v>
                </c:pt>
                <c:pt idx="9">
                  <c:v>4.2</c:v>
                </c:pt>
                <c:pt idx="10">
                  <c:v>3</c:v>
                </c:pt>
              </c:numCache>
            </c:numRef>
          </c:val>
        </c:ser>
        <c:ser>
          <c:idx val="2"/>
          <c:order val="1"/>
          <c:tx>
            <c:strRef>
              <c:f>Sheet1!$C$1</c:f>
              <c:strCache>
                <c:ptCount val="1"/>
                <c:pt idx="0">
                  <c:v>storsamfunn 2010</c:v>
                </c:pt>
              </c:strCache>
            </c:strRef>
          </c:tx>
          <c:dLbls>
            <c:txPr>
              <a:bodyPr/>
              <a:lstStyle/>
              <a:p>
                <a:pPr>
                  <a:defRPr sz="800"/>
                </a:pPr>
                <a:endParaRPr lang="nb-NO"/>
              </a:p>
            </c:txPr>
            <c:showVal val="1"/>
          </c:dLbls>
          <c:cat>
            <c:strRef>
              <c:f>Sheet1!$A$2:$A$12</c:f>
              <c:strCache>
                <c:ptCount val="11"/>
                <c:pt idx="0">
                  <c:v>Advokat</c:v>
                </c:pt>
                <c:pt idx="1">
                  <c:v>Lege</c:v>
                </c:pt>
                <c:pt idx="2">
                  <c:v>Idrettsutøve</c:v>
                </c:pt>
                <c:pt idx="3">
                  <c:v>Ingeniør </c:v>
                </c:pt>
                <c:pt idx="4">
                  <c:v>Journalist</c:v>
                </c:pt>
                <c:pt idx="5">
                  <c:v>Håndverker</c:v>
                </c:pt>
                <c:pt idx="6">
                  <c:v>Politi</c:v>
                </c:pt>
                <c:pt idx="7">
                  <c:v>Lærer </c:v>
                </c:pt>
                <c:pt idx="8">
                  <c:v>Saksbehandler i offentlig sektor</c:v>
                </c:pt>
                <c:pt idx="9">
                  <c:v>Sykepleier</c:v>
                </c:pt>
                <c:pt idx="10">
                  <c:v>Butikkmedarbeide</c:v>
                </c:pt>
              </c:strCache>
            </c:strRef>
          </c:cat>
          <c:val>
            <c:numRef>
              <c:f>Sheet1!$C$2:$C$12</c:f>
              <c:numCache>
                <c:formatCode>General</c:formatCode>
                <c:ptCount val="11"/>
                <c:pt idx="0">
                  <c:v>9.3000000000000007</c:v>
                </c:pt>
                <c:pt idx="1">
                  <c:v>8.9</c:v>
                </c:pt>
                <c:pt idx="2">
                  <c:v>7.9</c:v>
                </c:pt>
                <c:pt idx="3">
                  <c:v>7.6</c:v>
                </c:pt>
                <c:pt idx="4">
                  <c:v>6.6</c:v>
                </c:pt>
                <c:pt idx="5">
                  <c:v>6.2</c:v>
                </c:pt>
                <c:pt idx="6">
                  <c:v>5.4</c:v>
                </c:pt>
                <c:pt idx="7">
                  <c:v>5</c:v>
                </c:pt>
                <c:pt idx="8">
                  <c:v>4.9000000000000004</c:v>
                </c:pt>
                <c:pt idx="9">
                  <c:v>4.2</c:v>
                </c:pt>
                <c:pt idx="10">
                  <c:v>2.9</c:v>
                </c:pt>
              </c:numCache>
            </c:numRef>
          </c:val>
        </c:ser>
        <c:ser>
          <c:idx val="0"/>
          <c:order val="2"/>
          <c:tx>
            <c:strRef>
              <c:f>Sheet1!$D$1</c:f>
              <c:strCache>
                <c:ptCount val="1"/>
                <c:pt idx="0">
                  <c:v>storsamfunn 2011</c:v>
                </c:pt>
              </c:strCache>
            </c:strRef>
          </c:tx>
          <c:dLbls>
            <c:txPr>
              <a:bodyPr/>
              <a:lstStyle/>
              <a:p>
                <a:pPr>
                  <a:defRPr sz="800"/>
                </a:pPr>
                <a:endParaRPr lang="nb-NO"/>
              </a:p>
            </c:txPr>
            <c:showVal val="1"/>
          </c:dLbls>
          <c:cat>
            <c:strRef>
              <c:f>Sheet1!$A$2:$A$12</c:f>
              <c:strCache>
                <c:ptCount val="11"/>
                <c:pt idx="0">
                  <c:v>Advokat</c:v>
                </c:pt>
                <c:pt idx="1">
                  <c:v>Lege</c:v>
                </c:pt>
                <c:pt idx="2">
                  <c:v>Idrettsutøve</c:v>
                </c:pt>
                <c:pt idx="3">
                  <c:v>Ingeniør </c:v>
                </c:pt>
                <c:pt idx="4">
                  <c:v>Journalist</c:v>
                </c:pt>
                <c:pt idx="5">
                  <c:v>Håndverker</c:v>
                </c:pt>
                <c:pt idx="6">
                  <c:v>Politi</c:v>
                </c:pt>
                <c:pt idx="7">
                  <c:v>Lærer </c:v>
                </c:pt>
                <c:pt idx="8">
                  <c:v>Saksbehandler i offentlig sektor</c:v>
                </c:pt>
                <c:pt idx="9">
                  <c:v>Sykepleier</c:v>
                </c:pt>
                <c:pt idx="10">
                  <c:v>Butikkmedarbeide</c:v>
                </c:pt>
              </c:strCache>
            </c:strRef>
          </c:cat>
          <c:val>
            <c:numRef>
              <c:f>Sheet1!$D$2:$D$12</c:f>
              <c:numCache>
                <c:formatCode>0.0</c:formatCode>
                <c:ptCount val="11"/>
                <c:pt idx="0">
                  <c:v>9.5</c:v>
                </c:pt>
                <c:pt idx="1">
                  <c:v>9</c:v>
                </c:pt>
                <c:pt idx="2">
                  <c:v>7.81</c:v>
                </c:pt>
                <c:pt idx="3">
                  <c:v>7.6</c:v>
                </c:pt>
                <c:pt idx="4">
                  <c:v>6.6099999999999985</c:v>
                </c:pt>
                <c:pt idx="5">
                  <c:v>6.1</c:v>
                </c:pt>
                <c:pt idx="6">
                  <c:v>5.4</c:v>
                </c:pt>
                <c:pt idx="7">
                  <c:v>5.0999999999999996</c:v>
                </c:pt>
                <c:pt idx="8">
                  <c:v>5</c:v>
                </c:pt>
                <c:pt idx="9">
                  <c:v>4.2</c:v>
                </c:pt>
                <c:pt idx="10">
                  <c:v>2.9899999999999998</c:v>
                </c:pt>
              </c:numCache>
            </c:numRef>
          </c:val>
        </c:ser>
        <c:dLbls>
          <c:showVal val="1"/>
        </c:dLbls>
        <c:axId val="175820160"/>
        <c:axId val="175899776"/>
      </c:barChart>
      <c:catAx>
        <c:axId val="175820160"/>
        <c:scaling>
          <c:orientation val="minMax"/>
        </c:scaling>
        <c:axPos val="b"/>
        <c:numFmt formatCode="General" sourceLinked="1"/>
        <c:tickLblPos val="nextTo"/>
        <c:txPr>
          <a:bodyPr rot="-2700000" vert="horz"/>
          <a:lstStyle/>
          <a:p>
            <a:pPr>
              <a:defRPr sz="1050"/>
            </a:pPr>
            <a:endParaRPr lang="nb-NO"/>
          </a:p>
        </c:txPr>
        <c:crossAx val="175899776"/>
        <c:crosses val="autoZero"/>
        <c:auto val="1"/>
        <c:lblAlgn val="ctr"/>
        <c:lblOffset val="100"/>
        <c:tickLblSkip val="1"/>
        <c:tickMarkSkip val="1"/>
      </c:catAx>
      <c:valAx>
        <c:axId val="175899776"/>
        <c:scaling>
          <c:orientation val="minMax"/>
        </c:scaling>
        <c:delete val="1"/>
        <c:axPos val="l"/>
        <c:numFmt formatCode="General" sourceLinked="1"/>
        <c:tickLblPos val="none"/>
        <c:crossAx val="175820160"/>
        <c:crosses val="autoZero"/>
        <c:crossBetween val="between"/>
      </c:valAx>
    </c:plotArea>
    <c:legend>
      <c:legendPos val="t"/>
      <c:layout>
        <c:manualLayout>
          <c:xMode val="edge"/>
          <c:yMode val="edge"/>
          <c:x val="0.36825396825396878"/>
          <c:y val="7.1942446043165523E-3"/>
          <c:w val="0.63174597126972099"/>
          <c:h val="4.8803244792520482E-2"/>
        </c:manualLayout>
      </c:layout>
      <c:txPr>
        <a:bodyPr/>
        <a:lstStyle/>
        <a:p>
          <a:pPr>
            <a:defRPr sz="1100"/>
          </a:pPr>
          <a:endParaRPr lang="nb-NO"/>
        </a:p>
      </c:txPr>
    </c:legend>
    <c:plotVisOnly val="1"/>
    <c:dispBlanksAs val="gap"/>
  </c:chart>
  <c:txPr>
    <a:bodyPr/>
    <a:lstStyle/>
    <a:p>
      <a:pPr>
        <a:defRPr sz="1800"/>
      </a:pPr>
      <a:endParaRPr lang="nb-NO"/>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nb-NO"/>
  <c:style val="3"/>
  <c:chart>
    <c:title>
      <c:tx>
        <c:rich>
          <a:bodyPr/>
          <a:lstStyle/>
          <a:p>
            <a:pPr>
              <a:defRPr sz="1200"/>
            </a:pPr>
            <a:r>
              <a:rPr lang="nb-NO" sz="1200"/>
              <a:t>Tenke deg å bli lærer?</a:t>
            </a:r>
          </a:p>
        </c:rich>
      </c:tx>
    </c:title>
    <c:plotArea>
      <c:layout/>
      <c:barChart>
        <c:barDir val="col"/>
        <c:grouping val="clustered"/>
        <c:ser>
          <c:idx val="0"/>
          <c:order val="0"/>
          <c:tx>
            <c:strRef>
              <c:f>Sheet1!$B$1</c:f>
              <c:strCache>
                <c:ptCount val="1"/>
                <c:pt idx="0">
                  <c:v>Tenke deg å bli lærer? 2009</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Sheet1!$B$2:$B$4</c:f>
              <c:numCache>
                <c:formatCode>0\ %</c:formatCode>
                <c:ptCount val="3"/>
                <c:pt idx="0">
                  <c:v>0.16</c:v>
                </c:pt>
                <c:pt idx="1">
                  <c:v>0.37000000000000016</c:v>
                </c:pt>
                <c:pt idx="2">
                  <c:v>0.46</c:v>
                </c:pt>
              </c:numCache>
            </c:numRef>
          </c:val>
        </c:ser>
        <c:ser>
          <c:idx val="1"/>
          <c:order val="1"/>
          <c:tx>
            <c:strRef>
              <c:f>Sheet1!$C$1</c:f>
              <c:strCache>
                <c:ptCount val="1"/>
                <c:pt idx="0">
                  <c:v>Tenke deg å bli lærer? 2010</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Sheet1!$C$2:$C$4</c:f>
              <c:numCache>
                <c:formatCode>0\ %</c:formatCode>
                <c:ptCount val="3"/>
                <c:pt idx="0">
                  <c:v>0.22</c:v>
                </c:pt>
                <c:pt idx="1">
                  <c:v>0.42000000000000015</c:v>
                </c:pt>
                <c:pt idx="2">
                  <c:v>0.37000000000000016</c:v>
                </c:pt>
              </c:numCache>
            </c:numRef>
          </c:val>
        </c:ser>
        <c:ser>
          <c:idx val="2"/>
          <c:order val="2"/>
          <c:tx>
            <c:strRef>
              <c:f>Sheet1!$D$1</c:f>
              <c:strCache>
                <c:ptCount val="1"/>
                <c:pt idx="0">
                  <c:v>Tenke deg å bli lærer? 2011</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Sheet1!$D$2:$D$4</c:f>
              <c:numCache>
                <c:formatCode>0\ %</c:formatCode>
                <c:ptCount val="3"/>
                <c:pt idx="0">
                  <c:v>0.23</c:v>
                </c:pt>
                <c:pt idx="1">
                  <c:v>0.39000000000000018</c:v>
                </c:pt>
                <c:pt idx="2">
                  <c:v>0.38000000000000017</c:v>
                </c:pt>
              </c:numCache>
            </c:numRef>
          </c:val>
        </c:ser>
        <c:gapWidth val="75"/>
        <c:overlap val="-25"/>
        <c:axId val="176095232"/>
        <c:axId val="176096768"/>
      </c:barChart>
      <c:catAx>
        <c:axId val="176095232"/>
        <c:scaling>
          <c:orientation val="minMax"/>
        </c:scaling>
        <c:axPos val="b"/>
        <c:majorTickMark val="none"/>
        <c:tickLblPos val="nextTo"/>
        <c:txPr>
          <a:bodyPr/>
          <a:lstStyle/>
          <a:p>
            <a:pPr>
              <a:defRPr sz="1200"/>
            </a:pPr>
            <a:endParaRPr lang="nb-NO"/>
          </a:p>
        </c:txPr>
        <c:crossAx val="176096768"/>
        <c:crosses val="autoZero"/>
        <c:auto val="1"/>
        <c:lblAlgn val="ctr"/>
        <c:lblOffset val="100"/>
      </c:catAx>
      <c:valAx>
        <c:axId val="176096768"/>
        <c:scaling>
          <c:orientation val="minMax"/>
        </c:scaling>
        <c:axPos val="l"/>
        <c:numFmt formatCode="0\ %" sourceLinked="1"/>
        <c:majorTickMark val="none"/>
        <c:tickLblPos val="nextTo"/>
        <c:txPr>
          <a:bodyPr/>
          <a:lstStyle/>
          <a:p>
            <a:pPr>
              <a:defRPr sz="800"/>
            </a:pPr>
            <a:endParaRPr lang="nb-NO"/>
          </a:p>
        </c:txPr>
        <c:crossAx val="176095232"/>
        <c:crosses val="autoZero"/>
        <c:crossBetween val="between"/>
      </c:valAx>
    </c:plotArea>
    <c:legend>
      <c:legendPos val="b"/>
      <c:layout>
        <c:manualLayout>
          <c:xMode val="edge"/>
          <c:yMode val="edge"/>
          <c:x val="0.05"/>
          <c:y val="0.91619863095002574"/>
          <c:w val="0.94838709677419364"/>
          <c:h val="5.9680766034898913E-2"/>
        </c:manualLayout>
      </c:layout>
      <c:txPr>
        <a:bodyPr/>
        <a:lstStyle/>
        <a:p>
          <a:pPr>
            <a:defRPr sz="800"/>
          </a:pPr>
          <a:endParaRPr lang="nb-NO"/>
        </a:p>
      </c:txPr>
    </c:legend>
    <c:plotVisOnly val="1"/>
    <c:dispBlanksAs val="zero"/>
  </c:chart>
  <c:txPr>
    <a:bodyPr/>
    <a:lstStyle/>
    <a:p>
      <a:pPr>
        <a:defRPr sz="1800"/>
      </a:pPr>
      <a:endParaRPr lang="nb-NO"/>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nb-NO"/>
  <c:style val="3"/>
  <c:chart>
    <c:title>
      <c:tx>
        <c:rich>
          <a:bodyPr/>
          <a:lstStyle/>
          <a:p>
            <a:pPr>
              <a:defRPr sz="1200"/>
            </a:pPr>
            <a:r>
              <a:rPr lang="nb-NO" sz="1200"/>
              <a:t>Anbefale læreryrket?</a:t>
            </a:r>
          </a:p>
        </c:rich>
      </c:tx>
      <c:layout>
        <c:manualLayout>
          <c:xMode val="edge"/>
          <c:yMode val="edge"/>
          <c:x val="0.28803215195481513"/>
          <c:y val="0"/>
        </c:manualLayout>
      </c:layout>
    </c:title>
    <c:plotArea>
      <c:layout/>
      <c:barChart>
        <c:barDir val="col"/>
        <c:grouping val="clustered"/>
        <c:ser>
          <c:idx val="0"/>
          <c:order val="0"/>
          <c:tx>
            <c:strRef>
              <c:f>Sheet1!$B$1</c:f>
              <c:strCache>
                <c:ptCount val="1"/>
                <c:pt idx="0">
                  <c:v>Anbefale læreryrket 2009</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Sheet1!$B$2:$B$4</c:f>
              <c:numCache>
                <c:formatCode>0\ %</c:formatCode>
                <c:ptCount val="3"/>
                <c:pt idx="0">
                  <c:v>0.2</c:v>
                </c:pt>
                <c:pt idx="1">
                  <c:v>0.54</c:v>
                </c:pt>
                <c:pt idx="2">
                  <c:v>0.27</c:v>
                </c:pt>
              </c:numCache>
            </c:numRef>
          </c:val>
        </c:ser>
        <c:ser>
          <c:idx val="1"/>
          <c:order val="1"/>
          <c:tx>
            <c:strRef>
              <c:f>Sheet1!$C$1</c:f>
              <c:strCache>
                <c:ptCount val="1"/>
                <c:pt idx="0">
                  <c:v>Anbefale læreryrket 2010</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Sheet1!$C$2:$C$4</c:f>
              <c:numCache>
                <c:formatCode>0\ %</c:formatCode>
                <c:ptCount val="3"/>
                <c:pt idx="0">
                  <c:v>0.25</c:v>
                </c:pt>
                <c:pt idx="1">
                  <c:v>0.53</c:v>
                </c:pt>
                <c:pt idx="2">
                  <c:v>0.22</c:v>
                </c:pt>
              </c:numCache>
            </c:numRef>
          </c:val>
        </c:ser>
        <c:ser>
          <c:idx val="2"/>
          <c:order val="2"/>
          <c:tx>
            <c:strRef>
              <c:f>Sheet1!$D$1</c:f>
              <c:strCache>
                <c:ptCount val="1"/>
                <c:pt idx="0">
                  <c:v>Anbefale læreryrket 2011</c:v>
                </c:pt>
              </c:strCache>
            </c:strRef>
          </c:tx>
          <c:dLbls>
            <c:txPr>
              <a:bodyPr/>
              <a:lstStyle/>
              <a:p>
                <a:pPr>
                  <a:defRPr sz="1000"/>
                </a:pPr>
                <a:endParaRPr lang="nb-NO"/>
              </a:p>
            </c:txPr>
            <c:showVal val="1"/>
          </c:dLbls>
          <c:cat>
            <c:strRef>
              <c:f>Sheet1!$A$2:$A$4</c:f>
              <c:strCache>
                <c:ptCount val="3"/>
                <c:pt idx="0">
                  <c:v>Ja</c:v>
                </c:pt>
                <c:pt idx="1">
                  <c:v>Kanskje</c:v>
                </c:pt>
                <c:pt idx="2">
                  <c:v>Nei</c:v>
                </c:pt>
              </c:strCache>
            </c:strRef>
          </c:cat>
          <c:val>
            <c:numRef>
              <c:f>Sheet1!$D$2:$D$4</c:f>
              <c:numCache>
                <c:formatCode>0\ %</c:formatCode>
                <c:ptCount val="3"/>
                <c:pt idx="0">
                  <c:v>0.22</c:v>
                </c:pt>
                <c:pt idx="1">
                  <c:v>0.58000000000000007</c:v>
                </c:pt>
                <c:pt idx="2">
                  <c:v>0.2</c:v>
                </c:pt>
              </c:numCache>
            </c:numRef>
          </c:val>
        </c:ser>
        <c:gapWidth val="75"/>
        <c:overlap val="-25"/>
        <c:axId val="176164864"/>
        <c:axId val="176166400"/>
      </c:barChart>
      <c:catAx>
        <c:axId val="176164864"/>
        <c:scaling>
          <c:orientation val="minMax"/>
        </c:scaling>
        <c:axPos val="b"/>
        <c:majorTickMark val="none"/>
        <c:tickLblPos val="nextTo"/>
        <c:txPr>
          <a:bodyPr/>
          <a:lstStyle/>
          <a:p>
            <a:pPr>
              <a:defRPr sz="1200"/>
            </a:pPr>
            <a:endParaRPr lang="nb-NO"/>
          </a:p>
        </c:txPr>
        <c:crossAx val="176166400"/>
        <c:crosses val="autoZero"/>
        <c:auto val="1"/>
        <c:lblAlgn val="ctr"/>
        <c:lblOffset val="100"/>
      </c:catAx>
      <c:valAx>
        <c:axId val="176166400"/>
        <c:scaling>
          <c:orientation val="minMax"/>
        </c:scaling>
        <c:axPos val="l"/>
        <c:numFmt formatCode="0\ %" sourceLinked="1"/>
        <c:majorTickMark val="none"/>
        <c:tickLblPos val="nextTo"/>
        <c:txPr>
          <a:bodyPr/>
          <a:lstStyle/>
          <a:p>
            <a:pPr>
              <a:defRPr sz="700"/>
            </a:pPr>
            <a:endParaRPr lang="nb-NO"/>
          </a:p>
        </c:txPr>
        <c:crossAx val="176164864"/>
        <c:crosses val="autoZero"/>
        <c:crossBetween val="between"/>
        <c:majorUnit val="0.05"/>
      </c:valAx>
    </c:plotArea>
    <c:legend>
      <c:legendPos val="b"/>
      <c:txPr>
        <a:bodyPr/>
        <a:lstStyle/>
        <a:p>
          <a:pPr>
            <a:defRPr sz="800"/>
          </a:pPr>
          <a:endParaRPr lang="nb-NO"/>
        </a:p>
      </c:txPr>
    </c:legend>
    <c:plotVisOnly val="1"/>
    <c:dispBlanksAs val="zero"/>
  </c:chart>
  <c:txPr>
    <a:bodyPr/>
    <a:lstStyle/>
    <a:p>
      <a:pPr>
        <a:defRPr sz="1800"/>
      </a:pPr>
      <a:endParaRPr lang="nb-NO"/>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nb-NO"/>
  <c:style val="3"/>
  <c:chart>
    <c:title>
      <c:tx>
        <c:rich>
          <a:bodyPr/>
          <a:lstStyle/>
          <a:p>
            <a:pPr>
              <a:defRPr sz="1200"/>
            </a:pPr>
            <a:r>
              <a:rPr lang="nb-NO" sz="1200"/>
              <a:t>Tenke deg å bli lærer?</a:t>
            </a:r>
          </a:p>
        </c:rich>
      </c:tx>
    </c:title>
    <c:plotArea>
      <c:layout>
        <c:manualLayout>
          <c:layoutTarget val="inner"/>
          <c:xMode val="edge"/>
          <c:yMode val="edge"/>
          <c:x val="0.23535517737702141"/>
          <c:y val="0.14097162980255601"/>
          <c:w val="0.70457772415544828"/>
          <c:h val="0.72209076880465317"/>
        </c:manualLayout>
      </c:layout>
      <c:barChart>
        <c:barDir val="bar"/>
        <c:grouping val="percentStacked"/>
        <c:ser>
          <c:idx val="0"/>
          <c:order val="0"/>
          <c:tx>
            <c:strRef>
              <c:f>Sheet1!$B$1</c:f>
              <c:strCache>
                <c:ptCount val="1"/>
                <c:pt idx="0">
                  <c:v>Ja</c:v>
                </c:pt>
              </c:strCache>
            </c:strRef>
          </c:tx>
          <c:spPr>
            <a:solidFill>
              <a:srgbClr val="8AD242"/>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Sheet1!$B$2:$B$8</c:f>
              <c:numCache>
                <c:formatCode>General</c:formatCode>
                <c:ptCount val="7"/>
                <c:pt idx="0">
                  <c:v>14</c:v>
                </c:pt>
                <c:pt idx="1">
                  <c:v>23</c:v>
                </c:pt>
                <c:pt idx="2">
                  <c:v>21</c:v>
                </c:pt>
                <c:pt idx="4">
                  <c:v>18</c:v>
                </c:pt>
                <c:pt idx="5">
                  <c:v>21</c:v>
                </c:pt>
                <c:pt idx="6">
                  <c:v>25</c:v>
                </c:pt>
              </c:numCache>
            </c:numRef>
          </c:val>
        </c:ser>
        <c:ser>
          <c:idx val="1"/>
          <c:order val="1"/>
          <c:tx>
            <c:strRef>
              <c:f>Sheet1!$C$1</c:f>
              <c:strCache>
                <c:ptCount val="1"/>
                <c:pt idx="0">
                  <c:v>Kanskje</c:v>
                </c:pt>
              </c:strCache>
            </c:strRef>
          </c:tx>
          <c:spPr>
            <a:solidFill>
              <a:schemeClr val="bg2">
                <a:lumMod val="40000"/>
                <a:lumOff val="60000"/>
              </a:schemeClr>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Sheet1!$C$2:$C$8</c:f>
              <c:numCache>
                <c:formatCode>General</c:formatCode>
                <c:ptCount val="7"/>
                <c:pt idx="0">
                  <c:v>33</c:v>
                </c:pt>
                <c:pt idx="1">
                  <c:v>45</c:v>
                </c:pt>
                <c:pt idx="2">
                  <c:v>41</c:v>
                </c:pt>
                <c:pt idx="4">
                  <c:v>43</c:v>
                </c:pt>
                <c:pt idx="5">
                  <c:v>39</c:v>
                </c:pt>
                <c:pt idx="6">
                  <c:v>37</c:v>
                </c:pt>
              </c:numCache>
            </c:numRef>
          </c:val>
        </c:ser>
        <c:ser>
          <c:idx val="2"/>
          <c:order val="2"/>
          <c:tx>
            <c:strRef>
              <c:f>Sheet1!$D$1</c:f>
              <c:strCache>
                <c:ptCount val="1"/>
                <c:pt idx="0">
                  <c:v>Nei</c:v>
                </c:pt>
              </c:strCache>
            </c:strRef>
          </c:tx>
          <c:spPr>
            <a:solidFill>
              <a:srgbClr val="D21608"/>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Sheet1!$D$2:$D$8</c:f>
              <c:numCache>
                <c:formatCode>General</c:formatCode>
                <c:ptCount val="7"/>
                <c:pt idx="0">
                  <c:v>53</c:v>
                </c:pt>
                <c:pt idx="1">
                  <c:v>33</c:v>
                </c:pt>
                <c:pt idx="2">
                  <c:v>38</c:v>
                </c:pt>
                <c:pt idx="4">
                  <c:v>39</c:v>
                </c:pt>
                <c:pt idx="5">
                  <c:v>40</c:v>
                </c:pt>
                <c:pt idx="6">
                  <c:v>38</c:v>
                </c:pt>
              </c:numCache>
            </c:numRef>
          </c:val>
        </c:ser>
        <c:gapWidth val="75"/>
        <c:overlap val="100"/>
        <c:axId val="176337280"/>
        <c:axId val="176338816"/>
      </c:barChart>
      <c:catAx>
        <c:axId val="176337280"/>
        <c:scaling>
          <c:orientation val="maxMin"/>
        </c:scaling>
        <c:axPos val="l"/>
        <c:majorTickMark val="none"/>
        <c:tickLblPos val="nextTo"/>
        <c:txPr>
          <a:bodyPr/>
          <a:lstStyle/>
          <a:p>
            <a:pPr>
              <a:defRPr sz="1200"/>
            </a:pPr>
            <a:endParaRPr lang="nb-NO"/>
          </a:p>
        </c:txPr>
        <c:crossAx val="176338816"/>
        <c:crosses val="autoZero"/>
        <c:auto val="1"/>
        <c:lblAlgn val="ctr"/>
        <c:lblOffset val="100"/>
      </c:catAx>
      <c:valAx>
        <c:axId val="176338816"/>
        <c:scaling>
          <c:orientation val="minMax"/>
        </c:scaling>
        <c:axPos val="t"/>
        <c:numFmt formatCode="0\ %" sourceLinked="1"/>
        <c:majorTickMark val="none"/>
        <c:tickLblPos val="nextTo"/>
        <c:txPr>
          <a:bodyPr/>
          <a:lstStyle/>
          <a:p>
            <a:pPr>
              <a:defRPr sz="800"/>
            </a:pPr>
            <a:endParaRPr lang="nb-NO"/>
          </a:p>
        </c:txPr>
        <c:crossAx val="176337280"/>
        <c:crosses val="autoZero"/>
        <c:crossBetween val="between"/>
      </c:valAx>
    </c:plotArea>
    <c:legend>
      <c:legendPos val="b"/>
      <c:txPr>
        <a:bodyPr/>
        <a:lstStyle/>
        <a:p>
          <a:pPr>
            <a:defRPr sz="1000"/>
          </a:pPr>
          <a:endParaRPr lang="nb-NO"/>
        </a:p>
      </c:txPr>
    </c:legend>
    <c:plotVisOnly val="1"/>
    <c:dispBlanksAs val="zero"/>
  </c:chart>
  <c:txPr>
    <a:bodyPr/>
    <a:lstStyle/>
    <a:p>
      <a:pPr>
        <a:defRPr sz="1800"/>
      </a:pPr>
      <a:endParaRPr lang="nb-NO"/>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nb-NO"/>
  <c:style val="3"/>
  <c:chart>
    <c:title>
      <c:tx>
        <c:rich>
          <a:bodyPr/>
          <a:lstStyle/>
          <a:p>
            <a:pPr>
              <a:defRPr sz="1200"/>
            </a:pPr>
            <a:r>
              <a:rPr lang="nb-NO" sz="1200" dirty="0" smtClean="0"/>
              <a:t>Anbefale å bli lærer?</a:t>
            </a:r>
            <a:endParaRPr lang="nb-NO" sz="1200" dirty="0"/>
          </a:p>
        </c:rich>
      </c:tx>
    </c:title>
    <c:plotArea>
      <c:layout/>
      <c:barChart>
        <c:barDir val="bar"/>
        <c:grouping val="percentStacked"/>
        <c:ser>
          <c:idx val="0"/>
          <c:order val="0"/>
          <c:tx>
            <c:strRef>
              <c:f>Sheet1!$B$1</c:f>
              <c:strCache>
                <c:ptCount val="1"/>
                <c:pt idx="0">
                  <c:v>Ja</c:v>
                </c:pt>
              </c:strCache>
            </c:strRef>
          </c:tx>
          <c:spPr>
            <a:solidFill>
              <a:srgbClr val="8AD242"/>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Sheet1!$B$2:$B$8</c:f>
              <c:numCache>
                <c:formatCode>General</c:formatCode>
                <c:ptCount val="7"/>
                <c:pt idx="0">
                  <c:v>14</c:v>
                </c:pt>
                <c:pt idx="1">
                  <c:v>25</c:v>
                </c:pt>
                <c:pt idx="2">
                  <c:v>19</c:v>
                </c:pt>
                <c:pt idx="4">
                  <c:v>25</c:v>
                </c:pt>
                <c:pt idx="5">
                  <c:v>25</c:v>
                </c:pt>
                <c:pt idx="6">
                  <c:v>25</c:v>
                </c:pt>
              </c:numCache>
            </c:numRef>
          </c:val>
        </c:ser>
        <c:ser>
          <c:idx val="1"/>
          <c:order val="1"/>
          <c:tx>
            <c:strRef>
              <c:f>Sheet1!$C$1</c:f>
              <c:strCache>
                <c:ptCount val="1"/>
                <c:pt idx="0">
                  <c:v>Kanskje</c:v>
                </c:pt>
              </c:strCache>
            </c:strRef>
          </c:tx>
          <c:spPr>
            <a:solidFill>
              <a:schemeClr val="bg2">
                <a:lumMod val="40000"/>
                <a:lumOff val="60000"/>
              </a:schemeClr>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Sheet1!$C$2:$C$8</c:f>
              <c:numCache>
                <c:formatCode>General</c:formatCode>
                <c:ptCount val="7"/>
                <c:pt idx="0">
                  <c:v>53</c:v>
                </c:pt>
                <c:pt idx="1">
                  <c:v>51</c:v>
                </c:pt>
                <c:pt idx="2">
                  <c:v>54</c:v>
                </c:pt>
                <c:pt idx="4">
                  <c:v>55</c:v>
                </c:pt>
                <c:pt idx="5">
                  <c:v>55</c:v>
                </c:pt>
                <c:pt idx="6">
                  <c:v>63</c:v>
                </c:pt>
              </c:numCache>
            </c:numRef>
          </c:val>
        </c:ser>
        <c:ser>
          <c:idx val="2"/>
          <c:order val="2"/>
          <c:tx>
            <c:strRef>
              <c:f>Sheet1!$D$1</c:f>
              <c:strCache>
                <c:ptCount val="1"/>
                <c:pt idx="0">
                  <c:v>Nei</c:v>
                </c:pt>
              </c:strCache>
            </c:strRef>
          </c:tx>
          <c:spPr>
            <a:solidFill>
              <a:srgbClr val="D21608"/>
            </a:solidFill>
          </c:spPr>
          <c:dLbls>
            <c:dLbl>
              <c:idx val="3"/>
              <c:delete val="1"/>
            </c:dLbl>
            <c:txPr>
              <a:bodyPr/>
              <a:lstStyle/>
              <a:p>
                <a:pPr>
                  <a:defRPr sz="1100"/>
                </a:pPr>
                <a:endParaRPr lang="nb-NO"/>
              </a:p>
            </c:txPr>
            <c:showVal val="1"/>
          </c:dLbls>
          <c:cat>
            <c:strRef>
              <c:f>Sheet1!$A$2:$A$8</c:f>
              <c:strCache>
                <c:ptCount val="7"/>
                <c:pt idx="0">
                  <c:v>Menn 2009</c:v>
                </c:pt>
                <c:pt idx="1">
                  <c:v>Menn 2010</c:v>
                </c:pt>
                <c:pt idx="2">
                  <c:v>Menn 2011</c:v>
                </c:pt>
                <c:pt idx="4">
                  <c:v>Kvinner 2009</c:v>
                </c:pt>
                <c:pt idx="5">
                  <c:v>Kvinner 2010</c:v>
                </c:pt>
                <c:pt idx="6">
                  <c:v>Kvinner 2011</c:v>
                </c:pt>
              </c:strCache>
            </c:strRef>
          </c:cat>
          <c:val>
            <c:numRef>
              <c:f>Sheet1!$D$2:$D$8</c:f>
              <c:numCache>
                <c:formatCode>General</c:formatCode>
                <c:ptCount val="7"/>
                <c:pt idx="0">
                  <c:v>33</c:v>
                </c:pt>
                <c:pt idx="1">
                  <c:v>25</c:v>
                </c:pt>
                <c:pt idx="2">
                  <c:v>27</c:v>
                </c:pt>
                <c:pt idx="4">
                  <c:v>20</c:v>
                </c:pt>
                <c:pt idx="5">
                  <c:v>20</c:v>
                </c:pt>
                <c:pt idx="6">
                  <c:v>12</c:v>
                </c:pt>
              </c:numCache>
            </c:numRef>
          </c:val>
        </c:ser>
        <c:gapWidth val="75"/>
        <c:overlap val="100"/>
        <c:axId val="176460160"/>
        <c:axId val="176461696"/>
      </c:barChart>
      <c:catAx>
        <c:axId val="176460160"/>
        <c:scaling>
          <c:orientation val="maxMin"/>
        </c:scaling>
        <c:axPos val="l"/>
        <c:majorTickMark val="none"/>
        <c:tickLblPos val="nextTo"/>
        <c:txPr>
          <a:bodyPr/>
          <a:lstStyle/>
          <a:p>
            <a:pPr>
              <a:defRPr sz="1200"/>
            </a:pPr>
            <a:endParaRPr lang="nb-NO"/>
          </a:p>
        </c:txPr>
        <c:crossAx val="176461696"/>
        <c:crosses val="autoZero"/>
        <c:auto val="1"/>
        <c:lblAlgn val="ctr"/>
        <c:lblOffset val="100"/>
      </c:catAx>
      <c:valAx>
        <c:axId val="176461696"/>
        <c:scaling>
          <c:orientation val="minMax"/>
        </c:scaling>
        <c:axPos val="t"/>
        <c:numFmt formatCode="0\ %" sourceLinked="1"/>
        <c:majorTickMark val="none"/>
        <c:tickLblPos val="nextTo"/>
        <c:txPr>
          <a:bodyPr/>
          <a:lstStyle/>
          <a:p>
            <a:pPr>
              <a:defRPr sz="800"/>
            </a:pPr>
            <a:endParaRPr lang="nb-NO"/>
          </a:p>
        </c:txPr>
        <c:crossAx val="176460160"/>
        <c:crosses val="autoZero"/>
        <c:crossBetween val="between"/>
      </c:valAx>
    </c:plotArea>
    <c:legend>
      <c:legendPos val="b"/>
      <c:txPr>
        <a:bodyPr/>
        <a:lstStyle/>
        <a:p>
          <a:pPr>
            <a:defRPr sz="1000"/>
          </a:pPr>
          <a:endParaRPr lang="nb-NO"/>
        </a:p>
      </c:txPr>
    </c:legend>
    <c:plotVisOnly val="1"/>
    <c:dispBlanksAs val="zero"/>
  </c:chart>
  <c:txPr>
    <a:bodyPr/>
    <a:lstStyle/>
    <a:p>
      <a:pPr>
        <a:defRPr sz="1800"/>
      </a:pPr>
      <a:endParaRPr lang="nb-NO"/>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barChart>
        <c:barDir val="col"/>
        <c:grouping val="clustered"/>
        <c:ser>
          <c:idx val="0"/>
          <c:order val="0"/>
          <c:tx>
            <c:strRef>
              <c:f>'Ark1'!$A$2</c:f>
              <c:strCache>
                <c:ptCount val="1"/>
                <c:pt idx="0">
                  <c:v>Barneskolen</c:v>
                </c:pt>
              </c:strCache>
            </c:strRef>
          </c:tx>
          <c:cat>
            <c:strRef>
              <c:f>'Ark1'!$B$1:$D$1</c:f>
              <c:strCache>
                <c:ptCount val="3"/>
                <c:pt idx="0">
                  <c:v>Mann</c:v>
                </c:pt>
                <c:pt idx="1">
                  <c:v>Kvinne</c:v>
                </c:pt>
                <c:pt idx="2">
                  <c:v>Total</c:v>
                </c:pt>
              </c:strCache>
            </c:strRef>
          </c:cat>
          <c:val>
            <c:numRef>
              <c:f>'Ark1'!$B$2:$D$2</c:f>
              <c:numCache>
                <c:formatCode>####%</c:formatCode>
                <c:ptCount val="3"/>
                <c:pt idx="0">
                  <c:v>0.1</c:v>
                </c:pt>
                <c:pt idx="1">
                  <c:v>0.49000000000000016</c:v>
                </c:pt>
                <c:pt idx="2">
                  <c:v>0.32000000000000017</c:v>
                </c:pt>
              </c:numCache>
            </c:numRef>
          </c:val>
        </c:ser>
        <c:ser>
          <c:idx val="1"/>
          <c:order val="1"/>
          <c:tx>
            <c:strRef>
              <c:f>'Ark1'!$A$3</c:f>
              <c:strCache>
                <c:ptCount val="1"/>
                <c:pt idx="0">
                  <c:v>Ungdomsskolen</c:v>
                </c:pt>
              </c:strCache>
            </c:strRef>
          </c:tx>
          <c:cat>
            <c:strRef>
              <c:f>'Ark1'!$B$1:$D$1</c:f>
              <c:strCache>
                <c:ptCount val="3"/>
                <c:pt idx="0">
                  <c:v>Mann</c:v>
                </c:pt>
                <c:pt idx="1">
                  <c:v>Kvinne</c:v>
                </c:pt>
                <c:pt idx="2">
                  <c:v>Total</c:v>
                </c:pt>
              </c:strCache>
            </c:strRef>
          </c:cat>
          <c:val>
            <c:numRef>
              <c:f>'Ark1'!$B$3:$D$3</c:f>
              <c:numCache>
                <c:formatCode>####%</c:formatCode>
                <c:ptCount val="3"/>
                <c:pt idx="0">
                  <c:v>0.39000000000000018</c:v>
                </c:pt>
                <c:pt idx="1">
                  <c:v>0.32142857142857179</c:v>
                </c:pt>
                <c:pt idx="2">
                  <c:v>0.35000000000000014</c:v>
                </c:pt>
              </c:numCache>
            </c:numRef>
          </c:val>
        </c:ser>
        <c:ser>
          <c:idx val="2"/>
          <c:order val="2"/>
          <c:tx>
            <c:strRef>
              <c:f>'Ark1'!$A$4</c:f>
              <c:strCache>
                <c:ptCount val="1"/>
                <c:pt idx="0">
                  <c:v>Vidergående</c:v>
                </c:pt>
              </c:strCache>
            </c:strRef>
          </c:tx>
          <c:cat>
            <c:strRef>
              <c:f>'Ark1'!$B$1:$D$1</c:f>
              <c:strCache>
                <c:ptCount val="3"/>
                <c:pt idx="0">
                  <c:v>Mann</c:v>
                </c:pt>
                <c:pt idx="1">
                  <c:v>Kvinne</c:v>
                </c:pt>
                <c:pt idx="2">
                  <c:v>Total</c:v>
                </c:pt>
              </c:strCache>
            </c:strRef>
          </c:cat>
          <c:val>
            <c:numRef>
              <c:f>'Ark1'!$B$4:$D$4</c:f>
              <c:numCache>
                <c:formatCode>####%</c:formatCode>
                <c:ptCount val="3"/>
                <c:pt idx="0">
                  <c:v>0.85000000000000031</c:v>
                </c:pt>
                <c:pt idx="1">
                  <c:v>0.5</c:v>
                </c:pt>
                <c:pt idx="2">
                  <c:v>0.65000000000000036</c:v>
                </c:pt>
              </c:numCache>
            </c:numRef>
          </c:val>
        </c:ser>
        <c:axId val="176627072"/>
        <c:axId val="176641152"/>
      </c:barChart>
      <c:catAx>
        <c:axId val="176627072"/>
        <c:scaling>
          <c:orientation val="minMax"/>
        </c:scaling>
        <c:axPos val="b"/>
        <c:majorTickMark val="none"/>
        <c:tickLblPos val="nextTo"/>
        <c:crossAx val="176641152"/>
        <c:crosses val="autoZero"/>
        <c:auto val="1"/>
        <c:lblAlgn val="ctr"/>
        <c:lblOffset val="100"/>
      </c:catAx>
      <c:valAx>
        <c:axId val="176641152"/>
        <c:scaling>
          <c:orientation val="minMax"/>
        </c:scaling>
        <c:axPos val="l"/>
        <c:majorGridlines/>
        <c:numFmt formatCode="####%" sourceLinked="1"/>
        <c:majorTickMark val="none"/>
        <c:tickLblPos val="nextTo"/>
        <c:txPr>
          <a:bodyPr/>
          <a:lstStyle/>
          <a:p>
            <a:pPr>
              <a:defRPr sz="700"/>
            </a:pPr>
            <a:endParaRPr lang="nb-NO"/>
          </a:p>
        </c:txPr>
        <c:crossAx val="176627072"/>
        <c:crosses val="autoZero"/>
        <c:crossBetween val="between"/>
      </c:valAx>
      <c:dTable>
        <c:showHorzBorder val="1"/>
        <c:showVertBorder val="1"/>
        <c:showOutline val="1"/>
        <c:showKeys val="1"/>
      </c:dTable>
    </c:plotArea>
    <c:plotVisOnly val="1"/>
    <c:dispBlanksAs val="gap"/>
  </c:chart>
  <c:txPr>
    <a:bodyPr/>
    <a:lstStyle/>
    <a:p>
      <a:pPr>
        <a:defRPr sz="1100"/>
      </a:pPr>
      <a:endParaRPr lang="nb-NO"/>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nb-NO"/>
  <c:chart>
    <c:title>
      <c:tx>
        <c:rich>
          <a:bodyPr/>
          <a:lstStyle/>
          <a:p>
            <a:pPr>
              <a:defRPr/>
            </a:pPr>
            <a:r>
              <a:rPr lang="nb-NO" dirty="0" smtClean="0"/>
              <a:t>Totalt nevnt</a:t>
            </a:r>
            <a:endParaRPr lang="nb-NO" dirty="0"/>
          </a:p>
        </c:rich>
      </c:tx>
      <c:layout>
        <c:manualLayout>
          <c:xMode val="edge"/>
          <c:yMode val="edge"/>
          <c:x val="0.3517430008748908"/>
          <c:y val="3.7037037037037056E-2"/>
        </c:manualLayout>
      </c:layout>
    </c:title>
    <c:plotArea>
      <c:layout/>
      <c:barChart>
        <c:barDir val="col"/>
        <c:grouping val="clustered"/>
        <c:ser>
          <c:idx val="0"/>
          <c:order val="0"/>
          <c:tx>
            <c:strRef>
              <c:f>Analyse!$D$40</c:f>
              <c:strCache>
                <c:ptCount val="1"/>
                <c:pt idx="0">
                  <c:v>2009</c:v>
                </c:pt>
              </c:strCache>
            </c:strRef>
          </c:tx>
          <c:cat>
            <c:strRef>
              <c:f>Analyse!$C$41:$C$43</c:f>
              <c:strCache>
                <c:ptCount val="3"/>
                <c:pt idx="0">
                  <c:v>Negativt</c:v>
                </c:pt>
                <c:pt idx="1">
                  <c:v>Nøytralt</c:v>
                </c:pt>
                <c:pt idx="2">
                  <c:v>Positivt</c:v>
                </c:pt>
              </c:strCache>
            </c:strRef>
          </c:cat>
          <c:val>
            <c:numRef>
              <c:f>Analyse!$D$41:$D$43</c:f>
              <c:numCache>
                <c:formatCode>General</c:formatCode>
                <c:ptCount val="3"/>
                <c:pt idx="0">
                  <c:v>35</c:v>
                </c:pt>
                <c:pt idx="1">
                  <c:v>26</c:v>
                </c:pt>
                <c:pt idx="2">
                  <c:v>39</c:v>
                </c:pt>
              </c:numCache>
            </c:numRef>
          </c:val>
        </c:ser>
        <c:ser>
          <c:idx val="1"/>
          <c:order val="1"/>
          <c:tx>
            <c:strRef>
              <c:f>Analyse!$E$40</c:f>
              <c:strCache>
                <c:ptCount val="1"/>
                <c:pt idx="0">
                  <c:v>2010</c:v>
                </c:pt>
              </c:strCache>
            </c:strRef>
          </c:tx>
          <c:cat>
            <c:strRef>
              <c:f>Analyse!$C$41:$C$43</c:f>
              <c:strCache>
                <c:ptCount val="3"/>
                <c:pt idx="0">
                  <c:v>Negativt</c:v>
                </c:pt>
                <c:pt idx="1">
                  <c:v>Nøytralt</c:v>
                </c:pt>
                <c:pt idx="2">
                  <c:v>Positivt</c:v>
                </c:pt>
              </c:strCache>
            </c:strRef>
          </c:cat>
          <c:val>
            <c:numRef>
              <c:f>Analyse!$E$41:$E$43</c:f>
              <c:numCache>
                <c:formatCode>General</c:formatCode>
                <c:ptCount val="3"/>
                <c:pt idx="0">
                  <c:v>31</c:v>
                </c:pt>
                <c:pt idx="1">
                  <c:v>29</c:v>
                </c:pt>
                <c:pt idx="2">
                  <c:v>41</c:v>
                </c:pt>
              </c:numCache>
            </c:numRef>
          </c:val>
        </c:ser>
        <c:ser>
          <c:idx val="2"/>
          <c:order val="2"/>
          <c:tx>
            <c:strRef>
              <c:f>Analyse!$F$40</c:f>
              <c:strCache>
                <c:ptCount val="1"/>
                <c:pt idx="0">
                  <c:v>20111</c:v>
                </c:pt>
              </c:strCache>
            </c:strRef>
          </c:tx>
          <c:cat>
            <c:strRef>
              <c:f>Analyse!$C$41:$C$43</c:f>
              <c:strCache>
                <c:ptCount val="3"/>
                <c:pt idx="0">
                  <c:v>Negativt</c:v>
                </c:pt>
                <c:pt idx="1">
                  <c:v>Nøytralt</c:v>
                </c:pt>
                <c:pt idx="2">
                  <c:v>Positivt</c:v>
                </c:pt>
              </c:strCache>
            </c:strRef>
          </c:cat>
          <c:val>
            <c:numRef>
              <c:f>Analyse!$F$41:$F$43</c:f>
              <c:numCache>
                <c:formatCode>General</c:formatCode>
                <c:ptCount val="3"/>
                <c:pt idx="0">
                  <c:v>30</c:v>
                </c:pt>
                <c:pt idx="1">
                  <c:v>22</c:v>
                </c:pt>
                <c:pt idx="2">
                  <c:v>48</c:v>
                </c:pt>
              </c:numCache>
            </c:numRef>
          </c:val>
        </c:ser>
        <c:dLbls>
          <c:showVal val="1"/>
        </c:dLbls>
        <c:overlap val="-25"/>
        <c:axId val="147208448"/>
        <c:axId val="147222528"/>
      </c:barChart>
      <c:catAx>
        <c:axId val="147208448"/>
        <c:scaling>
          <c:orientation val="minMax"/>
        </c:scaling>
        <c:axPos val="b"/>
        <c:numFmt formatCode="General" sourceLinked="1"/>
        <c:majorTickMark val="none"/>
        <c:tickLblPos val="nextTo"/>
        <c:crossAx val="147222528"/>
        <c:crosses val="autoZero"/>
        <c:auto val="1"/>
        <c:lblAlgn val="ctr"/>
        <c:lblOffset val="100"/>
      </c:catAx>
      <c:valAx>
        <c:axId val="147222528"/>
        <c:scaling>
          <c:orientation val="minMax"/>
        </c:scaling>
        <c:delete val="1"/>
        <c:axPos val="l"/>
        <c:numFmt formatCode="General" sourceLinked="1"/>
        <c:tickLblPos val="none"/>
        <c:crossAx val="147208448"/>
        <c:crosses val="autoZero"/>
        <c:crossBetween val="between"/>
      </c:valAx>
    </c:plotArea>
    <c:legend>
      <c:legendPos val="t"/>
      <c:layout/>
    </c:legend>
    <c:plotVisOnly val="1"/>
    <c:dispBlanksAs val="gap"/>
  </c:chart>
  <c:spPr>
    <a:ln>
      <a:noFill/>
    </a:ln>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manualLayout>
          <c:layoutTarget val="inner"/>
          <c:xMode val="edge"/>
          <c:yMode val="edge"/>
          <c:x val="6.9841269841269843E-2"/>
          <c:y val="5.7553956834532544E-2"/>
          <c:w val="0.9142857142857147"/>
          <c:h val="0.76738609112709832"/>
        </c:manualLayout>
      </c:layout>
      <c:barChart>
        <c:barDir val="bar"/>
        <c:grouping val="percentStacked"/>
        <c:ser>
          <c:idx val="0"/>
          <c:order val="0"/>
          <c:tx>
            <c:strRef>
              <c:f>Sheet1!$A$2</c:f>
              <c:strCache>
                <c:ptCount val="1"/>
                <c:pt idx="0">
                  <c:v>..…synkende</c:v>
                </c:pt>
              </c:strCache>
            </c:strRef>
          </c:tx>
          <c:spPr>
            <a:solidFill>
              <a:srgbClr val="D21608"/>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primærutvalg 2009</c:v>
                </c:pt>
                <c:pt idx="1">
                  <c:v>primærutvalg 2010</c:v>
                </c:pt>
                <c:pt idx="2">
                  <c:v>primærutvalg 2011</c:v>
                </c:pt>
              </c:strCache>
            </c:strRef>
          </c:cat>
          <c:val>
            <c:numRef>
              <c:f>Sheet1!$B$2:$F$2</c:f>
              <c:numCache>
                <c:formatCode>General</c:formatCode>
                <c:ptCount val="3"/>
                <c:pt idx="0">
                  <c:v>26</c:v>
                </c:pt>
                <c:pt idx="1">
                  <c:v>23</c:v>
                </c:pt>
                <c:pt idx="2">
                  <c:v>19</c:v>
                </c:pt>
              </c:numCache>
            </c:numRef>
          </c:val>
        </c:ser>
        <c:ser>
          <c:idx val="1"/>
          <c:order val="1"/>
          <c:tx>
            <c:strRef>
              <c:f>Sheet1!$A$3</c:f>
              <c:strCache>
                <c:ptCount val="1"/>
                <c:pt idx="0">
                  <c:v>..…stabil</c:v>
                </c:pt>
              </c:strCache>
            </c:strRef>
          </c:tx>
          <c:spPr>
            <a:solidFill>
              <a:schemeClr val="bg2">
                <a:lumMod val="40000"/>
                <a:lumOff val="60000"/>
              </a:schemeClr>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primærutvalg 2009</c:v>
                </c:pt>
                <c:pt idx="1">
                  <c:v>primærutvalg 2010</c:v>
                </c:pt>
                <c:pt idx="2">
                  <c:v>primærutvalg 2011</c:v>
                </c:pt>
              </c:strCache>
            </c:strRef>
          </c:cat>
          <c:val>
            <c:numRef>
              <c:f>Sheet1!$B$3:$F$3</c:f>
              <c:numCache>
                <c:formatCode>General</c:formatCode>
                <c:ptCount val="3"/>
                <c:pt idx="0">
                  <c:v>49</c:v>
                </c:pt>
                <c:pt idx="1">
                  <c:v>45</c:v>
                </c:pt>
                <c:pt idx="2">
                  <c:v>54</c:v>
                </c:pt>
              </c:numCache>
            </c:numRef>
          </c:val>
        </c:ser>
        <c:ser>
          <c:idx val="2"/>
          <c:order val="2"/>
          <c:tx>
            <c:strRef>
              <c:f>Sheet1!$A$4</c:f>
              <c:strCache>
                <c:ptCount val="1"/>
                <c:pt idx="0">
                  <c:v>..…økende</c:v>
                </c:pt>
              </c:strCache>
            </c:strRef>
          </c:tx>
          <c:spPr>
            <a:solidFill>
              <a:srgbClr val="8AD242"/>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primærutvalg 2009</c:v>
                </c:pt>
                <c:pt idx="1">
                  <c:v>primærutvalg 2010</c:v>
                </c:pt>
                <c:pt idx="2">
                  <c:v>primærutvalg 2011</c:v>
                </c:pt>
              </c:strCache>
            </c:strRef>
          </c:cat>
          <c:val>
            <c:numRef>
              <c:f>Sheet1!$B$4:$F$4</c:f>
              <c:numCache>
                <c:formatCode>General</c:formatCode>
                <c:ptCount val="3"/>
                <c:pt idx="0">
                  <c:v>15</c:v>
                </c:pt>
                <c:pt idx="1">
                  <c:v>21</c:v>
                </c:pt>
                <c:pt idx="2">
                  <c:v>19</c:v>
                </c:pt>
              </c:numCache>
            </c:numRef>
          </c:val>
        </c:ser>
        <c:ser>
          <c:idx val="3"/>
          <c:order val="3"/>
          <c:tx>
            <c:strRef>
              <c:f>Sheet1!$A$5</c:f>
              <c:strCache>
                <c:ptCount val="1"/>
                <c:pt idx="0">
                  <c:v>Vet ikke</c:v>
                </c:pt>
              </c:strCache>
            </c:strRef>
          </c:tx>
          <c:spPr>
            <a:solidFill>
              <a:srgbClr val="FFFFFF"/>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primærutvalg 2009</c:v>
                </c:pt>
                <c:pt idx="1">
                  <c:v>primærutvalg 2010</c:v>
                </c:pt>
                <c:pt idx="2">
                  <c:v>primærutvalg 2011</c:v>
                </c:pt>
              </c:strCache>
            </c:strRef>
          </c:cat>
          <c:val>
            <c:numRef>
              <c:f>Sheet1!$B$5:$F$5</c:f>
              <c:numCache>
                <c:formatCode>General</c:formatCode>
                <c:ptCount val="3"/>
                <c:pt idx="0">
                  <c:v>11</c:v>
                </c:pt>
                <c:pt idx="1">
                  <c:v>12</c:v>
                </c:pt>
                <c:pt idx="2">
                  <c:v>7</c:v>
                </c:pt>
              </c:numCache>
            </c:numRef>
          </c:val>
        </c:ser>
        <c:dLbls>
          <c:showVal val="1"/>
        </c:dLbls>
        <c:overlap val="100"/>
        <c:axId val="176973696"/>
        <c:axId val="176975232"/>
      </c:barChart>
      <c:catAx>
        <c:axId val="176973696"/>
        <c:scaling>
          <c:orientation val="maxMin"/>
        </c:scaling>
        <c:axPos val="l"/>
        <c:numFmt formatCode="General" sourceLinked="1"/>
        <c:tickLblPos val="nextTo"/>
        <c:spPr>
          <a:ln w="3172">
            <a:solidFill>
              <a:schemeClr val="tx1"/>
            </a:solidFill>
            <a:prstDash val="solid"/>
          </a:ln>
        </c:spPr>
        <c:txPr>
          <a:bodyPr rot="0" vert="horz"/>
          <a:lstStyle/>
          <a:p>
            <a:pPr>
              <a:defRPr sz="1199" b="1" i="0" u="none" strike="noStrike" baseline="0">
                <a:solidFill>
                  <a:schemeClr val="tx1"/>
                </a:solidFill>
                <a:latin typeface="Arial"/>
                <a:ea typeface="Arial"/>
                <a:cs typeface="Arial"/>
              </a:defRPr>
            </a:pPr>
            <a:endParaRPr lang="nb-NO"/>
          </a:p>
        </c:txPr>
        <c:crossAx val="176975232"/>
        <c:crosses val="autoZero"/>
        <c:auto val="1"/>
        <c:lblAlgn val="ctr"/>
        <c:lblOffset val="100"/>
        <c:tickLblSkip val="1"/>
        <c:tickMarkSkip val="1"/>
      </c:catAx>
      <c:valAx>
        <c:axId val="176975232"/>
        <c:scaling>
          <c:orientation val="minMax"/>
        </c:scaling>
        <c:axPos val="t"/>
        <c:numFmt formatCode="0\ %" sourceLinked="1"/>
        <c:tickLblPos val="nextTo"/>
        <c:spPr>
          <a:ln w="3172">
            <a:solidFill>
              <a:schemeClr val="tx1"/>
            </a:solidFill>
            <a:prstDash val="solid"/>
          </a:ln>
        </c:spPr>
        <c:txPr>
          <a:bodyPr rot="0" vert="horz"/>
          <a:lstStyle/>
          <a:p>
            <a:pPr>
              <a:defRPr sz="800" b="1" i="0" u="none" strike="noStrike" baseline="0">
                <a:solidFill>
                  <a:schemeClr val="tx1"/>
                </a:solidFill>
                <a:latin typeface="Arial"/>
                <a:ea typeface="Arial"/>
                <a:cs typeface="Arial"/>
              </a:defRPr>
            </a:pPr>
            <a:endParaRPr lang="nb-NO"/>
          </a:p>
        </c:txPr>
        <c:crossAx val="176973696"/>
        <c:crosses val="autoZero"/>
        <c:crossBetween val="between"/>
      </c:valAx>
      <c:spPr>
        <a:solidFill>
          <a:schemeClr val="bg1"/>
        </a:solidFill>
        <a:ln w="3172">
          <a:noFill/>
          <a:prstDash val="solid"/>
        </a:ln>
      </c:spPr>
    </c:plotArea>
    <c:legend>
      <c:legendPos val="b"/>
      <c:layout>
        <c:manualLayout>
          <c:xMode val="edge"/>
          <c:yMode val="edge"/>
          <c:x val="0.28888888888889047"/>
          <c:y val="0.94484412470023948"/>
          <c:w val="0.47831852900838917"/>
          <c:h val="4.7227854330708703E-2"/>
        </c:manualLayout>
      </c:layout>
      <c:spPr>
        <a:noFill/>
        <a:ln w="25380">
          <a:noFill/>
        </a:ln>
      </c:spPr>
      <c:txPr>
        <a:bodyPr/>
        <a:lstStyle/>
        <a:p>
          <a:pPr>
            <a:defRPr sz="824" b="1" i="0" u="none" strike="noStrike" baseline="0">
              <a:solidFill>
                <a:schemeClr val="tx1"/>
              </a:solidFill>
              <a:latin typeface="Arial"/>
              <a:ea typeface="Arial"/>
              <a:cs typeface="Arial"/>
            </a:defRPr>
          </a:pPr>
          <a:endParaRPr lang="nb-NO"/>
        </a:p>
      </c:txPr>
    </c:legend>
    <c:plotVisOnly val="1"/>
    <c:dispBlanksAs val="gap"/>
  </c:chart>
  <c:spPr>
    <a:noFill/>
    <a:ln>
      <a:noFill/>
    </a:ln>
  </c:spPr>
  <c:txPr>
    <a:bodyPr/>
    <a:lstStyle/>
    <a:p>
      <a:pPr>
        <a:defRPr sz="1799" b="1" i="0" u="none" strike="noStrike" baseline="0">
          <a:solidFill>
            <a:schemeClr val="tx1"/>
          </a:solidFill>
          <a:latin typeface="Arial"/>
          <a:ea typeface="Arial"/>
          <a:cs typeface="Arial"/>
        </a:defRPr>
      </a:pPr>
      <a:endParaRPr lang="nb-NO"/>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nb-NO"/>
  <c:chart>
    <c:autoTitleDeleted val="1"/>
    <c:plotArea>
      <c:layout>
        <c:manualLayout>
          <c:layoutTarget val="inner"/>
          <c:xMode val="edge"/>
          <c:yMode val="edge"/>
          <c:x val="6.9841269841269843E-2"/>
          <c:y val="5.755395683453253E-2"/>
          <c:w val="0.9142857142857147"/>
          <c:h val="0.76738609112709832"/>
        </c:manualLayout>
      </c:layout>
      <c:barChart>
        <c:barDir val="bar"/>
        <c:grouping val="percentStacked"/>
        <c:ser>
          <c:idx val="0"/>
          <c:order val="0"/>
          <c:tx>
            <c:strRef>
              <c:f>Sheet1!$A$2</c:f>
              <c:strCache>
                <c:ptCount val="1"/>
                <c:pt idx="0">
                  <c:v>..…synkende</c:v>
                </c:pt>
              </c:strCache>
            </c:strRef>
          </c:tx>
          <c:spPr>
            <a:solidFill>
              <a:srgbClr val="D21608"/>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storsamfunn 2009</c:v>
                </c:pt>
                <c:pt idx="1">
                  <c:v>storsamfunn 2010</c:v>
                </c:pt>
                <c:pt idx="2">
                  <c:v>storsamfunn 2011</c:v>
                </c:pt>
              </c:strCache>
            </c:strRef>
          </c:cat>
          <c:val>
            <c:numRef>
              <c:f>Sheet1!$B$2:$F$2</c:f>
              <c:numCache>
                <c:formatCode>General</c:formatCode>
                <c:ptCount val="3"/>
                <c:pt idx="0">
                  <c:v>26</c:v>
                </c:pt>
                <c:pt idx="1">
                  <c:v>28</c:v>
                </c:pt>
                <c:pt idx="2">
                  <c:v>27</c:v>
                </c:pt>
              </c:numCache>
            </c:numRef>
          </c:val>
        </c:ser>
        <c:ser>
          <c:idx val="1"/>
          <c:order val="1"/>
          <c:tx>
            <c:strRef>
              <c:f>Sheet1!$A$3</c:f>
              <c:strCache>
                <c:ptCount val="1"/>
                <c:pt idx="0">
                  <c:v>..…stabil</c:v>
                </c:pt>
              </c:strCache>
            </c:strRef>
          </c:tx>
          <c:spPr>
            <a:solidFill>
              <a:schemeClr val="bg2">
                <a:lumMod val="40000"/>
                <a:lumOff val="60000"/>
              </a:schemeClr>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storsamfunn 2009</c:v>
                </c:pt>
                <c:pt idx="1">
                  <c:v>storsamfunn 2010</c:v>
                </c:pt>
                <c:pt idx="2">
                  <c:v>storsamfunn 2011</c:v>
                </c:pt>
              </c:strCache>
            </c:strRef>
          </c:cat>
          <c:val>
            <c:numRef>
              <c:f>Sheet1!$B$3:$F$3</c:f>
              <c:numCache>
                <c:formatCode>General</c:formatCode>
                <c:ptCount val="3"/>
                <c:pt idx="0">
                  <c:v>54</c:v>
                </c:pt>
                <c:pt idx="1">
                  <c:v>51</c:v>
                </c:pt>
                <c:pt idx="2">
                  <c:v>52</c:v>
                </c:pt>
              </c:numCache>
            </c:numRef>
          </c:val>
        </c:ser>
        <c:ser>
          <c:idx val="2"/>
          <c:order val="2"/>
          <c:tx>
            <c:strRef>
              <c:f>Sheet1!$A$4</c:f>
              <c:strCache>
                <c:ptCount val="1"/>
                <c:pt idx="0">
                  <c:v>..…økende</c:v>
                </c:pt>
              </c:strCache>
            </c:strRef>
          </c:tx>
          <c:spPr>
            <a:solidFill>
              <a:srgbClr val="8AD242"/>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storsamfunn 2009</c:v>
                </c:pt>
                <c:pt idx="1">
                  <c:v>storsamfunn 2010</c:v>
                </c:pt>
                <c:pt idx="2">
                  <c:v>storsamfunn 2011</c:v>
                </c:pt>
              </c:strCache>
            </c:strRef>
          </c:cat>
          <c:val>
            <c:numRef>
              <c:f>Sheet1!$B$4:$F$4</c:f>
              <c:numCache>
                <c:formatCode>General</c:formatCode>
                <c:ptCount val="3"/>
                <c:pt idx="0">
                  <c:v>12</c:v>
                </c:pt>
                <c:pt idx="1">
                  <c:v>14</c:v>
                </c:pt>
                <c:pt idx="2">
                  <c:v>14</c:v>
                </c:pt>
              </c:numCache>
            </c:numRef>
          </c:val>
        </c:ser>
        <c:ser>
          <c:idx val="3"/>
          <c:order val="3"/>
          <c:tx>
            <c:strRef>
              <c:f>Sheet1!$A$5</c:f>
              <c:strCache>
                <c:ptCount val="1"/>
                <c:pt idx="0">
                  <c:v>Vet ikke</c:v>
                </c:pt>
              </c:strCache>
            </c:strRef>
          </c:tx>
          <c:spPr>
            <a:solidFill>
              <a:srgbClr val="FFFFFF"/>
            </a:solidFill>
            <a:ln w="12690">
              <a:noFill/>
              <a:prstDash val="solid"/>
            </a:ln>
          </c:spPr>
          <c:dLbls>
            <c:spPr>
              <a:noFill/>
              <a:ln w="25380">
                <a:noFill/>
              </a:ln>
            </c:spPr>
            <c:txPr>
              <a:bodyPr/>
              <a:lstStyle/>
              <a:p>
                <a:pPr>
                  <a:defRPr sz="1199" b="1" i="0" u="none" strike="noStrike" baseline="0">
                    <a:solidFill>
                      <a:schemeClr val="tx1"/>
                    </a:solidFill>
                    <a:latin typeface="Arial"/>
                    <a:ea typeface="Arial"/>
                    <a:cs typeface="Arial"/>
                  </a:defRPr>
                </a:pPr>
                <a:endParaRPr lang="nb-NO"/>
              </a:p>
            </c:txPr>
            <c:showVal val="1"/>
          </c:dLbls>
          <c:cat>
            <c:strRef>
              <c:f>Sheet1!$B$1:$F$1</c:f>
              <c:strCache>
                <c:ptCount val="3"/>
                <c:pt idx="0">
                  <c:v>storsamfunn 2009</c:v>
                </c:pt>
                <c:pt idx="1">
                  <c:v>storsamfunn 2010</c:v>
                </c:pt>
                <c:pt idx="2">
                  <c:v>storsamfunn 2011</c:v>
                </c:pt>
              </c:strCache>
            </c:strRef>
          </c:cat>
          <c:val>
            <c:numRef>
              <c:f>Sheet1!$B$5:$F$5</c:f>
              <c:numCache>
                <c:formatCode>General</c:formatCode>
                <c:ptCount val="3"/>
                <c:pt idx="0">
                  <c:v>8</c:v>
                </c:pt>
                <c:pt idx="1">
                  <c:v>8</c:v>
                </c:pt>
                <c:pt idx="2">
                  <c:v>7</c:v>
                </c:pt>
              </c:numCache>
            </c:numRef>
          </c:val>
        </c:ser>
        <c:dLbls>
          <c:showVal val="1"/>
        </c:dLbls>
        <c:overlap val="100"/>
        <c:axId val="176819200"/>
        <c:axId val="176845568"/>
      </c:barChart>
      <c:catAx>
        <c:axId val="176819200"/>
        <c:scaling>
          <c:orientation val="maxMin"/>
        </c:scaling>
        <c:axPos val="l"/>
        <c:numFmt formatCode="General" sourceLinked="1"/>
        <c:tickLblPos val="nextTo"/>
        <c:spPr>
          <a:ln w="3172">
            <a:solidFill>
              <a:schemeClr val="tx1"/>
            </a:solidFill>
            <a:prstDash val="solid"/>
          </a:ln>
        </c:spPr>
        <c:txPr>
          <a:bodyPr rot="0" vert="horz"/>
          <a:lstStyle/>
          <a:p>
            <a:pPr>
              <a:defRPr sz="1199" b="1" i="0" u="none" strike="noStrike" baseline="0">
                <a:solidFill>
                  <a:schemeClr val="tx1"/>
                </a:solidFill>
                <a:latin typeface="Arial"/>
                <a:ea typeface="Arial"/>
                <a:cs typeface="Arial"/>
              </a:defRPr>
            </a:pPr>
            <a:endParaRPr lang="nb-NO"/>
          </a:p>
        </c:txPr>
        <c:crossAx val="176845568"/>
        <c:crosses val="autoZero"/>
        <c:auto val="1"/>
        <c:lblAlgn val="ctr"/>
        <c:lblOffset val="100"/>
        <c:tickLblSkip val="1"/>
        <c:tickMarkSkip val="1"/>
      </c:catAx>
      <c:valAx>
        <c:axId val="176845568"/>
        <c:scaling>
          <c:orientation val="minMax"/>
        </c:scaling>
        <c:axPos val="t"/>
        <c:numFmt formatCode="0\ %" sourceLinked="1"/>
        <c:tickLblPos val="nextTo"/>
        <c:spPr>
          <a:ln w="3172">
            <a:solidFill>
              <a:schemeClr val="tx1"/>
            </a:solidFill>
            <a:prstDash val="solid"/>
          </a:ln>
        </c:spPr>
        <c:txPr>
          <a:bodyPr rot="0" vert="horz"/>
          <a:lstStyle/>
          <a:p>
            <a:pPr>
              <a:defRPr sz="800" b="1" i="0" u="none" strike="noStrike" baseline="0">
                <a:solidFill>
                  <a:schemeClr val="tx1"/>
                </a:solidFill>
                <a:latin typeface="Arial"/>
                <a:ea typeface="Arial"/>
                <a:cs typeface="Arial"/>
              </a:defRPr>
            </a:pPr>
            <a:endParaRPr lang="nb-NO"/>
          </a:p>
        </c:txPr>
        <c:crossAx val="176819200"/>
        <c:crosses val="autoZero"/>
        <c:crossBetween val="between"/>
      </c:valAx>
      <c:spPr>
        <a:solidFill>
          <a:schemeClr val="bg1"/>
        </a:solidFill>
        <a:ln w="3172">
          <a:noFill/>
          <a:prstDash val="solid"/>
        </a:ln>
      </c:spPr>
    </c:plotArea>
    <c:legend>
      <c:legendPos val="b"/>
      <c:layout>
        <c:manualLayout>
          <c:xMode val="edge"/>
          <c:yMode val="edge"/>
          <c:x val="0.28888888888889019"/>
          <c:y val="0.94484412470023948"/>
          <c:w val="0.47831852900838906"/>
          <c:h val="4.7227854330708703E-2"/>
        </c:manualLayout>
      </c:layout>
      <c:spPr>
        <a:noFill/>
        <a:ln w="25380">
          <a:noFill/>
        </a:ln>
      </c:spPr>
      <c:txPr>
        <a:bodyPr/>
        <a:lstStyle/>
        <a:p>
          <a:pPr>
            <a:defRPr sz="824" b="1" i="0" u="none" strike="noStrike" baseline="0">
              <a:solidFill>
                <a:schemeClr val="tx1"/>
              </a:solidFill>
              <a:latin typeface="Arial"/>
              <a:ea typeface="Arial"/>
              <a:cs typeface="Arial"/>
            </a:defRPr>
          </a:pPr>
          <a:endParaRPr lang="nb-NO"/>
        </a:p>
      </c:txPr>
    </c:legend>
    <c:plotVisOnly val="1"/>
    <c:dispBlanksAs val="gap"/>
  </c:chart>
  <c:spPr>
    <a:noFill/>
    <a:ln>
      <a:noFill/>
    </a:ln>
  </c:spPr>
  <c:txPr>
    <a:bodyPr/>
    <a:lstStyle/>
    <a:p>
      <a:pPr>
        <a:defRPr sz="1799" b="1" i="0" u="none" strike="noStrike" baseline="0">
          <a:solidFill>
            <a:schemeClr val="tx1"/>
          </a:solidFill>
          <a:latin typeface="Arial"/>
          <a:ea typeface="Arial"/>
          <a:cs typeface="Arial"/>
        </a:defRPr>
      </a:pPr>
      <a:endParaRPr lang="nb-NO"/>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nb-NO"/>
  <c:chart>
    <c:title>
      <c:tx>
        <c:rich>
          <a:bodyPr/>
          <a:lstStyle/>
          <a:p>
            <a:pPr>
              <a:defRPr sz="1600"/>
            </a:pPr>
            <a:r>
              <a:rPr lang="en-US" sz="1600" dirty="0" err="1"/>
              <a:t>Endring</a:t>
            </a:r>
            <a:r>
              <a:rPr lang="en-US" sz="1600" dirty="0"/>
              <a:t> </a:t>
            </a:r>
            <a:r>
              <a:rPr lang="en-US" sz="1600" dirty="0" err="1"/>
              <a:t>fra</a:t>
            </a:r>
            <a:r>
              <a:rPr lang="en-US" sz="1600" dirty="0"/>
              <a:t> 2009 </a:t>
            </a:r>
            <a:r>
              <a:rPr lang="en-US" sz="1600" dirty="0" err="1"/>
              <a:t>til</a:t>
            </a:r>
            <a:r>
              <a:rPr lang="en-US" sz="1600" dirty="0"/>
              <a:t> </a:t>
            </a:r>
            <a:r>
              <a:rPr lang="en-US" sz="1600" dirty="0" smtClean="0"/>
              <a:t>2011 i </a:t>
            </a:r>
            <a:r>
              <a:rPr lang="en-US" sz="1600" dirty="0" err="1" smtClean="0"/>
              <a:t>primærutvalget</a:t>
            </a:r>
            <a:endParaRPr lang="en-US" sz="1600" dirty="0"/>
          </a:p>
        </c:rich>
      </c:tx>
    </c:title>
    <c:plotArea>
      <c:layout/>
      <c:barChart>
        <c:barDir val="bar"/>
        <c:grouping val="clustered"/>
        <c:ser>
          <c:idx val="0"/>
          <c:order val="0"/>
          <c:tx>
            <c:strRef>
              <c:f>Enkeltordsanalyse!$E$25</c:f>
              <c:strCache>
                <c:ptCount val="1"/>
                <c:pt idx="0">
                  <c:v>Endring fra 2009 til 2011</c:v>
                </c:pt>
              </c:strCache>
            </c:strRef>
          </c:tx>
          <c:cat>
            <c:strRef>
              <c:f>Enkeltordsanalyse!$D$26:$D$42</c:f>
              <c:strCache>
                <c:ptCount val="17"/>
                <c:pt idx="0">
                  <c:v>Interessant</c:v>
                </c:pt>
                <c:pt idx="1">
                  <c:v>Morsomt</c:v>
                </c:pt>
                <c:pt idx="2">
                  <c:v>stress</c:v>
                </c:pt>
                <c:pt idx="3">
                  <c:v>Givende</c:v>
                </c:pt>
                <c:pt idx="4">
                  <c:v>Spennende</c:v>
                </c:pt>
                <c:pt idx="5">
                  <c:v>Utfordrende</c:v>
                </c:pt>
                <c:pt idx="6">
                  <c:v>Lærerikt</c:v>
                </c:pt>
                <c:pt idx="7">
                  <c:v>Ferie</c:v>
                </c:pt>
                <c:pt idx="8">
                  <c:v>ansvar</c:v>
                </c:pt>
                <c:pt idx="9">
                  <c:v>Mening/meningsfullt</c:v>
                </c:pt>
                <c:pt idx="10">
                  <c:v>slitsomt</c:v>
                </c:pt>
                <c:pt idx="11">
                  <c:v>dårlig</c:v>
                </c:pt>
                <c:pt idx="12">
                  <c:v>Bråk</c:v>
                </c:pt>
                <c:pt idx="13">
                  <c:v>Dårlig lønn/betalt</c:v>
                </c:pt>
                <c:pt idx="14">
                  <c:v>Krevende</c:v>
                </c:pt>
                <c:pt idx="15">
                  <c:v>vanskelig</c:v>
                </c:pt>
                <c:pt idx="16">
                  <c:v>Kjedelig</c:v>
                </c:pt>
              </c:strCache>
            </c:strRef>
          </c:cat>
          <c:val>
            <c:numRef>
              <c:f>Enkeltordsanalyse!$E$26:$E$42</c:f>
              <c:numCache>
                <c:formatCode>0\ %</c:formatCode>
                <c:ptCount val="17"/>
                <c:pt idx="0">
                  <c:v>1.3333333333333333</c:v>
                </c:pt>
                <c:pt idx="1">
                  <c:v>0.8</c:v>
                </c:pt>
                <c:pt idx="2">
                  <c:v>0.72727272727272729</c:v>
                </c:pt>
                <c:pt idx="3">
                  <c:v>0.56521739130434756</c:v>
                </c:pt>
                <c:pt idx="4">
                  <c:v>0.4666666666666669</c:v>
                </c:pt>
                <c:pt idx="5">
                  <c:v>0.37500000000000017</c:v>
                </c:pt>
                <c:pt idx="6">
                  <c:v>0.33333333333333331</c:v>
                </c:pt>
                <c:pt idx="7">
                  <c:v>0.18750000000000008</c:v>
                </c:pt>
                <c:pt idx="8">
                  <c:v>0.16666666666666666</c:v>
                </c:pt>
                <c:pt idx="9">
                  <c:v>0</c:v>
                </c:pt>
                <c:pt idx="10">
                  <c:v>-5.4054054054054085E-2</c:v>
                </c:pt>
                <c:pt idx="11">
                  <c:v>-6.666666666666668E-2</c:v>
                </c:pt>
                <c:pt idx="12">
                  <c:v>-0.18181818181818196</c:v>
                </c:pt>
                <c:pt idx="13">
                  <c:v>-0.21212121212121221</c:v>
                </c:pt>
                <c:pt idx="14">
                  <c:v>-0.2592592592592593</c:v>
                </c:pt>
                <c:pt idx="15">
                  <c:v>-0.42857142857142855</c:v>
                </c:pt>
                <c:pt idx="16">
                  <c:v>-0.5</c:v>
                </c:pt>
              </c:numCache>
            </c:numRef>
          </c:val>
        </c:ser>
        <c:dLbls>
          <c:showVal val="1"/>
        </c:dLbls>
        <c:overlap val="-25"/>
        <c:axId val="147244160"/>
        <c:axId val="147245696"/>
      </c:barChart>
      <c:catAx>
        <c:axId val="147244160"/>
        <c:scaling>
          <c:orientation val="maxMin"/>
        </c:scaling>
        <c:axPos val="l"/>
        <c:majorTickMark val="none"/>
        <c:tickLblPos val="low"/>
        <c:crossAx val="147245696"/>
        <c:crosses val="autoZero"/>
        <c:auto val="1"/>
        <c:lblAlgn val="ctr"/>
        <c:lblOffset val="100"/>
      </c:catAx>
      <c:valAx>
        <c:axId val="147245696"/>
        <c:scaling>
          <c:orientation val="minMax"/>
        </c:scaling>
        <c:delete val="1"/>
        <c:axPos val="t"/>
        <c:numFmt formatCode="0\ %" sourceLinked="1"/>
        <c:tickLblPos val="none"/>
        <c:crossAx val="147244160"/>
        <c:crosses val="autoZero"/>
        <c:crossBetween val="between"/>
      </c:valAx>
    </c:plotArea>
    <c:legend>
      <c:legendPos val="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nb-NO"/>
  <c:chart>
    <c:title>
      <c:tx>
        <c:rich>
          <a:bodyPr/>
          <a:lstStyle/>
          <a:p>
            <a:pPr>
              <a:defRPr/>
            </a:pPr>
            <a:r>
              <a:rPr lang="nb-NO"/>
              <a:t>Først nevnt</a:t>
            </a:r>
          </a:p>
        </c:rich>
      </c:tx>
      <c:layout>
        <c:manualLayout>
          <c:xMode val="edge"/>
          <c:yMode val="edge"/>
          <c:x val="0.3517430008748908"/>
          <c:y val="3.7037037037037056E-2"/>
        </c:manualLayout>
      </c:layout>
    </c:title>
    <c:plotArea>
      <c:layout/>
      <c:barChart>
        <c:barDir val="col"/>
        <c:grouping val="clustered"/>
        <c:ser>
          <c:idx val="0"/>
          <c:order val="0"/>
          <c:tx>
            <c:strRef>
              <c:f>Analyse!$E$34</c:f>
              <c:strCache>
                <c:ptCount val="1"/>
                <c:pt idx="0">
                  <c:v>2009</c:v>
                </c:pt>
              </c:strCache>
            </c:strRef>
          </c:tx>
          <c:cat>
            <c:strRef>
              <c:f>Analyse!$D$35:$D$37</c:f>
              <c:strCache>
                <c:ptCount val="3"/>
                <c:pt idx="0">
                  <c:v>Negativt</c:v>
                </c:pt>
                <c:pt idx="1">
                  <c:v>Nøytralt</c:v>
                </c:pt>
                <c:pt idx="2">
                  <c:v>Positivt</c:v>
                </c:pt>
              </c:strCache>
            </c:strRef>
          </c:cat>
          <c:val>
            <c:numRef>
              <c:f>Analyse!$E$35:$E$37</c:f>
              <c:numCache>
                <c:formatCode>General</c:formatCode>
                <c:ptCount val="3"/>
                <c:pt idx="0">
                  <c:v>38</c:v>
                </c:pt>
                <c:pt idx="1">
                  <c:v>23</c:v>
                </c:pt>
                <c:pt idx="2">
                  <c:v>39</c:v>
                </c:pt>
              </c:numCache>
            </c:numRef>
          </c:val>
        </c:ser>
        <c:ser>
          <c:idx val="1"/>
          <c:order val="1"/>
          <c:tx>
            <c:strRef>
              <c:f>Analyse!$F$34</c:f>
              <c:strCache>
                <c:ptCount val="1"/>
                <c:pt idx="0">
                  <c:v>2010</c:v>
                </c:pt>
              </c:strCache>
            </c:strRef>
          </c:tx>
          <c:cat>
            <c:strRef>
              <c:f>Analyse!$D$35:$D$37</c:f>
              <c:strCache>
                <c:ptCount val="3"/>
                <c:pt idx="0">
                  <c:v>Negativt</c:v>
                </c:pt>
                <c:pt idx="1">
                  <c:v>Nøytralt</c:v>
                </c:pt>
                <c:pt idx="2">
                  <c:v>Positivt</c:v>
                </c:pt>
              </c:strCache>
            </c:strRef>
          </c:cat>
          <c:val>
            <c:numRef>
              <c:f>Analyse!$F$35:$F$37</c:f>
              <c:numCache>
                <c:formatCode>General</c:formatCode>
                <c:ptCount val="3"/>
                <c:pt idx="0">
                  <c:v>30</c:v>
                </c:pt>
                <c:pt idx="1">
                  <c:v>28</c:v>
                </c:pt>
                <c:pt idx="2">
                  <c:v>43</c:v>
                </c:pt>
              </c:numCache>
            </c:numRef>
          </c:val>
        </c:ser>
        <c:ser>
          <c:idx val="2"/>
          <c:order val="2"/>
          <c:tx>
            <c:strRef>
              <c:f>Analyse!$G$34</c:f>
              <c:strCache>
                <c:ptCount val="1"/>
                <c:pt idx="0">
                  <c:v>2011</c:v>
                </c:pt>
              </c:strCache>
            </c:strRef>
          </c:tx>
          <c:cat>
            <c:strRef>
              <c:f>Analyse!$D$35:$D$37</c:f>
              <c:strCache>
                <c:ptCount val="3"/>
                <c:pt idx="0">
                  <c:v>Negativt</c:v>
                </c:pt>
                <c:pt idx="1">
                  <c:v>Nøytralt</c:v>
                </c:pt>
                <c:pt idx="2">
                  <c:v>Positivt</c:v>
                </c:pt>
              </c:strCache>
            </c:strRef>
          </c:cat>
          <c:val>
            <c:numRef>
              <c:f>Analyse!$G$35:$G$37</c:f>
              <c:numCache>
                <c:formatCode>General</c:formatCode>
                <c:ptCount val="3"/>
                <c:pt idx="0">
                  <c:v>35</c:v>
                </c:pt>
                <c:pt idx="1">
                  <c:v>19</c:v>
                </c:pt>
                <c:pt idx="2">
                  <c:v>46</c:v>
                </c:pt>
              </c:numCache>
            </c:numRef>
          </c:val>
        </c:ser>
        <c:dLbls>
          <c:showVal val="1"/>
        </c:dLbls>
        <c:overlap val="-25"/>
        <c:axId val="147289984"/>
        <c:axId val="147291520"/>
      </c:barChart>
      <c:catAx>
        <c:axId val="147289984"/>
        <c:scaling>
          <c:orientation val="minMax"/>
        </c:scaling>
        <c:axPos val="b"/>
        <c:numFmt formatCode="General" sourceLinked="1"/>
        <c:majorTickMark val="none"/>
        <c:tickLblPos val="nextTo"/>
        <c:crossAx val="147291520"/>
        <c:crosses val="autoZero"/>
        <c:auto val="1"/>
        <c:lblAlgn val="ctr"/>
        <c:lblOffset val="100"/>
      </c:catAx>
      <c:valAx>
        <c:axId val="147291520"/>
        <c:scaling>
          <c:orientation val="minMax"/>
        </c:scaling>
        <c:delete val="1"/>
        <c:axPos val="l"/>
        <c:numFmt formatCode="General" sourceLinked="1"/>
        <c:tickLblPos val="none"/>
        <c:crossAx val="147289984"/>
        <c:crosses val="autoZero"/>
        <c:crossBetween val="between"/>
      </c:valAx>
    </c:plotArea>
    <c:legend>
      <c:legendPos val="t"/>
    </c:legend>
    <c:plotVisOnly val="1"/>
    <c:dispBlanksAs val="gap"/>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nb-NO"/>
  <c:chart>
    <c:title>
      <c:tx>
        <c:rich>
          <a:bodyPr/>
          <a:lstStyle/>
          <a:p>
            <a:pPr>
              <a:defRPr/>
            </a:pPr>
            <a:r>
              <a:rPr lang="nb-NO"/>
              <a:t>Totalt nevnt</a:t>
            </a:r>
          </a:p>
        </c:rich>
      </c:tx>
      <c:layout>
        <c:manualLayout>
          <c:xMode val="edge"/>
          <c:yMode val="edge"/>
          <c:x val="0.3517430008748908"/>
          <c:y val="3.7037037037037056E-2"/>
        </c:manualLayout>
      </c:layout>
    </c:title>
    <c:plotArea>
      <c:layout/>
      <c:barChart>
        <c:barDir val="col"/>
        <c:grouping val="clustered"/>
        <c:ser>
          <c:idx val="0"/>
          <c:order val="0"/>
          <c:tx>
            <c:strRef>
              <c:f>Analyse!$E$43</c:f>
              <c:strCache>
                <c:ptCount val="1"/>
                <c:pt idx="0">
                  <c:v>2009</c:v>
                </c:pt>
              </c:strCache>
            </c:strRef>
          </c:tx>
          <c:cat>
            <c:strRef>
              <c:f>Analyse!$D$44:$D$46</c:f>
              <c:strCache>
                <c:ptCount val="3"/>
                <c:pt idx="0">
                  <c:v>Negativt</c:v>
                </c:pt>
                <c:pt idx="1">
                  <c:v>Nøytralt</c:v>
                </c:pt>
                <c:pt idx="2">
                  <c:v>Positivt</c:v>
                </c:pt>
              </c:strCache>
            </c:strRef>
          </c:cat>
          <c:val>
            <c:numRef>
              <c:f>Analyse!$E$44:$E$46</c:f>
              <c:numCache>
                <c:formatCode>General</c:formatCode>
                <c:ptCount val="3"/>
                <c:pt idx="0">
                  <c:v>35</c:v>
                </c:pt>
                <c:pt idx="1">
                  <c:v>27</c:v>
                </c:pt>
                <c:pt idx="2">
                  <c:v>39</c:v>
                </c:pt>
              </c:numCache>
            </c:numRef>
          </c:val>
        </c:ser>
        <c:ser>
          <c:idx val="1"/>
          <c:order val="1"/>
          <c:tx>
            <c:strRef>
              <c:f>Analyse!$F$43</c:f>
              <c:strCache>
                <c:ptCount val="1"/>
                <c:pt idx="0">
                  <c:v>2010</c:v>
                </c:pt>
              </c:strCache>
            </c:strRef>
          </c:tx>
          <c:cat>
            <c:strRef>
              <c:f>Analyse!$D$44:$D$46</c:f>
              <c:strCache>
                <c:ptCount val="3"/>
                <c:pt idx="0">
                  <c:v>Negativt</c:v>
                </c:pt>
                <c:pt idx="1">
                  <c:v>Nøytralt</c:v>
                </c:pt>
                <c:pt idx="2">
                  <c:v>Positivt</c:v>
                </c:pt>
              </c:strCache>
            </c:strRef>
          </c:cat>
          <c:val>
            <c:numRef>
              <c:f>Analyse!$F$44:$F$46</c:f>
              <c:numCache>
                <c:formatCode>General</c:formatCode>
                <c:ptCount val="3"/>
                <c:pt idx="0">
                  <c:v>32</c:v>
                </c:pt>
                <c:pt idx="1">
                  <c:v>26</c:v>
                </c:pt>
                <c:pt idx="2">
                  <c:v>42</c:v>
                </c:pt>
              </c:numCache>
            </c:numRef>
          </c:val>
        </c:ser>
        <c:ser>
          <c:idx val="2"/>
          <c:order val="2"/>
          <c:tx>
            <c:strRef>
              <c:f>Analyse!$G$43</c:f>
              <c:strCache>
                <c:ptCount val="1"/>
                <c:pt idx="0">
                  <c:v>2011</c:v>
                </c:pt>
              </c:strCache>
            </c:strRef>
          </c:tx>
          <c:cat>
            <c:strRef>
              <c:f>Analyse!$D$44:$D$46</c:f>
              <c:strCache>
                <c:ptCount val="3"/>
                <c:pt idx="0">
                  <c:v>Negativt</c:v>
                </c:pt>
                <c:pt idx="1">
                  <c:v>Nøytralt</c:v>
                </c:pt>
                <c:pt idx="2">
                  <c:v>Positivt</c:v>
                </c:pt>
              </c:strCache>
            </c:strRef>
          </c:cat>
          <c:val>
            <c:numRef>
              <c:f>Analyse!$G$44:$G$46</c:f>
              <c:numCache>
                <c:formatCode>General</c:formatCode>
                <c:ptCount val="3"/>
                <c:pt idx="0">
                  <c:v>34</c:v>
                </c:pt>
                <c:pt idx="1">
                  <c:v>22</c:v>
                </c:pt>
                <c:pt idx="2">
                  <c:v>44</c:v>
                </c:pt>
              </c:numCache>
            </c:numRef>
          </c:val>
        </c:ser>
        <c:dLbls>
          <c:showVal val="1"/>
        </c:dLbls>
        <c:overlap val="-25"/>
        <c:axId val="147327232"/>
        <c:axId val="147341312"/>
      </c:barChart>
      <c:catAx>
        <c:axId val="147327232"/>
        <c:scaling>
          <c:orientation val="minMax"/>
        </c:scaling>
        <c:axPos val="b"/>
        <c:numFmt formatCode="General" sourceLinked="1"/>
        <c:majorTickMark val="none"/>
        <c:tickLblPos val="nextTo"/>
        <c:crossAx val="147341312"/>
        <c:crosses val="autoZero"/>
        <c:auto val="1"/>
        <c:lblAlgn val="ctr"/>
        <c:lblOffset val="100"/>
      </c:catAx>
      <c:valAx>
        <c:axId val="147341312"/>
        <c:scaling>
          <c:orientation val="minMax"/>
        </c:scaling>
        <c:delete val="1"/>
        <c:axPos val="l"/>
        <c:numFmt formatCode="General" sourceLinked="1"/>
        <c:tickLblPos val="none"/>
        <c:crossAx val="147327232"/>
        <c:crosses val="autoZero"/>
        <c:crossBetween val="between"/>
      </c:valAx>
    </c:plotArea>
    <c:legend>
      <c:legendPos val="t"/>
    </c:legend>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nb-NO"/>
  <c:chart>
    <c:title>
      <c:tx>
        <c:rich>
          <a:bodyPr/>
          <a:lstStyle/>
          <a:p>
            <a:pPr>
              <a:defRPr/>
            </a:pPr>
            <a:r>
              <a:rPr lang="en-US"/>
              <a:t>Endring fra 2009 til 2011 i storsamfunnet</a:t>
            </a:r>
          </a:p>
        </c:rich>
      </c:tx>
    </c:title>
    <c:plotArea>
      <c:layout/>
      <c:barChart>
        <c:barDir val="bar"/>
        <c:grouping val="clustered"/>
        <c:ser>
          <c:idx val="0"/>
          <c:order val="0"/>
          <c:tx>
            <c:strRef>
              <c:f>Enkeltsordanalyse!$J$30</c:f>
              <c:strCache>
                <c:ptCount val="1"/>
                <c:pt idx="0">
                  <c:v>Endring fra 2009</c:v>
                </c:pt>
              </c:strCache>
            </c:strRef>
          </c:tx>
          <c:cat>
            <c:strRef>
              <c:f>Enkeltsordanalyse!$I$31:$I$48</c:f>
              <c:strCache>
                <c:ptCount val="18"/>
                <c:pt idx="0">
                  <c:v>Interessant</c:v>
                </c:pt>
                <c:pt idx="1">
                  <c:v>Mening/meningsfullt</c:v>
                </c:pt>
                <c:pt idx="2">
                  <c:v>Bråk</c:v>
                </c:pt>
                <c:pt idx="3">
                  <c:v>ansvar</c:v>
                </c:pt>
                <c:pt idx="4">
                  <c:v>Spennende</c:v>
                </c:pt>
                <c:pt idx="5">
                  <c:v>vanskelig</c:v>
                </c:pt>
                <c:pt idx="6">
                  <c:v>Krevende</c:v>
                </c:pt>
                <c:pt idx="7">
                  <c:v>Viktig</c:v>
                </c:pt>
                <c:pt idx="8">
                  <c:v>Morsomt</c:v>
                </c:pt>
                <c:pt idx="9">
                  <c:v>slitsomt</c:v>
                </c:pt>
                <c:pt idx="10">
                  <c:v>Utfordrende</c:v>
                </c:pt>
                <c:pt idx="11">
                  <c:v>Ferie</c:v>
                </c:pt>
                <c:pt idx="12">
                  <c:v>stress</c:v>
                </c:pt>
                <c:pt idx="13">
                  <c:v>Dårlig lønn/betalt</c:v>
                </c:pt>
                <c:pt idx="14">
                  <c:v>Givende</c:v>
                </c:pt>
                <c:pt idx="15">
                  <c:v>dårlig</c:v>
                </c:pt>
                <c:pt idx="16">
                  <c:v>Kjedelig</c:v>
                </c:pt>
                <c:pt idx="17">
                  <c:v>Lærerikt</c:v>
                </c:pt>
              </c:strCache>
            </c:strRef>
          </c:cat>
          <c:val>
            <c:numRef>
              <c:f>Enkeltsordanalyse!$J$31:$J$48</c:f>
              <c:numCache>
                <c:formatCode>0\ %</c:formatCode>
                <c:ptCount val="18"/>
                <c:pt idx="0">
                  <c:v>1.7</c:v>
                </c:pt>
                <c:pt idx="1">
                  <c:v>0.8</c:v>
                </c:pt>
                <c:pt idx="2">
                  <c:v>0.8</c:v>
                </c:pt>
                <c:pt idx="3">
                  <c:v>0.79999999999999993</c:v>
                </c:pt>
                <c:pt idx="4">
                  <c:v>0.55454545454545501</c:v>
                </c:pt>
                <c:pt idx="5">
                  <c:v>0.44000000000000006</c:v>
                </c:pt>
                <c:pt idx="6">
                  <c:v>0.35000000000000026</c:v>
                </c:pt>
                <c:pt idx="7">
                  <c:v>0.28571428571428592</c:v>
                </c:pt>
                <c:pt idx="8">
                  <c:v>0.20000000000000004</c:v>
                </c:pt>
                <c:pt idx="9">
                  <c:v>0.18800000000000008</c:v>
                </c:pt>
                <c:pt idx="10">
                  <c:v>0.15312499999999996</c:v>
                </c:pt>
                <c:pt idx="11">
                  <c:v>-4.2553191489360792E-3</c:v>
                </c:pt>
                <c:pt idx="12">
                  <c:v>-5.2631578947368432E-2</c:v>
                </c:pt>
                <c:pt idx="13">
                  <c:v>-0.10000000000000002</c:v>
                </c:pt>
                <c:pt idx="14">
                  <c:v>-0.13913043478260878</c:v>
                </c:pt>
                <c:pt idx="15">
                  <c:v>-0.14500000000000002</c:v>
                </c:pt>
                <c:pt idx="16">
                  <c:v>-0.30769230769230782</c:v>
                </c:pt>
                <c:pt idx="17">
                  <c:v>-0.5</c:v>
                </c:pt>
              </c:numCache>
            </c:numRef>
          </c:val>
        </c:ser>
        <c:dLbls>
          <c:showVal val="1"/>
        </c:dLbls>
        <c:overlap val="-25"/>
        <c:axId val="147387136"/>
        <c:axId val="147388672"/>
      </c:barChart>
      <c:catAx>
        <c:axId val="147387136"/>
        <c:scaling>
          <c:orientation val="maxMin"/>
        </c:scaling>
        <c:axPos val="l"/>
        <c:majorTickMark val="none"/>
        <c:tickLblPos val="low"/>
        <c:crossAx val="147388672"/>
        <c:crosses val="autoZero"/>
        <c:auto val="1"/>
        <c:lblAlgn val="ctr"/>
        <c:lblOffset val="100"/>
      </c:catAx>
      <c:valAx>
        <c:axId val="147388672"/>
        <c:scaling>
          <c:orientation val="minMax"/>
        </c:scaling>
        <c:delete val="1"/>
        <c:axPos val="t"/>
        <c:numFmt formatCode="0\ %" sourceLinked="1"/>
        <c:tickLblPos val="none"/>
        <c:crossAx val="147387136"/>
        <c:crosses val="autoZero"/>
        <c:crossBetween val="between"/>
      </c:valAx>
    </c:plotArea>
    <c:legend>
      <c:legendPos val="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nb-NO"/>
  <c:style val="4"/>
  <c:chart>
    <c:autoTitleDeleted val="1"/>
    <c:plotArea>
      <c:layout/>
      <c:barChart>
        <c:barDir val="bar"/>
        <c:grouping val="percentStacked"/>
        <c:ser>
          <c:idx val="0"/>
          <c:order val="0"/>
          <c:tx>
            <c:strRef>
              <c:f>'Ark1'!$A$2</c:f>
              <c:strCache>
                <c:ptCount val="1"/>
                <c:pt idx="0">
                  <c:v>Lav attraktivitet 1-2</c:v>
                </c:pt>
              </c:strCache>
            </c:strRef>
          </c:tx>
          <c:spPr>
            <a:solidFill>
              <a:srgbClr val="D21608"/>
            </a:solidFill>
          </c:spPr>
          <c:dLbls>
            <c:txPr>
              <a:bodyPr/>
              <a:lstStyle/>
              <a:p>
                <a:pPr>
                  <a:defRPr sz="1400"/>
                </a:pPr>
                <a:endParaRPr lang="nb-NO"/>
              </a:p>
            </c:txPr>
            <c:showVal val="1"/>
          </c:dLbls>
          <c:cat>
            <c:strRef>
              <c:f>'Ark1'!$B$1:$H$1</c:f>
              <c:strCache>
                <c:ptCount val="7"/>
                <c:pt idx="0">
                  <c:v>Primær 2009</c:v>
                </c:pt>
                <c:pt idx="1">
                  <c:v>Primær 2010</c:v>
                </c:pt>
                <c:pt idx="2">
                  <c:v>Primær 2011</c:v>
                </c:pt>
                <c:pt idx="3">
                  <c:v> </c:v>
                </c:pt>
                <c:pt idx="4">
                  <c:v>Storsamfunn 2009</c:v>
                </c:pt>
                <c:pt idx="5">
                  <c:v>Storsamfunn 2010</c:v>
                </c:pt>
                <c:pt idx="6">
                  <c:v>Storsamfunn 2011</c:v>
                </c:pt>
              </c:strCache>
            </c:strRef>
          </c:cat>
          <c:val>
            <c:numRef>
              <c:f>'Ark1'!$B$2:$H$2</c:f>
              <c:numCache>
                <c:formatCode>General</c:formatCode>
                <c:ptCount val="7"/>
                <c:pt idx="0">
                  <c:v>44</c:v>
                </c:pt>
                <c:pt idx="1">
                  <c:v>31</c:v>
                </c:pt>
                <c:pt idx="2" formatCode="0">
                  <c:v>28.60773</c:v>
                </c:pt>
                <c:pt idx="4">
                  <c:v>47</c:v>
                </c:pt>
                <c:pt idx="5">
                  <c:v>40</c:v>
                </c:pt>
                <c:pt idx="6">
                  <c:v>44</c:v>
                </c:pt>
              </c:numCache>
            </c:numRef>
          </c:val>
        </c:ser>
        <c:ser>
          <c:idx val="1"/>
          <c:order val="1"/>
          <c:tx>
            <c:strRef>
              <c:f>'Ark1'!$A$3</c:f>
              <c:strCache>
                <c:ptCount val="1"/>
                <c:pt idx="0">
                  <c:v>Middels attraktivitet 3-4</c:v>
                </c:pt>
              </c:strCache>
            </c:strRef>
          </c:tx>
          <c:spPr>
            <a:solidFill>
              <a:schemeClr val="bg2">
                <a:lumMod val="40000"/>
                <a:lumOff val="60000"/>
              </a:schemeClr>
            </a:solidFill>
          </c:spPr>
          <c:dLbls>
            <c:txPr>
              <a:bodyPr/>
              <a:lstStyle/>
              <a:p>
                <a:pPr>
                  <a:defRPr sz="1400"/>
                </a:pPr>
                <a:endParaRPr lang="nb-NO"/>
              </a:p>
            </c:txPr>
            <c:showVal val="1"/>
          </c:dLbls>
          <c:cat>
            <c:strRef>
              <c:f>'Ark1'!$B$1:$H$1</c:f>
              <c:strCache>
                <c:ptCount val="7"/>
                <c:pt idx="0">
                  <c:v>Primær 2009</c:v>
                </c:pt>
                <c:pt idx="1">
                  <c:v>Primær 2010</c:v>
                </c:pt>
                <c:pt idx="2">
                  <c:v>Primær 2011</c:v>
                </c:pt>
                <c:pt idx="3">
                  <c:v> </c:v>
                </c:pt>
                <c:pt idx="4">
                  <c:v>Storsamfunn 2009</c:v>
                </c:pt>
                <c:pt idx="5">
                  <c:v>Storsamfunn 2010</c:v>
                </c:pt>
                <c:pt idx="6">
                  <c:v>Storsamfunn 2011</c:v>
                </c:pt>
              </c:strCache>
            </c:strRef>
          </c:cat>
          <c:val>
            <c:numRef>
              <c:f>'Ark1'!$B$3:$H$3</c:f>
              <c:numCache>
                <c:formatCode>General</c:formatCode>
                <c:ptCount val="7"/>
                <c:pt idx="0">
                  <c:v>38</c:v>
                </c:pt>
                <c:pt idx="1">
                  <c:v>49</c:v>
                </c:pt>
                <c:pt idx="2" formatCode="0">
                  <c:v>46.138210000000022</c:v>
                </c:pt>
                <c:pt idx="4">
                  <c:v>38</c:v>
                </c:pt>
                <c:pt idx="5">
                  <c:v>39</c:v>
                </c:pt>
                <c:pt idx="6">
                  <c:v>41</c:v>
                </c:pt>
              </c:numCache>
            </c:numRef>
          </c:val>
        </c:ser>
        <c:ser>
          <c:idx val="2"/>
          <c:order val="2"/>
          <c:tx>
            <c:strRef>
              <c:f>'Ark1'!$A$4</c:f>
              <c:strCache>
                <c:ptCount val="1"/>
                <c:pt idx="0">
                  <c:v>Høy attraktivitet 5-6</c:v>
                </c:pt>
              </c:strCache>
            </c:strRef>
          </c:tx>
          <c:spPr>
            <a:solidFill>
              <a:srgbClr val="8AD242"/>
            </a:solidFill>
          </c:spPr>
          <c:dLbls>
            <c:txPr>
              <a:bodyPr/>
              <a:lstStyle/>
              <a:p>
                <a:pPr>
                  <a:defRPr sz="1400"/>
                </a:pPr>
                <a:endParaRPr lang="nb-NO"/>
              </a:p>
            </c:txPr>
            <c:showVal val="1"/>
          </c:dLbls>
          <c:cat>
            <c:strRef>
              <c:f>'Ark1'!$B$1:$H$1</c:f>
              <c:strCache>
                <c:ptCount val="7"/>
                <c:pt idx="0">
                  <c:v>Primær 2009</c:v>
                </c:pt>
                <c:pt idx="1">
                  <c:v>Primær 2010</c:v>
                </c:pt>
                <c:pt idx="2">
                  <c:v>Primær 2011</c:v>
                </c:pt>
                <c:pt idx="3">
                  <c:v> </c:v>
                </c:pt>
                <c:pt idx="4">
                  <c:v>Storsamfunn 2009</c:v>
                </c:pt>
                <c:pt idx="5">
                  <c:v>Storsamfunn 2010</c:v>
                </c:pt>
                <c:pt idx="6">
                  <c:v>Storsamfunn 2011</c:v>
                </c:pt>
              </c:strCache>
            </c:strRef>
          </c:cat>
          <c:val>
            <c:numRef>
              <c:f>'Ark1'!$B$4:$H$4</c:f>
              <c:numCache>
                <c:formatCode>General</c:formatCode>
                <c:ptCount val="7"/>
                <c:pt idx="0">
                  <c:v>16</c:v>
                </c:pt>
                <c:pt idx="1">
                  <c:v>20</c:v>
                </c:pt>
                <c:pt idx="2" formatCode="0">
                  <c:v>25.254069999999999</c:v>
                </c:pt>
                <c:pt idx="4">
                  <c:v>14</c:v>
                </c:pt>
                <c:pt idx="5">
                  <c:v>21</c:v>
                </c:pt>
                <c:pt idx="6">
                  <c:v>15</c:v>
                </c:pt>
              </c:numCache>
            </c:numRef>
          </c:val>
        </c:ser>
        <c:dLbls>
          <c:showVal val="1"/>
        </c:dLbls>
        <c:overlap val="100"/>
        <c:axId val="174707840"/>
        <c:axId val="174710144"/>
      </c:barChart>
      <c:catAx>
        <c:axId val="174707840"/>
        <c:scaling>
          <c:orientation val="maxMin"/>
        </c:scaling>
        <c:axPos val="l"/>
        <c:majorTickMark val="none"/>
        <c:tickLblPos val="nextTo"/>
        <c:txPr>
          <a:bodyPr/>
          <a:lstStyle/>
          <a:p>
            <a:pPr>
              <a:defRPr sz="1200"/>
            </a:pPr>
            <a:endParaRPr lang="nb-NO"/>
          </a:p>
        </c:txPr>
        <c:crossAx val="174710144"/>
        <c:crosses val="autoZero"/>
        <c:auto val="1"/>
        <c:lblAlgn val="ctr"/>
        <c:lblOffset val="100"/>
      </c:catAx>
      <c:valAx>
        <c:axId val="174710144"/>
        <c:scaling>
          <c:orientation val="minMax"/>
        </c:scaling>
        <c:delete val="1"/>
        <c:axPos val="t"/>
        <c:numFmt formatCode="0\ %" sourceLinked="1"/>
        <c:majorTickMark val="none"/>
        <c:tickLblPos val="none"/>
        <c:crossAx val="174707840"/>
        <c:crosses val="autoZero"/>
        <c:crossBetween val="between"/>
      </c:valAx>
    </c:plotArea>
    <c:legend>
      <c:legendPos val="t"/>
      <c:txPr>
        <a:bodyPr/>
        <a:lstStyle/>
        <a:p>
          <a:pPr>
            <a:defRPr sz="1200"/>
          </a:pPr>
          <a:endParaRPr lang="nb-NO"/>
        </a:p>
      </c:txPr>
    </c:legend>
    <c:plotVisOnly val="1"/>
    <c:dispBlanksAs val="gap"/>
  </c:chart>
  <c:txPr>
    <a:bodyPr/>
    <a:lstStyle/>
    <a:p>
      <a:pPr>
        <a:defRPr sz="1800"/>
      </a:pPr>
      <a:endParaRPr lang="nb-NO"/>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manualLayout>
          <c:layoutTarget val="inner"/>
          <c:xMode val="edge"/>
          <c:yMode val="edge"/>
          <c:x val="0.17985341411037598"/>
          <c:y val="2.1367521367521368E-2"/>
          <c:w val="0.80668764076330812"/>
          <c:h val="0.89743589743589902"/>
        </c:manualLayout>
      </c:layout>
      <c:barChart>
        <c:barDir val="bar"/>
        <c:grouping val="percentStacked"/>
        <c:ser>
          <c:idx val="0"/>
          <c:order val="0"/>
          <c:tx>
            <c:strRef>
              <c:f>Sheet1!$A$3</c:f>
              <c:strCache>
                <c:ptCount val="1"/>
                <c:pt idx="0">
                  <c:v>Lite attraktivit (1-2)</c:v>
                </c:pt>
              </c:strCache>
            </c:strRef>
          </c:tx>
          <c:spPr>
            <a:solidFill>
              <a:srgbClr val="D21608"/>
            </a:solidFill>
            <a:ln w="12677">
              <a:noFill/>
              <a:prstDash val="solid"/>
            </a:ln>
          </c:spPr>
          <c:dLbls>
            <c:txPr>
              <a:bodyPr/>
              <a:lstStyle/>
              <a:p>
                <a:pPr>
                  <a:defRPr sz="1200">
                    <a:solidFill>
                      <a:schemeClr val="bg1"/>
                    </a:solidFill>
                  </a:defRPr>
                </a:pPr>
                <a:endParaRPr lang="nb-NO"/>
              </a:p>
            </c:txPr>
            <c:showVal val="1"/>
          </c:dLbls>
          <c:cat>
            <c:strRef>
              <c:f>Sheet1!$B$2:$S$2</c:f>
              <c:strCache>
                <c:ptCount val="18"/>
                <c:pt idx="0">
                  <c:v>Primær 2009</c:v>
                </c:pt>
                <c:pt idx="1">
                  <c:v>Primær 2010</c:v>
                </c:pt>
                <c:pt idx="2">
                  <c:v>Primær 2011</c:v>
                </c:pt>
                <c:pt idx="3">
                  <c:v>Storsamfunn 2009</c:v>
                </c:pt>
                <c:pt idx="4">
                  <c:v>Storsamfunn 2010</c:v>
                </c:pt>
                <c:pt idx="5">
                  <c:v>Storsamfunn 2011</c:v>
                </c:pt>
                <c:pt idx="6">
                  <c:v>Primær 2009</c:v>
                </c:pt>
                <c:pt idx="7">
                  <c:v>Primær 2010</c:v>
                </c:pt>
                <c:pt idx="8">
                  <c:v>Primær 2011</c:v>
                </c:pt>
                <c:pt idx="9">
                  <c:v>Storsamfunn 2009</c:v>
                </c:pt>
                <c:pt idx="10">
                  <c:v>Storsamfunn 2010</c:v>
                </c:pt>
                <c:pt idx="11">
                  <c:v>Storsamfunn 2011</c:v>
                </c:pt>
                <c:pt idx="12">
                  <c:v>Primær 2009</c:v>
                </c:pt>
                <c:pt idx="13">
                  <c:v>Primær 2010</c:v>
                </c:pt>
                <c:pt idx="14">
                  <c:v>Primær 2011</c:v>
                </c:pt>
                <c:pt idx="15">
                  <c:v>Storsamfunn 2009</c:v>
                </c:pt>
                <c:pt idx="16">
                  <c:v>Storsamfunn 2010</c:v>
                </c:pt>
                <c:pt idx="17">
                  <c:v>Storsamfunn 2011</c:v>
                </c:pt>
              </c:strCache>
            </c:strRef>
          </c:cat>
          <c:val>
            <c:numRef>
              <c:f>Sheet1!$B$3:$S$3</c:f>
              <c:numCache>
                <c:formatCode>General</c:formatCode>
                <c:ptCount val="18"/>
                <c:pt idx="0">
                  <c:v>61</c:v>
                </c:pt>
                <c:pt idx="1">
                  <c:v>56</c:v>
                </c:pt>
                <c:pt idx="2">
                  <c:v>66</c:v>
                </c:pt>
                <c:pt idx="3">
                  <c:v>61</c:v>
                </c:pt>
                <c:pt idx="4">
                  <c:v>61</c:v>
                </c:pt>
                <c:pt idx="5">
                  <c:v>65</c:v>
                </c:pt>
                <c:pt idx="6">
                  <c:v>44</c:v>
                </c:pt>
                <c:pt idx="7">
                  <c:v>31</c:v>
                </c:pt>
                <c:pt idx="8">
                  <c:v>29</c:v>
                </c:pt>
                <c:pt idx="9">
                  <c:v>47</c:v>
                </c:pt>
                <c:pt idx="10">
                  <c:v>40</c:v>
                </c:pt>
                <c:pt idx="11">
                  <c:v>44</c:v>
                </c:pt>
                <c:pt idx="12">
                  <c:v>34</c:v>
                </c:pt>
                <c:pt idx="13">
                  <c:v>32</c:v>
                </c:pt>
                <c:pt idx="14">
                  <c:v>36</c:v>
                </c:pt>
                <c:pt idx="15">
                  <c:v>35</c:v>
                </c:pt>
                <c:pt idx="16">
                  <c:v>36</c:v>
                </c:pt>
                <c:pt idx="17">
                  <c:v>33</c:v>
                </c:pt>
              </c:numCache>
            </c:numRef>
          </c:val>
        </c:ser>
        <c:ser>
          <c:idx val="1"/>
          <c:order val="1"/>
          <c:tx>
            <c:strRef>
              <c:f>Sheet1!$A$4</c:f>
              <c:strCache>
                <c:ptCount val="1"/>
                <c:pt idx="0">
                  <c:v>Indifferent</c:v>
                </c:pt>
              </c:strCache>
            </c:strRef>
          </c:tx>
          <c:spPr>
            <a:solidFill>
              <a:schemeClr val="bg2">
                <a:lumMod val="40000"/>
                <a:lumOff val="60000"/>
              </a:schemeClr>
            </a:solidFill>
            <a:ln w="12677">
              <a:noFill/>
              <a:prstDash val="solid"/>
            </a:ln>
          </c:spPr>
          <c:dLbls>
            <c:spPr>
              <a:noFill/>
              <a:ln w="25355">
                <a:noFill/>
              </a:ln>
            </c:spPr>
            <c:txPr>
              <a:bodyPr/>
              <a:lstStyle/>
              <a:p>
                <a:pPr>
                  <a:defRPr sz="1198" b="1" i="0" u="none" strike="noStrike" baseline="0">
                    <a:solidFill>
                      <a:srgbClr val="FFFFFF"/>
                    </a:solidFill>
                    <a:latin typeface="Arial"/>
                    <a:ea typeface="Arial"/>
                    <a:cs typeface="Arial"/>
                  </a:defRPr>
                </a:pPr>
                <a:endParaRPr lang="nb-NO"/>
              </a:p>
            </c:txPr>
            <c:showVal val="1"/>
          </c:dLbls>
          <c:cat>
            <c:strRef>
              <c:f>Sheet1!$B$2:$S$2</c:f>
              <c:strCache>
                <c:ptCount val="18"/>
                <c:pt idx="0">
                  <c:v>Primær 2009</c:v>
                </c:pt>
                <c:pt idx="1">
                  <c:v>Primær 2010</c:v>
                </c:pt>
                <c:pt idx="2">
                  <c:v>Primær 2011</c:v>
                </c:pt>
                <c:pt idx="3">
                  <c:v>Storsamfunn 2009</c:v>
                </c:pt>
                <c:pt idx="4">
                  <c:v>Storsamfunn 2010</c:v>
                </c:pt>
                <c:pt idx="5">
                  <c:v>Storsamfunn 2011</c:v>
                </c:pt>
                <c:pt idx="6">
                  <c:v>Primær 2009</c:v>
                </c:pt>
                <c:pt idx="7">
                  <c:v>Primær 2010</c:v>
                </c:pt>
                <c:pt idx="8">
                  <c:v>Primær 2011</c:v>
                </c:pt>
                <c:pt idx="9">
                  <c:v>Storsamfunn 2009</c:v>
                </c:pt>
                <c:pt idx="10">
                  <c:v>Storsamfunn 2010</c:v>
                </c:pt>
                <c:pt idx="11">
                  <c:v>Storsamfunn 2011</c:v>
                </c:pt>
                <c:pt idx="12">
                  <c:v>Primær 2009</c:v>
                </c:pt>
                <c:pt idx="13">
                  <c:v>Primær 2010</c:v>
                </c:pt>
                <c:pt idx="14">
                  <c:v>Primær 2011</c:v>
                </c:pt>
                <c:pt idx="15">
                  <c:v>Storsamfunn 2009</c:v>
                </c:pt>
                <c:pt idx="16">
                  <c:v>Storsamfunn 2010</c:v>
                </c:pt>
                <c:pt idx="17">
                  <c:v>Storsamfunn 2011</c:v>
                </c:pt>
              </c:strCache>
            </c:strRef>
          </c:cat>
          <c:val>
            <c:numRef>
              <c:f>Sheet1!$B$4:$S$4</c:f>
              <c:numCache>
                <c:formatCode>General</c:formatCode>
                <c:ptCount val="18"/>
                <c:pt idx="0">
                  <c:v>30</c:v>
                </c:pt>
                <c:pt idx="1">
                  <c:v>32</c:v>
                </c:pt>
                <c:pt idx="2">
                  <c:v>27</c:v>
                </c:pt>
                <c:pt idx="3">
                  <c:v>28</c:v>
                </c:pt>
                <c:pt idx="4">
                  <c:v>28</c:v>
                </c:pt>
                <c:pt idx="5">
                  <c:v>24</c:v>
                </c:pt>
                <c:pt idx="6">
                  <c:v>38</c:v>
                </c:pt>
                <c:pt idx="7">
                  <c:v>49</c:v>
                </c:pt>
                <c:pt idx="8">
                  <c:v>46</c:v>
                </c:pt>
                <c:pt idx="9">
                  <c:v>38</c:v>
                </c:pt>
                <c:pt idx="10">
                  <c:v>39</c:v>
                </c:pt>
                <c:pt idx="11">
                  <c:v>41</c:v>
                </c:pt>
                <c:pt idx="12">
                  <c:v>37</c:v>
                </c:pt>
                <c:pt idx="13">
                  <c:v>36</c:v>
                </c:pt>
                <c:pt idx="14">
                  <c:v>33</c:v>
                </c:pt>
                <c:pt idx="15">
                  <c:v>32</c:v>
                </c:pt>
                <c:pt idx="16">
                  <c:v>36</c:v>
                </c:pt>
                <c:pt idx="17">
                  <c:v>38</c:v>
                </c:pt>
              </c:numCache>
            </c:numRef>
          </c:val>
        </c:ser>
        <c:ser>
          <c:idx val="2"/>
          <c:order val="2"/>
          <c:tx>
            <c:strRef>
              <c:f>Sheet1!$A$5</c:f>
              <c:strCache>
                <c:ptCount val="1"/>
                <c:pt idx="0">
                  <c:v>Attraktivt (5-6)</c:v>
                </c:pt>
              </c:strCache>
            </c:strRef>
          </c:tx>
          <c:spPr>
            <a:solidFill>
              <a:srgbClr val="92D050"/>
            </a:solidFill>
            <a:ln w="12677">
              <a:noFill/>
              <a:prstDash val="solid"/>
            </a:ln>
          </c:spPr>
          <c:dLbls>
            <c:spPr>
              <a:noFill/>
              <a:ln w="25355">
                <a:noFill/>
              </a:ln>
            </c:spPr>
            <c:txPr>
              <a:bodyPr/>
              <a:lstStyle/>
              <a:p>
                <a:pPr>
                  <a:defRPr sz="1198" b="1" i="0" u="none" strike="noStrike" baseline="0">
                    <a:solidFill>
                      <a:srgbClr val="FFFFFF"/>
                    </a:solidFill>
                    <a:latin typeface="Arial"/>
                    <a:ea typeface="Arial"/>
                    <a:cs typeface="Arial"/>
                  </a:defRPr>
                </a:pPr>
                <a:endParaRPr lang="nb-NO"/>
              </a:p>
            </c:txPr>
            <c:showVal val="1"/>
          </c:dLbls>
          <c:cat>
            <c:strRef>
              <c:f>Sheet1!$B$2:$S$2</c:f>
              <c:strCache>
                <c:ptCount val="18"/>
                <c:pt idx="0">
                  <c:v>Primær 2009</c:v>
                </c:pt>
                <c:pt idx="1">
                  <c:v>Primær 2010</c:v>
                </c:pt>
                <c:pt idx="2">
                  <c:v>Primær 2011</c:v>
                </c:pt>
                <c:pt idx="3">
                  <c:v>Storsamfunn 2009</c:v>
                </c:pt>
                <c:pt idx="4">
                  <c:v>Storsamfunn 2010</c:v>
                </c:pt>
                <c:pt idx="5">
                  <c:v>Storsamfunn 2011</c:v>
                </c:pt>
                <c:pt idx="6">
                  <c:v>Primær 2009</c:v>
                </c:pt>
                <c:pt idx="7">
                  <c:v>Primær 2010</c:v>
                </c:pt>
                <c:pt idx="8">
                  <c:v>Primær 2011</c:v>
                </c:pt>
                <c:pt idx="9">
                  <c:v>Storsamfunn 2009</c:v>
                </c:pt>
                <c:pt idx="10">
                  <c:v>Storsamfunn 2010</c:v>
                </c:pt>
                <c:pt idx="11">
                  <c:v>Storsamfunn 2011</c:v>
                </c:pt>
                <c:pt idx="12">
                  <c:v>Primær 2009</c:v>
                </c:pt>
                <c:pt idx="13">
                  <c:v>Primær 2010</c:v>
                </c:pt>
                <c:pt idx="14">
                  <c:v>Primær 2011</c:v>
                </c:pt>
                <c:pt idx="15">
                  <c:v>Storsamfunn 2009</c:v>
                </c:pt>
                <c:pt idx="16">
                  <c:v>Storsamfunn 2010</c:v>
                </c:pt>
                <c:pt idx="17">
                  <c:v>Storsamfunn 2011</c:v>
                </c:pt>
              </c:strCache>
            </c:strRef>
          </c:cat>
          <c:val>
            <c:numRef>
              <c:f>Sheet1!$B$5:$S$5</c:f>
              <c:numCache>
                <c:formatCode>General</c:formatCode>
                <c:ptCount val="18"/>
                <c:pt idx="0">
                  <c:v>9</c:v>
                </c:pt>
                <c:pt idx="1">
                  <c:v>12</c:v>
                </c:pt>
                <c:pt idx="2">
                  <c:v>8</c:v>
                </c:pt>
                <c:pt idx="3">
                  <c:v>11</c:v>
                </c:pt>
                <c:pt idx="4">
                  <c:v>10</c:v>
                </c:pt>
                <c:pt idx="5">
                  <c:v>11</c:v>
                </c:pt>
                <c:pt idx="6">
                  <c:v>16</c:v>
                </c:pt>
                <c:pt idx="7">
                  <c:v>20</c:v>
                </c:pt>
                <c:pt idx="8">
                  <c:v>25</c:v>
                </c:pt>
                <c:pt idx="9">
                  <c:v>14</c:v>
                </c:pt>
                <c:pt idx="10">
                  <c:v>21</c:v>
                </c:pt>
                <c:pt idx="11">
                  <c:v>15</c:v>
                </c:pt>
                <c:pt idx="12">
                  <c:v>26</c:v>
                </c:pt>
                <c:pt idx="13">
                  <c:v>32</c:v>
                </c:pt>
                <c:pt idx="14">
                  <c:v>31</c:v>
                </c:pt>
                <c:pt idx="15">
                  <c:v>32</c:v>
                </c:pt>
                <c:pt idx="16">
                  <c:v>28</c:v>
                </c:pt>
                <c:pt idx="17">
                  <c:v>29</c:v>
                </c:pt>
              </c:numCache>
            </c:numRef>
          </c:val>
        </c:ser>
        <c:dLbls>
          <c:showVal val="1"/>
        </c:dLbls>
        <c:overlap val="100"/>
        <c:axId val="174884352"/>
        <c:axId val="174885888"/>
      </c:barChart>
      <c:catAx>
        <c:axId val="174884352"/>
        <c:scaling>
          <c:orientation val="maxMin"/>
        </c:scaling>
        <c:axPos val="l"/>
        <c:numFmt formatCode="General" sourceLinked="1"/>
        <c:tickLblPos val="nextTo"/>
        <c:spPr>
          <a:ln w="3169">
            <a:solidFill>
              <a:schemeClr val="tx1"/>
            </a:solidFill>
            <a:prstDash val="solid"/>
          </a:ln>
        </c:spPr>
        <c:txPr>
          <a:bodyPr rot="0" vert="horz"/>
          <a:lstStyle/>
          <a:p>
            <a:pPr>
              <a:defRPr sz="900" b="1" i="0" u="none" strike="noStrike" baseline="0">
                <a:solidFill>
                  <a:schemeClr val="tx1"/>
                </a:solidFill>
                <a:latin typeface="Arial"/>
                <a:ea typeface="Arial"/>
                <a:cs typeface="Arial"/>
              </a:defRPr>
            </a:pPr>
            <a:endParaRPr lang="nb-NO"/>
          </a:p>
        </c:txPr>
        <c:crossAx val="174885888"/>
        <c:crosses val="autoZero"/>
        <c:auto val="1"/>
        <c:lblAlgn val="ctr"/>
        <c:lblOffset val="100"/>
        <c:tickLblSkip val="1"/>
        <c:tickMarkSkip val="1"/>
      </c:catAx>
      <c:valAx>
        <c:axId val="174885888"/>
        <c:scaling>
          <c:orientation val="minMax"/>
        </c:scaling>
        <c:delete val="1"/>
        <c:axPos val="t"/>
        <c:numFmt formatCode="0\ %" sourceLinked="1"/>
        <c:tickLblPos val="none"/>
        <c:crossAx val="174884352"/>
        <c:crosses val="autoZero"/>
        <c:crossBetween val="between"/>
      </c:valAx>
      <c:spPr>
        <a:noFill/>
        <a:ln w="25355">
          <a:noFill/>
        </a:ln>
      </c:spPr>
    </c:plotArea>
    <c:legend>
      <c:legendPos val="b"/>
      <c:layout>
        <c:manualLayout>
          <c:xMode val="edge"/>
          <c:yMode val="edge"/>
          <c:x val="0.23822341857335141"/>
          <c:y val="0.94230769230769262"/>
          <c:w val="0.64602960969044643"/>
          <c:h val="5.3418803418803423E-2"/>
        </c:manualLayout>
      </c:layout>
      <c:spPr>
        <a:noFill/>
        <a:ln w="25355">
          <a:noFill/>
        </a:ln>
      </c:spPr>
      <c:txPr>
        <a:bodyPr/>
        <a:lstStyle/>
        <a:p>
          <a:pPr>
            <a:defRPr sz="1098" b="1" i="0" u="none" strike="noStrike" baseline="0">
              <a:solidFill>
                <a:schemeClr val="tx1"/>
              </a:solidFill>
              <a:latin typeface="Arial"/>
              <a:ea typeface="Arial"/>
              <a:cs typeface="Arial"/>
            </a:defRPr>
          </a:pPr>
          <a:endParaRPr lang="nb-NO"/>
        </a:p>
      </c:txPr>
    </c:legend>
    <c:plotVisOnly val="1"/>
    <c:dispBlanksAs val="gap"/>
  </c:chart>
  <c:spPr>
    <a:noFill/>
    <a:ln>
      <a:noFill/>
    </a:ln>
  </c:spPr>
  <c:txPr>
    <a:bodyPr/>
    <a:lstStyle/>
    <a:p>
      <a:pPr>
        <a:defRPr sz="2021" b="1" i="0" u="none" strike="noStrike" baseline="0">
          <a:solidFill>
            <a:schemeClr val="tx1"/>
          </a:solidFill>
          <a:latin typeface="Arial"/>
          <a:ea typeface="Arial"/>
          <a:cs typeface="Arial"/>
        </a:defRPr>
      </a:pPr>
      <a:endParaRPr lang="nb-NO"/>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nb-NO"/>
  <c:chart>
    <c:title>
      <c:tx>
        <c:rich>
          <a:bodyPr/>
          <a:lstStyle/>
          <a:p>
            <a:pPr>
              <a:defRPr sz="1400"/>
            </a:pPr>
            <a:r>
              <a:rPr lang="nb-NO" sz="1400" dirty="0" smtClean="0"/>
              <a:t>Attraktivitet i primærmarkedet 2010</a:t>
            </a:r>
            <a:endParaRPr lang="nb-NO" sz="1400" dirty="0"/>
          </a:p>
        </c:rich>
      </c:tx>
    </c:title>
    <c:plotArea>
      <c:layout/>
      <c:barChart>
        <c:barDir val="col"/>
        <c:grouping val="clustered"/>
        <c:ser>
          <c:idx val="0"/>
          <c:order val="0"/>
          <c:tx>
            <c:strRef>
              <c:f>Sheet1!$B$1</c:f>
              <c:strCache>
                <c:ptCount val="1"/>
                <c:pt idx="0">
                  <c:v>2009</c:v>
                </c:pt>
              </c:strCache>
            </c:strRef>
          </c:tx>
          <c:spPr>
            <a:solidFill>
              <a:schemeClr val="accent6">
                <a:lumMod val="50000"/>
              </a:schemeClr>
            </a:solidFill>
            <a:ln w="12690">
              <a:noFill/>
              <a:prstDash val="solid"/>
            </a:ln>
          </c:spPr>
          <c:dLbls>
            <c:spPr>
              <a:noFill/>
              <a:ln w="25380">
                <a:noFill/>
              </a:ln>
            </c:spPr>
            <c:txPr>
              <a:bodyPr/>
              <a:lstStyle/>
              <a:p>
                <a:pPr>
                  <a:defRPr sz="900" b="0" i="0" u="none" strike="noStrike" baseline="0">
                    <a:solidFill>
                      <a:schemeClr val="tx1"/>
                    </a:solidFill>
                    <a:latin typeface="Arial"/>
                    <a:ea typeface="Arial"/>
                    <a:cs typeface="Arial"/>
                  </a:defRPr>
                </a:pPr>
                <a:endParaRPr lang="nb-NO"/>
              </a:p>
            </c:txPr>
            <c:showVal val="1"/>
          </c:dLbls>
          <c:cat>
            <c:strRef>
              <c:f>Sheet1!$A$2:$A$3</c:f>
              <c:strCache>
                <c:ptCount val="2"/>
                <c:pt idx="0">
                  <c:v>Menn attraktivt</c:v>
                </c:pt>
                <c:pt idx="1">
                  <c:v>Kvinner attraktivt</c:v>
                </c:pt>
              </c:strCache>
            </c:strRef>
          </c:cat>
          <c:val>
            <c:numRef>
              <c:f>Sheet1!$B$2:$B$3</c:f>
              <c:numCache>
                <c:formatCode>0\ %</c:formatCode>
                <c:ptCount val="2"/>
                <c:pt idx="0">
                  <c:v>0.1</c:v>
                </c:pt>
                <c:pt idx="1">
                  <c:v>0.2</c:v>
                </c:pt>
              </c:numCache>
            </c:numRef>
          </c:val>
        </c:ser>
        <c:ser>
          <c:idx val="1"/>
          <c:order val="1"/>
          <c:tx>
            <c:strRef>
              <c:f>Sheet1!$C$1</c:f>
              <c:strCache>
                <c:ptCount val="1"/>
                <c:pt idx="0">
                  <c:v>2010</c:v>
                </c:pt>
              </c:strCache>
            </c:strRef>
          </c:tx>
          <c:spPr>
            <a:solidFill>
              <a:schemeClr val="accent6">
                <a:lumMod val="75000"/>
              </a:schemeClr>
            </a:solidFill>
            <a:ln w="12690">
              <a:noFill/>
              <a:prstDash val="solid"/>
            </a:ln>
          </c:spPr>
          <c:dLbls>
            <c:spPr>
              <a:noFill/>
              <a:ln w="25380">
                <a:noFill/>
              </a:ln>
            </c:spPr>
            <c:txPr>
              <a:bodyPr/>
              <a:lstStyle/>
              <a:p>
                <a:pPr>
                  <a:defRPr sz="900" b="0" i="0" u="none" strike="noStrike" baseline="0">
                    <a:solidFill>
                      <a:schemeClr val="tx1"/>
                    </a:solidFill>
                    <a:latin typeface="Arial"/>
                    <a:ea typeface="Arial"/>
                    <a:cs typeface="Arial"/>
                  </a:defRPr>
                </a:pPr>
                <a:endParaRPr lang="nb-NO"/>
              </a:p>
            </c:txPr>
            <c:showVal val="1"/>
          </c:dLbls>
          <c:cat>
            <c:strRef>
              <c:f>Sheet1!$A$2:$A$3</c:f>
              <c:strCache>
                <c:ptCount val="2"/>
                <c:pt idx="0">
                  <c:v>Menn attraktivt</c:v>
                </c:pt>
                <c:pt idx="1">
                  <c:v>Kvinner attraktivt</c:v>
                </c:pt>
              </c:strCache>
            </c:strRef>
          </c:cat>
          <c:val>
            <c:numRef>
              <c:f>Sheet1!$C$2:$C$3</c:f>
              <c:numCache>
                <c:formatCode>0\ %</c:formatCode>
                <c:ptCount val="2"/>
                <c:pt idx="0">
                  <c:v>0.2</c:v>
                </c:pt>
                <c:pt idx="1">
                  <c:v>0.2</c:v>
                </c:pt>
              </c:numCache>
            </c:numRef>
          </c:val>
        </c:ser>
        <c:ser>
          <c:idx val="2"/>
          <c:order val="2"/>
          <c:tx>
            <c:strRef>
              <c:f>Sheet1!$D$1</c:f>
              <c:strCache>
                <c:ptCount val="1"/>
                <c:pt idx="0">
                  <c:v>2011</c:v>
                </c:pt>
              </c:strCache>
            </c:strRef>
          </c:tx>
          <c:spPr>
            <a:solidFill>
              <a:schemeClr val="accent6">
                <a:lumMod val="60000"/>
                <a:lumOff val="40000"/>
              </a:schemeClr>
            </a:solidFill>
            <a:ln w="12690">
              <a:noFill/>
              <a:prstDash val="solid"/>
            </a:ln>
          </c:spPr>
          <c:dLbls>
            <c:spPr>
              <a:noFill/>
              <a:ln w="25380">
                <a:noFill/>
              </a:ln>
            </c:spPr>
            <c:txPr>
              <a:bodyPr/>
              <a:lstStyle/>
              <a:p>
                <a:pPr>
                  <a:defRPr sz="1000" b="0" i="0" u="none" strike="noStrike" baseline="0">
                    <a:solidFill>
                      <a:schemeClr val="tx1"/>
                    </a:solidFill>
                    <a:latin typeface="Arial"/>
                    <a:ea typeface="Arial"/>
                    <a:cs typeface="Arial"/>
                  </a:defRPr>
                </a:pPr>
                <a:endParaRPr lang="nb-NO"/>
              </a:p>
            </c:txPr>
            <c:showVal val="1"/>
          </c:dLbls>
          <c:cat>
            <c:strRef>
              <c:f>Sheet1!$A$2:$A$3</c:f>
              <c:strCache>
                <c:ptCount val="2"/>
                <c:pt idx="0">
                  <c:v>Menn attraktivt</c:v>
                </c:pt>
                <c:pt idx="1">
                  <c:v>Kvinner attraktivt</c:v>
                </c:pt>
              </c:strCache>
            </c:strRef>
          </c:cat>
          <c:val>
            <c:numRef>
              <c:f>Sheet1!$D$2:$D$3</c:f>
              <c:numCache>
                <c:formatCode>0\ %</c:formatCode>
                <c:ptCount val="2"/>
                <c:pt idx="0">
                  <c:v>0.23</c:v>
                </c:pt>
                <c:pt idx="1">
                  <c:v>0.28000000000000008</c:v>
                </c:pt>
              </c:numCache>
            </c:numRef>
          </c:val>
        </c:ser>
        <c:dLbls>
          <c:showVal val="1"/>
        </c:dLbls>
        <c:gapWidth val="95"/>
        <c:axId val="175076864"/>
        <c:axId val="175078400"/>
      </c:barChart>
      <c:catAx>
        <c:axId val="175076864"/>
        <c:scaling>
          <c:orientation val="minMax"/>
        </c:scaling>
        <c:axPos val="b"/>
        <c:numFmt formatCode="General" sourceLinked="1"/>
        <c:majorTickMark val="none"/>
        <c:tickLblPos val="nextTo"/>
        <c:spPr>
          <a:ln w="3172">
            <a:solidFill>
              <a:schemeClr val="tx1"/>
            </a:solidFill>
            <a:prstDash val="solid"/>
          </a:ln>
        </c:spPr>
        <c:txPr>
          <a:bodyPr rot="0" vert="horz"/>
          <a:lstStyle/>
          <a:p>
            <a:pPr>
              <a:defRPr sz="1050" b="1" i="0" u="none" strike="noStrike" baseline="0">
                <a:solidFill>
                  <a:schemeClr val="tx1"/>
                </a:solidFill>
                <a:latin typeface="Arial"/>
                <a:ea typeface="Arial"/>
                <a:cs typeface="Arial"/>
              </a:defRPr>
            </a:pPr>
            <a:endParaRPr lang="nb-NO"/>
          </a:p>
        </c:txPr>
        <c:crossAx val="175078400"/>
        <c:crosses val="autoZero"/>
        <c:auto val="1"/>
        <c:lblAlgn val="ctr"/>
        <c:lblOffset val="100"/>
        <c:tickLblSkip val="1"/>
        <c:tickMarkSkip val="1"/>
      </c:catAx>
      <c:valAx>
        <c:axId val="175078400"/>
        <c:scaling>
          <c:orientation val="minMax"/>
        </c:scaling>
        <c:delete val="1"/>
        <c:axPos val="l"/>
        <c:numFmt formatCode="0\ %" sourceLinked="1"/>
        <c:tickLblPos val="none"/>
        <c:crossAx val="175076864"/>
        <c:crosses val="autoZero"/>
        <c:crossBetween val="between"/>
      </c:valAx>
      <c:spPr>
        <a:noFill/>
        <a:ln w="25380">
          <a:noFill/>
        </a:ln>
      </c:spPr>
    </c:plotArea>
    <c:legend>
      <c:legendPos val="t"/>
      <c:spPr>
        <a:noFill/>
        <a:ln w="25380">
          <a:noFill/>
        </a:ln>
      </c:spPr>
      <c:txPr>
        <a:bodyPr/>
        <a:lstStyle/>
        <a:p>
          <a:pPr>
            <a:defRPr sz="824" b="1" i="0" u="none" strike="noStrike" baseline="0">
              <a:solidFill>
                <a:schemeClr val="tx1"/>
              </a:solidFill>
              <a:latin typeface="Arial"/>
              <a:ea typeface="Arial"/>
              <a:cs typeface="Arial"/>
            </a:defRPr>
          </a:pPr>
          <a:endParaRPr lang="nb-NO"/>
        </a:p>
      </c:txPr>
    </c:legend>
    <c:plotVisOnly val="1"/>
    <c:dispBlanksAs val="gap"/>
  </c:chart>
  <c:spPr>
    <a:noFill/>
    <a:ln>
      <a:noFill/>
    </a:ln>
  </c:spPr>
  <c:txPr>
    <a:bodyPr/>
    <a:lstStyle/>
    <a:p>
      <a:pPr>
        <a:defRPr sz="1799" b="1" i="0" u="none" strike="noStrike" baseline="0">
          <a:solidFill>
            <a:schemeClr val="tx1"/>
          </a:solidFill>
          <a:latin typeface="Arial"/>
          <a:ea typeface="Arial"/>
          <a:cs typeface="Arial"/>
        </a:defRPr>
      </a:pPr>
      <a:endParaRPr lang="nb-NO"/>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4525F-EA84-4A6C-8808-0FF34C284ACD}" type="datetimeFigureOut">
              <a:rPr lang="nb-NO" smtClean="0"/>
              <a:pPr/>
              <a:t>13.04.2011</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08177-7BBE-461F-9700-B0F48379DB7F}" type="slidenum">
              <a:rPr lang="nb-NO" smtClean="0"/>
              <a:pPr/>
              <a:t>‹#›</a:t>
            </a:fld>
            <a:endParaRPr lang="nb-NO"/>
          </a:p>
        </p:txBody>
      </p:sp>
    </p:spTree>
    <p:extLst>
      <p:ext uri="{BB962C8B-B14F-4D97-AF65-F5344CB8AC3E}">
        <p14:creationId xmlns:p14="http://schemas.microsoft.com/office/powerpoint/2010/main" xmlns="" val="1387023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5D56822-8663-4225-8D90-840A4EBD3D7D}" type="slidenum">
              <a:rPr lang="nb-NO"/>
              <a:pPr/>
              <a:t>1</a:t>
            </a:fld>
            <a:endParaRPr lang="nb-NO"/>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C9332E8-8E09-4485-8BA5-CE472849640B}" type="slidenum">
              <a:rPr lang="nb-NO"/>
              <a:pPr/>
              <a:t>16</a:t>
            </a:fld>
            <a:endParaRPr lang="nb-NO"/>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D891E4F8-3B23-4A07-B38A-F054A3716B9C}" type="slidenum">
              <a:rPr lang="nb-NO"/>
              <a:pPr/>
              <a:t>17</a:t>
            </a:fld>
            <a:endParaRPr lang="nb-NO"/>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25EF132F-BF6F-4590-9DD8-B42FC8503052}" type="slidenum">
              <a:rPr lang="nb-NO"/>
              <a:pPr/>
              <a:t>18</a:t>
            </a:fld>
            <a:endParaRPr lang="nb-NO"/>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25EF132F-BF6F-4590-9DD8-B42FC8503052}" type="slidenum">
              <a:rPr lang="nb-NO"/>
              <a:pPr/>
              <a:t>19</a:t>
            </a:fld>
            <a:endParaRPr lang="nb-NO"/>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214A2D36-DC9C-4221-B450-8C2B49F02F23}" type="slidenum">
              <a:rPr lang="nb-NO"/>
              <a:pPr/>
              <a:t>20</a:t>
            </a:fld>
            <a:endParaRPr lang="nb-NO"/>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7F41EA-497B-4F73-A45F-354501668C47}" type="slidenum">
              <a:rPr lang="nb-NO"/>
              <a:pPr/>
              <a:t>21</a:t>
            </a:fld>
            <a:endParaRPr lang="nb-NO"/>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EEA7E36-C13F-4426-8C59-65D977539EEF}" type="slidenum">
              <a:rPr lang="nb-NO"/>
              <a:pPr/>
              <a:t>22</a:t>
            </a:fld>
            <a:endParaRPr lang="nb-NO"/>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nb-NO"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EEA7E36-C13F-4426-8C59-65D977539EEF}" type="slidenum">
              <a:rPr lang="nb-NO"/>
              <a:pPr/>
              <a:t>23</a:t>
            </a:fld>
            <a:endParaRPr lang="nb-NO"/>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CA639193-C9A6-417E-BB08-0D00ED45A06C}" type="slidenum">
              <a:rPr lang="nb-NO"/>
              <a:pPr/>
              <a:t>25</a:t>
            </a:fld>
            <a:endParaRPr lang="nb-NO"/>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CA639193-C9A6-417E-BB08-0D00ED45A06C}" type="slidenum">
              <a:rPr lang="nb-NO"/>
              <a:pPr/>
              <a:t>26</a:t>
            </a:fld>
            <a:endParaRPr lang="nb-NO"/>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6415F4BB-E99F-45D8-A218-FC47926F4A26}" type="slidenum">
              <a:rPr lang="nb-NO"/>
              <a:pPr/>
              <a:t>2</a:t>
            </a:fld>
            <a:endParaRPr lang="nb-NO"/>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60B7CAC8-A186-4A3D-85DD-199109A91C82}" type="slidenum">
              <a:rPr lang="nb-NO"/>
              <a:pPr/>
              <a:t>27</a:t>
            </a:fld>
            <a:endParaRPr lang="nb-NO"/>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78FC7CE-AF2E-4E64-AE66-F719CE90274C}" type="slidenum">
              <a:rPr lang="nb-NO"/>
              <a:pPr/>
              <a:t>3</a:t>
            </a:fld>
            <a:endParaRPr lang="nb-NO"/>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E854486-238F-4BB2-9B81-B55E1E9462FA}" type="slidenum">
              <a:rPr lang="nb-NO"/>
              <a:pPr/>
              <a:t>4</a:t>
            </a:fld>
            <a:endParaRPr lang="nb-NO"/>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E6EFCE19-290A-4F7F-AD04-B77FF53789B3}" type="slidenum">
              <a:rPr lang="nb-NO"/>
              <a:pPr/>
              <a:t>5</a:t>
            </a:fld>
            <a:endParaRPr lang="nb-NO"/>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A00F5B5C-0F04-4BB5-9C77-2809DE064F0B}" type="slidenum">
              <a:rPr lang="nb-NO"/>
              <a:pPr/>
              <a:t>7</a:t>
            </a:fld>
            <a:endParaRPr lang="nb-NO"/>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AAF6BA7-B281-4998-BBA4-5E454FCF7256}" type="slidenum">
              <a:rPr lang="nb-NO"/>
              <a:pPr/>
              <a:t>10</a:t>
            </a:fld>
            <a:endParaRPr lang="nb-NO"/>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AAF6BA7-B281-4998-BBA4-5E454FCF7256}" type="slidenum">
              <a:rPr lang="nb-NO"/>
              <a:pPr/>
              <a:t>11</a:t>
            </a:fld>
            <a:endParaRPr lang="nb-NO"/>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AE45E9F-CE0B-49F4-8BAF-60503D4CFC25}" type="slidenum">
              <a:rPr lang="nb-NO"/>
              <a:pPr/>
              <a:t>14</a:t>
            </a:fld>
            <a:endParaRPr lang="nb-NO"/>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16016" y="1707109"/>
            <a:ext cx="4104456" cy="1043186"/>
          </a:xfrm>
        </p:spPr>
        <p:txBody>
          <a:bodyPr>
            <a:noAutofit/>
          </a:bodyPr>
          <a:lstStyle>
            <a:lvl1pPr>
              <a:lnSpc>
                <a:spcPct val="110000"/>
              </a:lnSpc>
              <a:defRPr/>
            </a:lvl1pPr>
          </a:lstStyle>
          <a:p>
            <a:r>
              <a:rPr lang="nb-NO" noProof="0" smtClean="0"/>
              <a:t>Click to edit Master title style</a:t>
            </a:r>
            <a:endParaRPr lang="nb-NO" noProof="0"/>
          </a:p>
        </p:txBody>
      </p:sp>
      <p:sp>
        <p:nvSpPr>
          <p:cNvPr id="3" name="Subtitle 2"/>
          <p:cNvSpPr>
            <a:spLocks noGrp="1"/>
          </p:cNvSpPr>
          <p:nvPr>
            <p:ph type="subTitle" idx="1"/>
          </p:nvPr>
        </p:nvSpPr>
        <p:spPr>
          <a:xfrm>
            <a:off x="4716463" y="2804359"/>
            <a:ext cx="4104456" cy="1044000"/>
          </a:xfrm>
        </p:spPr>
        <p:txBody>
          <a:bodyPr>
            <a:noAutofit/>
          </a:bodyPr>
          <a:lstStyle>
            <a:lvl1pPr marL="0" indent="0" algn="l">
              <a:lnSpc>
                <a:spcPct val="110000"/>
              </a:lnSpc>
              <a:spcBef>
                <a:spcPts val="0"/>
              </a:spcBef>
              <a:buNone/>
              <a:defRPr sz="3000" b="1">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Click to edit Master subtitle style</a:t>
            </a:r>
            <a:endParaRPr lang="nb-NO" noProof="0"/>
          </a:p>
        </p:txBody>
      </p:sp>
      <p:sp>
        <p:nvSpPr>
          <p:cNvPr id="4" name="Date Placeholder 3"/>
          <p:cNvSpPr>
            <a:spLocks noGrp="1"/>
          </p:cNvSpPr>
          <p:nvPr>
            <p:ph type="dt" sz="half" idx="10"/>
          </p:nvPr>
        </p:nvSpPr>
        <p:spPr>
          <a:xfrm>
            <a:off x="6613200" y="486064"/>
            <a:ext cx="2210400" cy="153888"/>
          </a:xfrm>
        </p:spPr>
        <p:txBody>
          <a:bodyPr/>
          <a:lstStyle/>
          <a:p>
            <a:r>
              <a:rPr lang="nb-NO" smtClean="0">
                <a:solidFill>
                  <a:prstClr val="black">
                    <a:tint val="75000"/>
                  </a:prstClr>
                </a:solidFill>
              </a:rPr>
              <a:t>MediaCom, 16.12.2010</a:t>
            </a:r>
            <a:endParaRPr lang="nb-NO">
              <a:solidFill>
                <a:prstClr val="black">
                  <a:tint val="75000"/>
                </a:prstClr>
              </a:solidFill>
            </a:endParaRPr>
          </a:p>
        </p:txBody>
      </p:sp>
      <p:sp>
        <p:nvSpPr>
          <p:cNvPr id="9" name="Picture Placeholder 8"/>
          <p:cNvSpPr>
            <a:spLocks noGrp="1"/>
          </p:cNvSpPr>
          <p:nvPr>
            <p:ph type="pic" sz="quarter" idx="12"/>
          </p:nvPr>
        </p:nvSpPr>
        <p:spPr>
          <a:xfrm>
            <a:off x="348800" y="1809750"/>
            <a:ext cx="4068762" cy="4687888"/>
          </a:xfrm>
        </p:spPr>
        <p:txBody>
          <a:bodyPr/>
          <a:lstStyle>
            <a:lvl1pPr>
              <a:defRPr/>
            </a:lvl1pPr>
          </a:lstStyle>
          <a:p>
            <a:r>
              <a:rPr lang="nb-NO" noProof="0" smtClean="0"/>
              <a:t>Click icon to add picture</a:t>
            </a:r>
            <a:endParaRPr lang="nb-NO" noProof="0"/>
          </a:p>
        </p:txBody>
      </p:sp>
      <p:pic>
        <p:nvPicPr>
          <p:cNvPr id="8" name="Picture 7" descr="MEDIACOM_STRAPLINE_RGB_POS.png"/>
          <p:cNvPicPr>
            <a:picLocks noChangeAspect="1"/>
          </p:cNvPicPr>
          <p:nvPr userDrawn="1"/>
        </p:nvPicPr>
        <p:blipFill>
          <a:blip r:embed="rId2" cstate="screen"/>
          <a:stretch>
            <a:fillRect/>
          </a:stretch>
        </p:blipFill>
        <p:spPr>
          <a:xfrm>
            <a:off x="7347600" y="6141599"/>
            <a:ext cx="1457728" cy="358697"/>
          </a:xfrm>
          <a:prstGeom prst="rect">
            <a:avLst/>
          </a:prstGeom>
        </p:spPr>
      </p:pic>
    </p:spTree>
    <p:extLst>
      <p:ext uri="{BB962C8B-B14F-4D97-AF65-F5344CB8AC3E}">
        <p14:creationId xmlns:p14="http://schemas.microsoft.com/office/powerpoint/2010/main" xmlns="" val="14540730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se Study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3"/>
            <a:ext cx="5374787" cy="1018032"/>
          </a:xfrm>
        </p:spPr>
        <p:txBody>
          <a:bodyPr/>
          <a:lstStyle/>
          <a:p>
            <a:r>
              <a:rPr lang="en-US" noProof="0" smtClean="0"/>
              <a:t>Click to edit Master title style</a:t>
            </a:r>
            <a:endParaRPr lang="en-GB" noProof="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Text Placeholder 7"/>
          <p:cNvSpPr>
            <a:spLocks noGrp="1"/>
          </p:cNvSpPr>
          <p:nvPr>
            <p:ph type="body" sz="quarter" idx="13"/>
          </p:nvPr>
        </p:nvSpPr>
        <p:spPr>
          <a:xfrm>
            <a:off x="348800" y="1772426"/>
            <a:ext cx="4076701" cy="1953443"/>
          </a:xfrm>
        </p:spPr>
        <p:txBody>
          <a:bodyPr>
            <a:normAutofit/>
          </a:bodyPr>
          <a:lstStyle>
            <a:lvl1pPr marL="0" indent="0" defTabSz="269875">
              <a:lnSpc>
                <a:spcPct val="100000"/>
              </a:lnSpc>
              <a:spcBef>
                <a:spcPts val="0"/>
              </a:spcBef>
              <a:buFontTx/>
              <a:buNone/>
              <a:defRPr sz="3000" b="1"/>
            </a:lvl1pPr>
            <a:lvl2pPr marL="0" indent="0" defTabSz="269875">
              <a:lnSpc>
                <a:spcPct val="100000"/>
              </a:lnSpc>
              <a:spcBef>
                <a:spcPts val="0"/>
              </a:spcBef>
              <a:buFontTx/>
              <a:buNone/>
              <a:defRPr sz="3000" b="1"/>
            </a:lvl2pPr>
            <a:lvl3pPr marL="0" indent="0" defTabSz="269875">
              <a:lnSpc>
                <a:spcPct val="100000"/>
              </a:lnSpc>
              <a:spcBef>
                <a:spcPts val="0"/>
              </a:spcBef>
              <a:buFontTx/>
              <a:buNone/>
              <a:defRPr sz="3000" b="1"/>
            </a:lvl3pPr>
            <a:lvl4pPr marL="0" indent="0" defTabSz="269875">
              <a:lnSpc>
                <a:spcPct val="100000"/>
              </a:lnSpc>
              <a:spcBef>
                <a:spcPts val="0"/>
              </a:spcBef>
              <a:buFontTx/>
              <a:buNone/>
              <a:defRPr sz="3000" b="1"/>
            </a:lvl4pPr>
            <a:lvl5pPr marL="0" indent="0" defTabSz="269875">
              <a:lnSpc>
                <a:spcPct val="100000"/>
              </a:lnSpc>
              <a:spcBef>
                <a:spcPts val="0"/>
              </a:spcBef>
              <a:buFontTx/>
              <a:buNone/>
              <a:defRPr sz="3000" b="1"/>
            </a:lvl5pPr>
          </a:lstStyle>
          <a:p>
            <a:pPr lvl="0"/>
            <a:r>
              <a:rPr lang="en-US" noProof="0" smtClean="0"/>
              <a:t>Click to edit Master text styles</a:t>
            </a:r>
          </a:p>
        </p:txBody>
      </p:sp>
      <p:sp>
        <p:nvSpPr>
          <p:cNvPr id="10" name="Picture Placeholder 9"/>
          <p:cNvSpPr>
            <a:spLocks noGrp="1"/>
          </p:cNvSpPr>
          <p:nvPr>
            <p:ph type="pic" sz="quarter" idx="14"/>
          </p:nvPr>
        </p:nvSpPr>
        <p:spPr>
          <a:xfrm>
            <a:off x="4716463" y="1809750"/>
            <a:ext cx="4104007" cy="4687887"/>
          </a:xfrm>
        </p:spPr>
        <p:txBody>
          <a:bodyPr/>
          <a:lstStyle>
            <a:lvl1pPr marL="0" marR="0" indent="0" algn="l" defTabSz="914400" rtl="0" eaLnBrk="1" fontAlgn="auto" latinLnBrk="0" hangingPunct="1">
              <a:lnSpc>
                <a:spcPct val="125000"/>
              </a:lnSpc>
              <a:spcBef>
                <a:spcPts val="600"/>
              </a:spcBef>
              <a:spcAft>
                <a:spcPts val="0"/>
              </a:spcAft>
              <a:buClrTx/>
              <a:buSzTx/>
              <a:buFont typeface="Arial" pitchFamily="34" charset="0"/>
              <a:buNone/>
              <a:tabLst/>
              <a:defRPr/>
            </a:lvl1pPr>
          </a:lstStyle>
          <a:p>
            <a:r>
              <a:rPr lang="en-US" noProof="0" smtClean="0"/>
              <a:t>Click icon to add picture</a:t>
            </a:r>
            <a:endParaRPr lang="en-GB" dirty="0"/>
          </a:p>
        </p:txBody>
      </p:sp>
    </p:spTree>
    <p:extLst>
      <p:ext uri="{BB962C8B-B14F-4D97-AF65-F5344CB8AC3E}">
        <p14:creationId xmlns:p14="http://schemas.microsoft.com/office/powerpoint/2010/main" xmlns="" val="7154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se Study with Video">
    <p:spTree>
      <p:nvGrpSpPr>
        <p:cNvPr id="1" name=""/>
        <p:cNvGrpSpPr/>
        <p:nvPr/>
      </p:nvGrpSpPr>
      <p:grpSpPr>
        <a:xfrm>
          <a:off x="0" y="0"/>
          <a:ext cx="0" cy="0"/>
          <a:chOff x="0" y="0"/>
          <a:chExt cx="0" cy="0"/>
        </a:xfrm>
      </p:grpSpPr>
      <p:sp>
        <p:nvSpPr>
          <p:cNvPr id="11" name="Media Placeholder 10"/>
          <p:cNvSpPr>
            <a:spLocks noGrp="1"/>
          </p:cNvSpPr>
          <p:nvPr>
            <p:ph type="media" sz="quarter" idx="14" hasCustomPrompt="1"/>
          </p:nvPr>
        </p:nvSpPr>
        <p:spPr>
          <a:xfrm>
            <a:off x="4716464" y="1809750"/>
            <a:ext cx="4104008" cy="4687888"/>
          </a:xfrm>
        </p:spPr>
        <p:txBody>
          <a:bodyPr/>
          <a:lstStyle>
            <a:lvl1pPr>
              <a:defRPr/>
            </a:lvl1pPr>
          </a:lstStyle>
          <a:p>
            <a:r>
              <a:rPr lang="en-GB" noProof="0" dirty="0" smtClean="0"/>
              <a:t>Insert Video</a:t>
            </a:r>
            <a:endParaRPr lang="en-GB" noProof="0" dirty="0"/>
          </a:p>
        </p:txBody>
      </p:sp>
      <p:sp>
        <p:nvSpPr>
          <p:cNvPr id="2" name="Title 1"/>
          <p:cNvSpPr>
            <a:spLocks noGrp="1"/>
          </p:cNvSpPr>
          <p:nvPr>
            <p:ph type="title"/>
          </p:nvPr>
        </p:nvSpPr>
        <p:spPr>
          <a:xfrm>
            <a:off x="349341" y="390143"/>
            <a:ext cx="5374787" cy="1018032"/>
          </a:xfrm>
        </p:spPr>
        <p:txBody>
          <a:bodyPr/>
          <a:lstStyle/>
          <a:p>
            <a:r>
              <a:rPr lang="en-US" noProof="0" smtClean="0"/>
              <a:t>Click to edit Master title style</a:t>
            </a:r>
            <a:endParaRPr lang="en-GB" noProof="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Text Placeholder 7"/>
          <p:cNvSpPr>
            <a:spLocks noGrp="1"/>
          </p:cNvSpPr>
          <p:nvPr>
            <p:ph type="body" sz="quarter" idx="13"/>
          </p:nvPr>
        </p:nvSpPr>
        <p:spPr>
          <a:xfrm>
            <a:off x="348800" y="1772426"/>
            <a:ext cx="4076701" cy="1953443"/>
          </a:xfrm>
        </p:spPr>
        <p:txBody>
          <a:bodyPr>
            <a:normAutofit/>
          </a:bodyPr>
          <a:lstStyle>
            <a:lvl1pPr marL="0" indent="0" defTabSz="269875">
              <a:lnSpc>
                <a:spcPct val="100000"/>
              </a:lnSpc>
              <a:spcBef>
                <a:spcPts val="0"/>
              </a:spcBef>
              <a:buFontTx/>
              <a:buNone/>
              <a:defRPr sz="3000" b="1"/>
            </a:lvl1pPr>
            <a:lvl2pPr marL="0" indent="0" defTabSz="269875">
              <a:lnSpc>
                <a:spcPct val="100000"/>
              </a:lnSpc>
              <a:spcBef>
                <a:spcPts val="0"/>
              </a:spcBef>
              <a:buFontTx/>
              <a:buNone/>
              <a:defRPr sz="3000" b="1"/>
            </a:lvl2pPr>
            <a:lvl3pPr marL="0" indent="0" defTabSz="269875">
              <a:lnSpc>
                <a:spcPct val="100000"/>
              </a:lnSpc>
              <a:spcBef>
                <a:spcPts val="0"/>
              </a:spcBef>
              <a:buFontTx/>
              <a:buNone/>
              <a:defRPr sz="3000" b="1"/>
            </a:lvl3pPr>
            <a:lvl4pPr marL="0" indent="0" defTabSz="269875">
              <a:lnSpc>
                <a:spcPct val="100000"/>
              </a:lnSpc>
              <a:spcBef>
                <a:spcPts val="0"/>
              </a:spcBef>
              <a:buFontTx/>
              <a:buNone/>
              <a:defRPr sz="3000" b="1"/>
            </a:lvl4pPr>
            <a:lvl5pPr marL="0" indent="0" defTabSz="269875">
              <a:lnSpc>
                <a:spcPct val="100000"/>
              </a:lnSpc>
              <a:spcBef>
                <a:spcPts val="0"/>
              </a:spcBef>
              <a:buFontTx/>
              <a:buNone/>
              <a:defRPr sz="3000" b="1"/>
            </a:lvl5pPr>
          </a:lstStyle>
          <a:p>
            <a:pPr lvl="0"/>
            <a:r>
              <a:rPr lang="en-US" noProof="0" smtClean="0"/>
              <a:t>Click to edit Master text styles</a:t>
            </a:r>
          </a:p>
        </p:txBody>
      </p:sp>
    </p:spTree>
    <p:extLst>
      <p:ext uri="{BB962C8B-B14F-4D97-AF65-F5344CB8AC3E}">
        <p14:creationId xmlns:p14="http://schemas.microsoft.com/office/powerpoint/2010/main" xmlns="" val="4165411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se Study">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3"/>
            <a:ext cx="5374787" cy="1018032"/>
          </a:xfrm>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4716463" y="1809750"/>
            <a:ext cx="4104009" cy="4687889"/>
          </a:xfrm>
        </p:spPr>
        <p:txBody>
          <a:bodyPr>
            <a:normAutofit/>
          </a:bodyPr>
          <a:lstStyle>
            <a:lvl1pPr marL="0" indent="0">
              <a:spcBef>
                <a:spcPts val="1000"/>
              </a:spcBef>
              <a:buFontTx/>
              <a:buNone/>
              <a:defRPr sz="1400" b="1"/>
            </a:lvl1pPr>
            <a:lvl2pPr marL="0" indent="0">
              <a:spcBef>
                <a:spcPts val="0"/>
              </a:spcBef>
              <a:buFontTx/>
              <a:buNone/>
              <a:defRPr sz="1400"/>
            </a:lvl2pPr>
            <a:lvl3pPr marL="0" indent="0">
              <a:spcBef>
                <a:spcPts val="0"/>
              </a:spcBef>
              <a:buFontTx/>
              <a:buNone/>
              <a:defRPr sz="1400"/>
            </a:lvl3pPr>
            <a:lvl4pPr marL="0" indent="0">
              <a:spcBef>
                <a:spcPts val="0"/>
              </a:spcBef>
              <a:buFontTx/>
              <a:buNone/>
              <a:defRPr sz="1400"/>
            </a:lvl4pPr>
            <a:lvl5pPr marL="0" indent="0" defTabSz="895350">
              <a:spcBef>
                <a:spcPts val="0"/>
              </a:spcBef>
              <a:buFontTx/>
              <a:buNone/>
              <a:defRPr sz="1400"/>
            </a:lvl5pPr>
            <a:lvl6pPr marL="0" indent="0">
              <a:spcBef>
                <a:spcPts val="0"/>
              </a:spcBef>
              <a:buFontTx/>
              <a:buNone/>
              <a:defRPr sz="1400" baseline="0"/>
            </a:lvl6pPr>
            <a:lvl7pPr marL="0" indent="0">
              <a:spcBef>
                <a:spcPts val="0"/>
              </a:spcBef>
              <a:buFontTx/>
              <a:buNone/>
              <a:defRPr sz="1400" baseline="0"/>
            </a:lvl7pPr>
            <a:lvl8pPr marL="0" indent="0">
              <a:spcBef>
                <a:spcPts val="0"/>
              </a:spcBef>
              <a:buFontTx/>
              <a:buNone/>
              <a:defRPr sz="1400" baseline="0"/>
            </a:lvl8pPr>
            <a:lvl9pPr marL="0" indent="0">
              <a:spcBef>
                <a:spcPts val="0"/>
              </a:spcBef>
              <a:buFontTx/>
              <a:buNone/>
              <a:defRPr sz="1400" baseline="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Text Placeholder 7"/>
          <p:cNvSpPr>
            <a:spLocks noGrp="1"/>
          </p:cNvSpPr>
          <p:nvPr>
            <p:ph type="body" sz="quarter" idx="13"/>
          </p:nvPr>
        </p:nvSpPr>
        <p:spPr>
          <a:xfrm>
            <a:off x="348800" y="1772426"/>
            <a:ext cx="4076701" cy="1953443"/>
          </a:xfrm>
        </p:spPr>
        <p:txBody>
          <a:bodyPr>
            <a:normAutofit/>
          </a:bodyPr>
          <a:lstStyle>
            <a:lvl1pPr marL="0" indent="0" defTabSz="269875">
              <a:lnSpc>
                <a:spcPct val="100000"/>
              </a:lnSpc>
              <a:spcBef>
                <a:spcPts val="0"/>
              </a:spcBef>
              <a:buFontTx/>
              <a:buNone/>
              <a:defRPr sz="3000" b="1"/>
            </a:lvl1pPr>
            <a:lvl2pPr marL="0" indent="0" defTabSz="269875">
              <a:lnSpc>
                <a:spcPct val="100000"/>
              </a:lnSpc>
              <a:spcBef>
                <a:spcPts val="0"/>
              </a:spcBef>
              <a:buFontTx/>
              <a:buNone/>
              <a:defRPr sz="3000" b="1"/>
            </a:lvl2pPr>
            <a:lvl3pPr marL="0" indent="0" defTabSz="269875">
              <a:lnSpc>
                <a:spcPct val="100000"/>
              </a:lnSpc>
              <a:spcBef>
                <a:spcPts val="0"/>
              </a:spcBef>
              <a:buFontTx/>
              <a:buNone/>
              <a:defRPr sz="3000" b="1"/>
            </a:lvl3pPr>
            <a:lvl4pPr marL="0" indent="0" defTabSz="269875">
              <a:lnSpc>
                <a:spcPct val="100000"/>
              </a:lnSpc>
              <a:spcBef>
                <a:spcPts val="0"/>
              </a:spcBef>
              <a:buFontTx/>
              <a:buNone/>
              <a:defRPr sz="3000" b="1"/>
            </a:lvl4pPr>
            <a:lvl5pPr marL="0" indent="0" defTabSz="269875">
              <a:lnSpc>
                <a:spcPct val="100000"/>
              </a:lnSpc>
              <a:spcBef>
                <a:spcPts val="0"/>
              </a:spcBef>
              <a:buFontTx/>
              <a:buNone/>
              <a:defRPr sz="3000" b="1"/>
            </a:lvl5pPr>
          </a:lstStyle>
          <a:p>
            <a:pPr lvl="0"/>
            <a:r>
              <a:rPr lang="en-US" noProof="0" smtClean="0"/>
              <a:t>Click to edit Master text styles</a:t>
            </a:r>
          </a:p>
        </p:txBody>
      </p:sp>
      <p:sp>
        <p:nvSpPr>
          <p:cNvPr id="10" name="Picture Placeholder 9"/>
          <p:cNvSpPr>
            <a:spLocks noGrp="1"/>
          </p:cNvSpPr>
          <p:nvPr>
            <p:ph type="pic" sz="quarter" idx="14"/>
          </p:nvPr>
        </p:nvSpPr>
        <p:spPr>
          <a:xfrm>
            <a:off x="348800" y="3933056"/>
            <a:ext cx="4076701" cy="2088232"/>
          </a:xfrm>
        </p:spPr>
        <p:txBody>
          <a:bodyPr/>
          <a:lstStyle>
            <a:lvl1pPr>
              <a:defRPr/>
            </a:lvl1pPr>
          </a:lstStyle>
          <a:p>
            <a:r>
              <a:rPr lang="en-US" noProof="0" smtClean="0"/>
              <a:t>Click icon to add picture</a:t>
            </a:r>
            <a:endParaRPr lang="en-GB" noProof="0" dirty="0"/>
          </a:p>
        </p:txBody>
      </p:sp>
    </p:spTree>
    <p:extLst>
      <p:ext uri="{BB962C8B-B14F-4D97-AF65-F5344CB8AC3E}">
        <p14:creationId xmlns:p14="http://schemas.microsoft.com/office/powerpoint/2010/main" xmlns="" val="545774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tatement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8800" y="1809750"/>
            <a:ext cx="5374800" cy="1548000"/>
          </a:xfrm>
        </p:spPr>
        <p:txBody>
          <a:bodyPr anchor="t">
            <a:normAutofit/>
          </a:bodyPr>
          <a:lstStyle>
            <a:lvl1pPr algn="l">
              <a:lnSpc>
                <a:spcPct val="110000"/>
              </a:lnSpc>
              <a:defRPr sz="3000" b="1" cap="none" baseline="0"/>
            </a:lvl1pPr>
          </a:lstStyle>
          <a:p>
            <a:r>
              <a:rPr lang="en-GB" noProof="0" dirty="0" smtClean="0"/>
              <a:t>Add text here to make a statement. Do not exceed three lines of text.</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3951680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8800" y="1809750"/>
            <a:ext cx="5374800" cy="1548000"/>
          </a:xfrm>
        </p:spPr>
        <p:txBody>
          <a:bodyPr anchor="t">
            <a:normAutofit/>
          </a:bodyPr>
          <a:lstStyle>
            <a:lvl1pPr algn="l">
              <a:lnSpc>
                <a:spcPct val="110000"/>
              </a:lnSpc>
              <a:defRPr sz="3000" b="1" cap="none" baseline="0"/>
            </a:lvl1pPr>
          </a:lstStyle>
          <a:p>
            <a:r>
              <a:rPr lang="en-GB" noProof="0" dirty="0" smtClean="0"/>
              <a:t>One line of text</a:t>
            </a:r>
            <a:br>
              <a:rPr lang="en-GB" noProof="0" dirty="0" smtClean="0"/>
            </a:br>
            <a:r>
              <a:rPr lang="en-GB" noProof="0" dirty="0" smtClean="0"/>
              <a:t>Two lines of text</a:t>
            </a:r>
            <a:br>
              <a:rPr lang="en-GB" noProof="0" dirty="0" smtClean="0"/>
            </a:br>
            <a:r>
              <a:rPr lang="en-GB" noProof="0" dirty="0" smtClean="0"/>
              <a:t>Three lines of text</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Text Placeholder 7"/>
          <p:cNvSpPr>
            <a:spLocks noGrp="1"/>
          </p:cNvSpPr>
          <p:nvPr>
            <p:ph type="body" sz="quarter" idx="13"/>
          </p:nvPr>
        </p:nvSpPr>
        <p:spPr>
          <a:xfrm>
            <a:off x="348800" y="3548063"/>
            <a:ext cx="5373687" cy="719137"/>
          </a:xfrm>
        </p:spPr>
        <p:txBody>
          <a:bodyPr>
            <a:normAutofit/>
          </a:bodyPr>
          <a:lstStyle>
            <a:lvl1pPr>
              <a:spcBef>
                <a:spcPts val="0"/>
              </a:spcBef>
              <a:buFontTx/>
              <a:buNone/>
              <a:defRPr sz="1400" b="1"/>
            </a:lvl1pPr>
            <a:lvl2pPr marL="0" indent="0" defTabSz="895350">
              <a:buFontTx/>
              <a:buNone/>
              <a:defRPr sz="1400" b="1"/>
            </a:lvl2pPr>
            <a:lvl3pPr marL="0" indent="0" defTabSz="895350">
              <a:buFontTx/>
              <a:buNone/>
              <a:defRPr sz="1400" b="1"/>
            </a:lvl3pPr>
            <a:lvl4pPr marL="0" indent="0" defTabSz="895350">
              <a:buFontTx/>
              <a:buNone/>
              <a:defRPr sz="1400" b="1"/>
            </a:lvl4pPr>
            <a:lvl5pPr marL="0" indent="0" defTabSz="895350">
              <a:buFontTx/>
              <a:buNone/>
              <a:defRPr sz="1400" b="1"/>
            </a:lvl5pPr>
          </a:lstStyle>
          <a:p>
            <a:pPr lvl="0"/>
            <a:r>
              <a:rPr lang="en-US" noProof="0" smtClean="0"/>
              <a:t>Click to edit Master text styles</a:t>
            </a:r>
          </a:p>
        </p:txBody>
      </p:sp>
    </p:spTree>
    <p:extLst>
      <p:ext uri="{BB962C8B-B14F-4D97-AF65-F5344CB8AC3E}">
        <p14:creationId xmlns:p14="http://schemas.microsoft.com/office/powerpoint/2010/main" xmlns="" val="343614929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p:cNvSpPr>
          <p:nvPr>
            <p:ph type="pic" sz="quarter" idx="13"/>
          </p:nvPr>
        </p:nvSpPr>
        <p:spPr>
          <a:xfrm>
            <a:off x="348800" y="1809750"/>
            <a:ext cx="8469312" cy="4687887"/>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2352558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dirty="0"/>
          </a:p>
        </p:txBody>
      </p:sp>
      <p:sp>
        <p:nvSpPr>
          <p:cNvPr id="3" name="Date Placeholder 2"/>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p:cNvSpPr>
          <p:nvPr>
            <p:ph type="pic" sz="quarter" idx="13"/>
          </p:nvPr>
        </p:nvSpPr>
        <p:spPr>
          <a:xfrm>
            <a:off x="348800" y="1809750"/>
            <a:ext cx="4076700" cy="4687887"/>
          </a:xfrm>
        </p:spPr>
        <p:txBody>
          <a:bodyPr/>
          <a:lstStyle/>
          <a:p>
            <a:r>
              <a:rPr lang="en-US" noProof="0" smtClean="0"/>
              <a:t>Click icon to add picture</a:t>
            </a:r>
            <a:endParaRPr lang="en-GB" noProof="0" dirty="0"/>
          </a:p>
        </p:txBody>
      </p:sp>
      <p:sp>
        <p:nvSpPr>
          <p:cNvPr id="9" name="Picture Placeholder 8"/>
          <p:cNvSpPr>
            <a:spLocks noGrp="1"/>
          </p:cNvSpPr>
          <p:nvPr>
            <p:ph type="pic" sz="quarter" idx="14"/>
          </p:nvPr>
        </p:nvSpPr>
        <p:spPr>
          <a:xfrm>
            <a:off x="4745571" y="1809750"/>
            <a:ext cx="4075200" cy="4687887"/>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4255905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noChangeAspect="1"/>
          </p:cNvSpPr>
          <p:nvPr>
            <p:ph type="pic" sz="quarter" idx="13"/>
          </p:nvPr>
        </p:nvSpPr>
        <p:spPr>
          <a:xfrm>
            <a:off x="2500996" y="1809750"/>
            <a:ext cx="2019974" cy="2194560"/>
          </a:xfrm>
        </p:spPr>
        <p:txBody>
          <a:bodyPr/>
          <a:lstStyle/>
          <a:p>
            <a:r>
              <a:rPr lang="en-US" noProof="0" smtClean="0"/>
              <a:t>Click icon to add picture</a:t>
            </a:r>
            <a:endParaRPr lang="en-GB" noProof="0" dirty="0"/>
          </a:p>
        </p:txBody>
      </p:sp>
      <p:sp>
        <p:nvSpPr>
          <p:cNvPr id="9" name="Picture Placeholder 8"/>
          <p:cNvSpPr>
            <a:spLocks noGrp="1"/>
          </p:cNvSpPr>
          <p:nvPr>
            <p:ph type="pic" sz="quarter" idx="14"/>
          </p:nvPr>
        </p:nvSpPr>
        <p:spPr>
          <a:xfrm>
            <a:off x="4797411" y="1809750"/>
            <a:ext cx="4023360" cy="4687887"/>
          </a:xfrm>
        </p:spPr>
        <p:txBody>
          <a:bodyPr/>
          <a:lstStyle/>
          <a:p>
            <a:r>
              <a:rPr lang="en-US" noProof="0" smtClean="0"/>
              <a:t>Click icon to add picture</a:t>
            </a:r>
            <a:endParaRPr lang="en-GB" noProof="0" dirty="0"/>
          </a:p>
        </p:txBody>
      </p:sp>
      <p:sp>
        <p:nvSpPr>
          <p:cNvPr id="8" name="Picture Placeholder 6"/>
          <p:cNvSpPr>
            <a:spLocks noGrp="1" noChangeAspect="1"/>
          </p:cNvSpPr>
          <p:nvPr>
            <p:ph type="pic" sz="quarter" idx="15"/>
          </p:nvPr>
        </p:nvSpPr>
        <p:spPr>
          <a:xfrm>
            <a:off x="2500996" y="4303077"/>
            <a:ext cx="2019974" cy="2194560"/>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85001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Pictures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3"/>
            <a:ext cx="5374787" cy="1018032"/>
          </a:xfrm>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a:xfrm>
            <a:off x="6622489"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noChangeAspect="1"/>
          </p:cNvSpPr>
          <p:nvPr>
            <p:ph type="pic" sz="quarter" idx="13"/>
          </p:nvPr>
        </p:nvSpPr>
        <p:spPr>
          <a:xfrm>
            <a:off x="348800" y="1809751"/>
            <a:ext cx="2654466" cy="2148840"/>
          </a:xfrm>
        </p:spPr>
        <p:txBody>
          <a:bodyPr/>
          <a:lstStyle/>
          <a:p>
            <a:r>
              <a:rPr lang="en-US" noProof="0" smtClean="0"/>
              <a:t>Click icon to add picture</a:t>
            </a:r>
            <a:endParaRPr lang="en-GB" noProof="0" dirty="0"/>
          </a:p>
        </p:txBody>
      </p:sp>
      <p:sp>
        <p:nvSpPr>
          <p:cNvPr id="8" name="Picture Placeholder 6"/>
          <p:cNvSpPr>
            <a:spLocks noGrp="1" noChangeAspect="1"/>
          </p:cNvSpPr>
          <p:nvPr>
            <p:ph type="pic" sz="quarter" idx="15"/>
          </p:nvPr>
        </p:nvSpPr>
        <p:spPr>
          <a:xfrm>
            <a:off x="3262984" y="1809751"/>
            <a:ext cx="2654466" cy="2148840"/>
          </a:xfrm>
        </p:spPr>
        <p:txBody>
          <a:bodyPr/>
          <a:lstStyle/>
          <a:p>
            <a:r>
              <a:rPr lang="en-US" noProof="0" smtClean="0"/>
              <a:t>Click icon to add picture</a:t>
            </a:r>
            <a:endParaRPr lang="en-GB" noProof="0" dirty="0"/>
          </a:p>
        </p:txBody>
      </p:sp>
      <p:sp>
        <p:nvSpPr>
          <p:cNvPr id="10" name="Picture Placeholder 6"/>
          <p:cNvSpPr>
            <a:spLocks noGrp="1" noChangeAspect="1"/>
          </p:cNvSpPr>
          <p:nvPr>
            <p:ph type="pic" sz="quarter" idx="16"/>
          </p:nvPr>
        </p:nvSpPr>
        <p:spPr>
          <a:xfrm>
            <a:off x="6176627" y="1809751"/>
            <a:ext cx="2654466" cy="2148840"/>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209951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Four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noChangeAspect="1"/>
          </p:cNvSpPr>
          <p:nvPr>
            <p:ph type="pic" sz="quarter" idx="13"/>
          </p:nvPr>
        </p:nvSpPr>
        <p:spPr>
          <a:xfrm>
            <a:off x="6109827" y="4294530"/>
            <a:ext cx="2710944" cy="2194560"/>
          </a:xfrm>
        </p:spPr>
        <p:txBody>
          <a:bodyPr/>
          <a:lstStyle/>
          <a:p>
            <a:r>
              <a:rPr lang="en-US" noProof="0" smtClean="0"/>
              <a:t>Click icon to add picture</a:t>
            </a:r>
            <a:endParaRPr lang="en-GB" noProof="0" dirty="0"/>
          </a:p>
        </p:txBody>
      </p:sp>
      <p:sp>
        <p:nvSpPr>
          <p:cNvPr id="8" name="Picture Placeholder 6"/>
          <p:cNvSpPr>
            <a:spLocks noGrp="1" noChangeAspect="1"/>
          </p:cNvSpPr>
          <p:nvPr>
            <p:ph type="pic" sz="quarter" idx="15"/>
          </p:nvPr>
        </p:nvSpPr>
        <p:spPr>
          <a:xfrm>
            <a:off x="3130033" y="1809750"/>
            <a:ext cx="2710945" cy="2194560"/>
          </a:xfrm>
        </p:spPr>
        <p:txBody>
          <a:bodyPr/>
          <a:lstStyle/>
          <a:p>
            <a:r>
              <a:rPr lang="en-US" noProof="0" smtClean="0"/>
              <a:t>Click icon to add picture</a:t>
            </a:r>
            <a:endParaRPr lang="en-GB" noProof="0" dirty="0"/>
          </a:p>
        </p:txBody>
      </p:sp>
      <p:sp>
        <p:nvSpPr>
          <p:cNvPr id="10" name="Picture Placeholder 6"/>
          <p:cNvSpPr>
            <a:spLocks noGrp="1" noChangeAspect="1"/>
          </p:cNvSpPr>
          <p:nvPr>
            <p:ph type="pic" sz="quarter" idx="16"/>
          </p:nvPr>
        </p:nvSpPr>
        <p:spPr>
          <a:xfrm>
            <a:off x="6109827" y="1809750"/>
            <a:ext cx="2710944" cy="2194560"/>
          </a:xfrm>
        </p:spPr>
        <p:txBody>
          <a:bodyPr/>
          <a:lstStyle/>
          <a:p>
            <a:r>
              <a:rPr lang="en-US" noProof="0" smtClean="0"/>
              <a:t>Click icon to add picture</a:t>
            </a:r>
            <a:endParaRPr lang="en-GB" noProof="0" dirty="0"/>
          </a:p>
        </p:txBody>
      </p:sp>
      <p:sp>
        <p:nvSpPr>
          <p:cNvPr id="9" name="Picture Placeholder 6"/>
          <p:cNvSpPr>
            <a:spLocks noGrp="1" noChangeAspect="1"/>
          </p:cNvSpPr>
          <p:nvPr>
            <p:ph type="pic" sz="quarter" idx="17"/>
          </p:nvPr>
        </p:nvSpPr>
        <p:spPr>
          <a:xfrm>
            <a:off x="3130032" y="4294530"/>
            <a:ext cx="2710944" cy="2194560"/>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1746047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a:xfrm>
            <a:off x="348800" y="1809750"/>
            <a:ext cx="5373290" cy="4687887"/>
          </a:xfrm>
        </p:spPr>
        <p:txBody>
          <a:bodyPr/>
          <a:lstStyle>
            <a:lvl1pPr marL="0" indent="0">
              <a:defRPr/>
            </a:lvl1pPr>
            <a:lvl5pPr defTabSz="895350">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13831433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2"/>
            <a:ext cx="5374787" cy="1018032"/>
          </a:xfrm>
        </p:spPr>
        <p:txBody>
          <a:bodyPr anchor="t" anchorCtr="0">
            <a:noAutofit/>
          </a:bodyPr>
          <a:lstStyle>
            <a:lvl1pPr algn="l">
              <a:defRPr sz="30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3242931" y="1809750"/>
            <a:ext cx="5577840" cy="4687888"/>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GB" noProof="0" dirty="0"/>
          </a:p>
        </p:txBody>
      </p:sp>
      <p:sp>
        <p:nvSpPr>
          <p:cNvPr id="5" name="Date Placeholder 4"/>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9" name="Text Placeholder 8"/>
          <p:cNvSpPr>
            <a:spLocks noGrp="1"/>
          </p:cNvSpPr>
          <p:nvPr>
            <p:ph type="body" sz="quarter" idx="13"/>
          </p:nvPr>
        </p:nvSpPr>
        <p:spPr>
          <a:xfrm>
            <a:off x="348800" y="1744432"/>
            <a:ext cx="2636837" cy="4751617"/>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xmlns="" val="864631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2"/>
            <a:ext cx="5374787" cy="1018032"/>
          </a:xfrm>
        </p:spPr>
        <p:txBody>
          <a:bodyPr anchor="t" anchorCtr="0">
            <a:noAutofit/>
          </a:bodyPr>
          <a:lstStyle>
            <a:lvl1pPr algn="l">
              <a:defRPr sz="3000" b="1"/>
            </a:lvl1pPr>
          </a:lstStyle>
          <a:p>
            <a:r>
              <a:rPr lang="en-US" noProof="0" smtClean="0"/>
              <a:t>Click to edit Master title style</a:t>
            </a:r>
            <a:endParaRPr lang="en-GB" noProof="0"/>
          </a:p>
        </p:txBody>
      </p:sp>
      <p:sp>
        <p:nvSpPr>
          <p:cNvPr id="3" name="Content Placeholder 2"/>
          <p:cNvSpPr>
            <a:spLocks noGrp="1"/>
          </p:cNvSpPr>
          <p:nvPr>
            <p:ph idx="1"/>
          </p:nvPr>
        </p:nvSpPr>
        <p:spPr>
          <a:xfrm>
            <a:off x="3242931" y="1799254"/>
            <a:ext cx="5577840" cy="4698383"/>
          </a:xfrm>
        </p:spPr>
        <p:txBody>
          <a:bodyPr/>
          <a:lstStyle>
            <a:lvl1pPr>
              <a:defRPr lang="en-US" sz="2000" kern="1200" dirty="0" smtClean="0">
                <a:solidFill>
                  <a:schemeClr val="bg2"/>
                </a:solidFill>
                <a:latin typeface="+mn-lt"/>
                <a:ea typeface="+mn-ea"/>
                <a:cs typeface="+mn-cs"/>
              </a:defRPr>
            </a:lvl1pPr>
            <a:lvl2pPr>
              <a:defRPr lang="en-US" sz="1800" kern="1200" dirty="0" smtClean="0">
                <a:solidFill>
                  <a:schemeClr val="bg2"/>
                </a:solidFill>
                <a:latin typeface="+mn-lt"/>
                <a:ea typeface="+mn-ea"/>
                <a:cs typeface="+mn-cs"/>
              </a:defRPr>
            </a:lvl2pPr>
            <a:lvl3pPr>
              <a:defRPr lang="en-US" sz="1600" kern="1200" dirty="0" smtClean="0">
                <a:solidFill>
                  <a:schemeClr val="bg2"/>
                </a:solidFill>
                <a:latin typeface="+mn-lt"/>
                <a:ea typeface="+mn-ea"/>
                <a:cs typeface="+mn-cs"/>
              </a:defRPr>
            </a:lvl3pPr>
            <a:lvl4pPr marL="691200">
              <a:defRPr lang="en-US" sz="1400" kern="1200" dirty="0" smtClean="0">
                <a:solidFill>
                  <a:schemeClr val="bg2"/>
                </a:solidFill>
                <a:latin typeface="+mn-lt"/>
                <a:ea typeface="+mn-ea"/>
                <a:cs typeface="+mn-cs"/>
              </a:defRPr>
            </a:lvl4pPr>
            <a:lvl5pPr marL="921600">
              <a:defRPr lang="en-US" sz="1400" kern="1200" dirty="0" smtClean="0">
                <a:solidFill>
                  <a:schemeClr val="bg2"/>
                </a:solidFill>
                <a:latin typeface="+mn-lt"/>
                <a:ea typeface="+mn-ea"/>
                <a:cs typeface="+mn-cs"/>
              </a:defRPr>
            </a:lvl5pPr>
            <a:lvl6pPr marL="1152000">
              <a:defRPr lang="en-US" sz="1400" kern="1200" baseline="0" dirty="0" smtClean="0">
                <a:solidFill>
                  <a:schemeClr val="bg2"/>
                </a:solidFill>
                <a:latin typeface="+mn-lt"/>
                <a:ea typeface="+mn-ea"/>
                <a:cs typeface="+mn-cs"/>
              </a:defRPr>
            </a:lvl6pPr>
            <a:lvl7pPr marL="1382400">
              <a:defRPr lang="en-US" sz="1400" kern="1200" baseline="0" dirty="0" smtClean="0">
                <a:solidFill>
                  <a:schemeClr val="bg2"/>
                </a:solidFill>
                <a:latin typeface="+mn-lt"/>
                <a:ea typeface="+mn-ea"/>
                <a:cs typeface="+mn-cs"/>
              </a:defRPr>
            </a:lvl7pPr>
            <a:lvl8pPr>
              <a:defRPr lang="en-US" sz="1400" kern="1200" baseline="0" dirty="0" smtClean="0">
                <a:solidFill>
                  <a:schemeClr val="bg2"/>
                </a:solidFill>
                <a:latin typeface="+mn-lt"/>
                <a:ea typeface="+mn-ea"/>
                <a:cs typeface="+mn-cs"/>
              </a:defRPr>
            </a:lvl8pPr>
            <a:lvl9pPr>
              <a:defRPr lang="en-GB" sz="1400" kern="1200" baseline="0" dirty="0" smtClean="0">
                <a:solidFill>
                  <a:schemeClr val="bg2"/>
                </a:solidFill>
                <a:latin typeface="+mn-lt"/>
                <a:ea typeface="+mn-ea"/>
                <a:cs typeface="+mn-cs"/>
              </a:defRPr>
            </a:lvl9pPr>
          </a:lstStyle>
          <a:p>
            <a:pPr marL="0" lvl="0" indent="0" algn="l" defTabSz="914400" rtl="0" eaLnBrk="1" latinLnBrk="0" hangingPunct="1">
              <a:lnSpc>
                <a:spcPct val="125000"/>
              </a:lnSpc>
              <a:spcBef>
                <a:spcPts val="600"/>
              </a:spcBef>
              <a:buFont typeface="Arial" pitchFamily="34" charset="0"/>
              <a:buNone/>
            </a:pPr>
            <a:r>
              <a:rPr lang="en-US" noProof="0" smtClean="0"/>
              <a:t>Click to edit Master text styles</a:t>
            </a:r>
          </a:p>
          <a:p>
            <a:pPr marL="0" lvl="1" indent="0" algn="l" defTabSz="914400" rtl="0" eaLnBrk="1" latinLnBrk="0" hangingPunct="1">
              <a:lnSpc>
                <a:spcPct val="125000"/>
              </a:lnSpc>
              <a:spcBef>
                <a:spcPts val="600"/>
              </a:spcBef>
              <a:buFont typeface="Arial" pitchFamily="34" charset="0"/>
              <a:buNone/>
            </a:pPr>
            <a:r>
              <a:rPr lang="en-US" noProof="0" smtClean="0"/>
              <a:t>Second level</a:t>
            </a:r>
          </a:p>
          <a:p>
            <a:pPr marL="0" lvl="2" indent="0" algn="l" defTabSz="914400" rtl="0" eaLnBrk="1" latinLnBrk="0" hangingPunct="1">
              <a:lnSpc>
                <a:spcPct val="125000"/>
              </a:lnSpc>
              <a:spcBef>
                <a:spcPts val="600"/>
              </a:spcBef>
              <a:buFont typeface="Arial" pitchFamily="34" charset="0"/>
              <a:buNone/>
            </a:pPr>
            <a:r>
              <a:rPr lang="en-US" noProof="0" smtClean="0"/>
              <a:t>Third level</a:t>
            </a:r>
          </a:p>
          <a:p>
            <a:pPr marL="0" lvl="3" indent="0" algn="l" defTabSz="914400" rtl="0" eaLnBrk="1" latinLnBrk="0" hangingPunct="1">
              <a:lnSpc>
                <a:spcPct val="125000"/>
              </a:lnSpc>
              <a:spcBef>
                <a:spcPts val="600"/>
              </a:spcBef>
              <a:buFont typeface="Arial" pitchFamily="34" charset="0"/>
              <a:buNone/>
            </a:pPr>
            <a:r>
              <a:rPr lang="en-US" noProof="0" smtClean="0"/>
              <a:t>Fourth level</a:t>
            </a:r>
          </a:p>
          <a:p>
            <a:pPr marL="0" lvl="4" indent="0" algn="l" defTabSz="914400" rtl="0" eaLnBrk="1" latinLnBrk="0" hangingPunct="1">
              <a:lnSpc>
                <a:spcPct val="125000"/>
              </a:lnSpc>
              <a:spcBef>
                <a:spcPts val="600"/>
              </a:spcBef>
              <a:buFont typeface="Arial" pitchFamily="34" charset="0"/>
              <a:buNone/>
            </a:pPr>
            <a:r>
              <a:rPr lang="en-US" noProof="0" smtClean="0"/>
              <a:t>Fifth level</a:t>
            </a:r>
            <a:endParaRPr lang="en-GB" noProof="0"/>
          </a:p>
        </p:txBody>
      </p:sp>
      <p:sp>
        <p:nvSpPr>
          <p:cNvPr id="5" name="Date Placeholder 4"/>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10" name="Text Placeholder 9"/>
          <p:cNvSpPr>
            <a:spLocks noGrp="1"/>
          </p:cNvSpPr>
          <p:nvPr>
            <p:ph type="body" sz="quarter" idx="13"/>
          </p:nvPr>
        </p:nvSpPr>
        <p:spPr>
          <a:xfrm>
            <a:off x="348800" y="1746000"/>
            <a:ext cx="2636837" cy="4750050"/>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xmlns="" val="4080427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2"/>
            <a:ext cx="5374787" cy="1018032"/>
          </a:xfrm>
        </p:spPr>
        <p:txBody>
          <a:bodyPr anchor="t" anchorCtr="0">
            <a:noAutofit/>
          </a:bodyPr>
          <a:lstStyle>
            <a:lvl1pPr algn="l">
              <a:defRPr sz="3000" b="1"/>
            </a:lvl1pPr>
          </a:lstStyle>
          <a:p>
            <a:r>
              <a:rPr lang="en-US" noProof="0" smtClean="0"/>
              <a:t>Click to edit Master title style</a:t>
            </a:r>
            <a:endParaRPr lang="en-GB" noProof="0"/>
          </a:p>
        </p:txBody>
      </p:sp>
      <p:sp>
        <p:nvSpPr>
          <p:cNvPr id="5" name="Date Placeholder 4"/>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9" name="Text Placeholder 8"/>
          <p:cNvSpPr>
            <a:spLocks noGrp="1"/>
          </p:cNvSpPr>
          <p:nvPr>
            <p:ph type="body" sz="quarter" idx="13"/>
          </p:nvPr>
        </p:nvSpPr>
        <p:spPr>
          <a:xfrm>
            <a:off x="348800" y="1744432"/>
            <a:ext cx="2636837" cy="4751617"/>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Picture Placeholder 6"/>
          <p:cNvSpPr>
            <a:spLocks noGrp="1" noChangeAspect="1"/>
          </p:cNvSpPr>
          <p:nvPr>
            <p:ph type="pic" sz="quarter" idx="15"/>
          </p:nvPr>
        </p:nvSpPr>
        <p:spPr>
          <a:xfrm>
            <a:off x="3262984" y="1809751"/>
            <a:ext cx="2654466" cy="2148840"/>
          </a:xfrm>
        </p:spPr>
        <p:txBody>
          <a:bodyPr/>
          <a:lstStyle/>
          <a:p>
            <a:r>
              <a:rPr lang="en-US" noProof="0" smtClean="0"/>
              <a:t>Click icon to add picture</a:t>
            </a:r>
            <a:endParaRPr lang="en-GB" noProof="0" dirty="0"/>
          </a:p>
        </p:txBody>
      </p:sp>
      <p:sp>
        <p:nvSpPr>
          <p:cNvPr id="10" name="Picture Placeholder 6"/>
          <p:cNvSpPr>
            <a:spLocks noGrp="1" noChangeAspect="1"/>
          </p:cNvSpPr>
          <p:nvPr>
            <p:ph type="pic" sz="quarter" idx="16"/>
          </p:nvPr>
        </p:nvSpPr>
        <p:spPr>
          <a:xfrm>
            <a:off x="6176627" y="1809751"/>
            <a:ext cx="2654466" cy="2148840"/>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19256308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2"/>
            <a:ext cx="5374787" cy="1018032"/>
          </a:xfrm>
        </p:spPr>
        <p:txBody>
          <a:bodyPr anchor="t" anchorCtr="0">
            <a:noAutofit/>
          </a:bodyPr>
          <a:lstStyle>
            <a:lvl1pPr algn="l">
              <a:defRPr sz="3000" b="1"/>
            </a:lvl1pPr>
          </a:lstStyle>
          <a:p>
            <a:r>
              <a:rPr lang="en-US" noProof="0" smtClean="0"/>
              <a:t>Click to edit Master title style</a:t>
            </a:r>
            <a:endParaRPr lang="en-GB" noProof="0"/>
          </a:p>
        </p:txBody>
      </p:sp>
      <p:sp>
        <p:nvSpPr>
          <p:cNvPr id="5" name="Date Placeholder 4"/>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a:xfrm>
            <a:off x="6686872" y="6497638"/>
            <a:ext cx="2133278" cy="276065"/>
          </a:xfrm>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Picture Placeholder 6"/>
          <p:cNvSpPr>
            <a:spLocks noGrp="1" noChangeAspect="1"/>
          </p:cNvSpPr>
          <p:nvPr>
            <p:ph type="pic" sz="quarter" idx="13"/>
          </p:nvPr>
        </p:nvSpPr>
        <p:spPr>
          <a:xfrm>
            <a:off x="3247488" y="1809751"/>
            <a:ext cx="1860847" cy="2194560"/>
          </a:xfrm>
        </p:spPr>
        <p:txBody>
          <a:bodyPr/>
          <a:lstStyle/>
          <a:p>
            <a:r>
              <a:rPr lang="en-US" noProof="0" smtClean="0"/>
              <a:t>Click icon to add picture</a:t>
            </a:r>
            <a:endParaRPr lang="en-GB" noProof="0" dirty="0"/>
          </a:p>
        </p:txBody>
      </p:sp>
      <p:sp>
        <p:nvSpPr>
          <p:cNvPr id="9" name="Picture Placeholder 8"/>
          <p:cNvSpPr>
            <a:spLocks noGrp="1"/>
          </p:cNvSpPr>
          <p:nvPr>
            <p:ph type="pic" sz="quarter" idx="14"/>
          </p:nvPr>
        </p:nvSpPr>
        <p:spPr>
          <a:xfrm>
            <a:off x="5429256" y="1809751"/>
            <a:ext cx="3390894" cy="4687888"/>
          </a:xfrm>
        </p:spPr>
        <p:txBody>
          <a:bodyPr/>
          <a:lstStyle/>
          <a:p>
            <a:r>
              <a:rPr lang="en-US" noProof="0" smtClean="0"/>
              <a:t>Click icon to add picture</a:t>
            </a:r>
            <a:endParaRPr lang="en-GB" noProof="0" dirty="0"/>
          </a:p>
        </p:txBody>
      </p:sp>
      <p:sp>
        <p:nvSpPr>
          <p:cNvPr id="13" name="Text Placeholder 12"/>
          <p:cNvSpPr>
            <a:spLocks noGrp="1"/>
          </p:cNvSpPr>
          <p:nvPr>
            <p:ph type="body" sz="quarter" idx="16"/>
          </p:nvPr>
        </p:nvSpPr>
        <p:spPr>
          <a:xfrm>
            <a:off x="348800" y="1746000"/>
            <a:ext cx="2636837" cy="4750050"/>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1" name="Picture Placeholder 6"/>
          <p:cNvSpPr>
            <a:spLocks noGrp="1" noChangeAspect="1"/>
          </p:cNvSpPr>
          <p:nvPr>
            <p:ph type="pic" sz="quarter" idx="17"/>
          </p:nvPr>
        </p:nvSpPr>
        <p:spPr>
          <a:xfrm>
            <a:off x="3247488" y="4303079"/>
            <a:ext cx="1860847" cy="2194560"/>
          </a:xfrm>
        </p:spPr>
        <p:txBody>
          <a:bodyPr/>
          <a:lstStyle/>
          <a:p>
            <a:r>
              <a:rPr lang="en-US" noProof="0" smtClean="0"/>
              <a:t>Click icon to add picture</a:t>
            </a:r>
            <a:endParaRPr lang="en-GB" noProof="0" dirty="0"/>
          </a:p>
        </p:txBody>
      </p:sp>
    </p:spTree>
    <p:extLst>
      <p:ext uri="{BB962C8B-B14F-4D97-AF65-F5344CB8AC3E}">
        <p14:creationId xmlns:p14="http://schemas.microsoft.com/office/powerpoint/2010/main" xmlns="" val="15430463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Pictures &amp; Text -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3"/>
            <a:ext cx="5374787" cy="1018032"/>
          </a:xfrm>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a:xfrm>
            <a:off x="6622489"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Picture Placeholder 6"/>
          <p:cNvSpPr>
            <a:spLocks noGrp="1" noChangeAspect="1"/>
          </p:cNvSpPr>
          <p:nvPr>
            <p:ph type="pic" sz="quarter" idx="13"/>
          </p:nvPr>
        </p:nvSpPr>
        <p:spPr>
          <a:xfrm>
            <a:off x="348800" y="1809751"/>
            <a:ext cx="2654466" cy="2148840"/>
          </a:xfrm>
        </p:spPr>
        <p:txBody>
          <a:bodyPr/>
          <a:lstStyle/>
          <a:p>
            <a:r>
              <a:rPr lang="en-US" noProof="0" smtClean="0"/>
              <a:t>Click icon to add picture</a:t>
            </a:r>
            <a:endParaRPr lang="en-GB" noProof="0" dirty="0"/>
          </a:p>
        </p:txBody>
      </p:sp>
      <p:sp>
        <p:nvSpPr>
          <p:cNvPr id="8" name="Picture Placeholder 6"/>
          <p:cNvSpPr>
            <a:spLocks noGrp="1" noChangeAspect="1"/>
          </p:cNvSpPr>
          <p:nvPr>
            <p:ph type="pic" sz="quarter" idx="15"/>
          </p:nvPr>
        </p:nvSpPr>
        <p:spPr>
          <a:xfrm>
            <a:off x="3262984" y="1809751"/>
            <a:ext cx="2654466" cy="2148840"/>
          </a:xfrm>
        </p:spPr>
        <p:txBody>
          <a:bodyPr/>
          <a:lstStyle/>
          <a:p>
            <a:r>
              <a:rPr lang="en-US" noProof="0" smtClean="0"/>
              <a:t>Click icon to add picture</a:t>
            </a:r>
            <a:endParaRPr lang="en-GB" noProof="0" dirty="0"/>
          </a:p>
        </p:txBody>
      </p:sp>
      <p:sp>
        <p:nvSpPr>
          <p:cNvPr id="10" name="Picture Placeholder 6"/>
          <p:cNvSpPr>
            <a:spLocks noGrp="1" noChangeAspect="1"/>
          </p:cNvSpPr>
          <p:nvPr>
            <p:ph type="pic" sz="quarter" idx="16"/>
          </p:nvPr>
        </p:nvSpPr>
        <p:spPr>
          <a:xfrm>
            <a:off x="6176627" y="1809751"/>
            <a:ext cx="2654466" cy="2148840"/>
          </a:xfrm>
        </p:spPr>
        <p:txBody>
          <a:bodyPr/>
          <a:lstStyle/>
          <a:p>
            <a:r>
              <a:rPr lang="en-US" noProof="0" smtClean="0"/>
              <a:t>Click icon to add picture</a:t>
            </a:r>
            <a:endParaRPr lang="en-GB" noProof="0" dirty="0"/>
          </a:p>
        </p:txBody>
      </p:sp>
      <p:sp>
        <p:nvSpPr>
          <p:cNvPr id="16" name="Text Placeholder 15"/>
          <p:cNvSpPr>
            <a:spLocks noGrp="1"/>
          </p:cNvSpPr>
          <p:nvPr>
            <p:ph type="body" sz="quarter" idx="17" hasCustomPrompt="1"/>
          </p:nvPr>
        </p:nvSpPr>
        <p:spPr>
          <a:xfrm>
            <a:off x="348800" y="4286256"/>
            <a:ext cx="2653200" cy="857265"/>
          </a:xfrm>
        </p:spPr>
        <p:txBody>
          <a:bodyPr>
            <a:normAutofit/>
          </a:bodyPr>
          <a:lstStyle>
            <a:lvl1pPr>
              <a:defRPr sz="1400"/>
            </a:lvl1pPr>
            <a:lvl2pPr marL="0" indent="0">
              <a:buNone/>
              <a:defRPr sz="1400"/>
            </a:lvl2pPr>
            <a:lvl3pPr marL="0" indent="0">
              <a:buNone/>
              <a:defRPr sz="1400"/>
            </a:lvl3pPr>
            <a:lvl4pPr marL="0" indent="0">
              <a:buNone/>
              <a:defRPr sz="1400"/>
            </a:lvl4pPr>
            <a:lvl5pPr marL="0" indent="0">
              <a:buNone/>
              <a:defRPr sz="1400"/>
            </a:lvl5pPr>
            <a:lvl6pPr marL="0" indent="0">
              <a:buNone/>
              <a:defRPr sz="1400"/>
            </a:lvl6pPr>
            <a:lvl7pPr marL="0" indent="0">
              <a:buNone/>
              <a:defRPr sz="1400"/>
            </a:lvl7pPr>
            <a:lvl8pPr marL="0" indent="0">
              <a:buNone/>
              <a:defRPr sz="1400"/>
            </a:lvl8pPr>
            <a:lvl9pPr marL="0" indent="0">
              <a:buNone/>
              <a:defRPr sz="1400"/>
            </a:lvl9pPr>
          </a:lstStyle>
          <a:p>
            <a:pPr lvl="0"/>
            <a:r>
              <a:rPr lang="en-GB" noProof="0" dirty="0" smtClean="0"/>
              <a:t>Click to add text</a:t>
            </a:r>
          </a:p>
        </p:txBody>
      </p:sp>
      <p:sp>
        <p:nvSpPr>
          <p:cNvPr id="17" name="Text Placeholder 15"/>
          <p:cNvSpPr>
            <a:spLocks noGrp="1"/>
          </p:cNvSpPr>
          <p:nvPr>
            <p:ph type="body" sz="quarter" idx="18" hasCustomPrompt="1"/>
          </p:nvPr>
        </p:nvSpPr>
        <p:spPr>
          <a:xfrm>
            <a:off x="3262984" y="4286256"/>
            <a:ext cx="2653200" cy="857265"/>
          </a:xfrm>
        </p:spPr>
        <p:txBody>
          <a:bodyPr>
            <a:normAutofit/>
          </a:bodyPr>
          <a:lstStyle>
            <a:lvl1pPr>
              <a:defRPr sz="1400"/>
            </a:lvl1pPr>
            <a:lvl2pPr marL="0" indent="0">
              <a:buNone/>
              <a:defRPr sz="1400"/>
            </a:lvl2pPr>
            <a:lvl3pPr marL="0" indent="0">
              <a:buNone/>
              <a:defRPr sz="1400"/>
            </a:lvl3pPr>
            <a:lvl4pPr marL="0" indent="0">
              <a:buNone/>
              <a:defRPr sz="1400"/>
            </a:lvl4pPr>
            <a:lvl5pPr marL="0" indent="0">
              <a:buNone/>
              <a:defRPr sz="1400"/>
            </a:lvl5pPr>
            <a:lvl6pPr marL="0" indent="0">
              <a:buNone/>
              <a:defRPr sz="1400"/>
            </a:lvl6pPr>
            <a:lvl7pPr marL="0" indent="0">
              <a:buNone/>
              <a:defRPr sz="1400"/>
            </a:lvl7pPr>
            <a:lvl8pPr marL="0" indent="0">
              <a:buNone/>
              <a:defRPr sz="1400"/>
            </a:lvl8pPr>
            <a:lvl9pPr marL="0" indent="0">
              <a:buNone/>
              <a:defRPr sz="1400"/>
            </a:lvl9pPr>
          </a:lstStyle>
          <a:p>
            <a:pPr lvl="0"/>
            <a:r>
              <a:rPr lang="en-GB" noProof="0" dirty="0" smtClean="0"/>
              <a:t>Click to add text</a:t>
            </a:r>
          </a:p>
        </p:txBody>
      </p:sp>
      <p:sp>
        <p:nvSpPr>
          <p:cNvPr id="18" name="Text Placeholder 15"/>
          <p:cNvSpPr>
            <a:spLocks noGrp="1"/>
          </p:cNvSpPr>
          <p:nvPr>
            <p:ph type="body" sz="quarter" idx="19" hasCustomPrompt="1"/>
          </p:nvPr>
        </p:nvSpPr>
        <p:spPr>
          <a:xfrm>
            <a:off x="6176627" y="4286256"/>
            <a:ext cx="2653200" cy="857265"/>
          </a:xfrm>
        </p:spPr>
        <p:txBody>
          <a:bodyPr>
            <a:normAutofit/>
          </a:bodyPr>
          <a:lstStyle>
            <a:lvl1pPr>
              <a:defRPr sz="1400"/>
            </a:lvl1pPr>
            <a:lvl2pPr marL="0" indent="0">
              <a:buNone/>
              <a:defRPr sz="1400"/>
            </a:lvl2pPr>
            <a:lvl3pPr marL="0" indent="0">
              <a:buNone/>
              <a:defRPr sz="1400"/>
            </a:lvl3pPr>
            <a:lvl4pPr marL="0" indent="0">
              <a:buNone/>
              <a:defRPr sz="1400"/>
            </a:lvl4pPr>
            <a:lvl5pPr marL="0" indent="0">
              <a:buNone/>
              <a:defRPr sz="1400"/>
            </a:lvl5pPr>
            <a:lvl6pPr marL="0" indent="0">
              <a:buNone/>
              <a:defRPr sz="1400"/>
            </a:lvl6pPr>
            <a:lvl7pPr marL="0" indent="0">
              <a:buNone/>
              <a:defRPr sz="1400"/>
            </a:lvl7pPr>
            <a:lvl8pPr marL="0" indent="0">
              <a:buNone/>
              <a:defRPr sz="1400"/>
            </a:lvl8pPr>
            <a:lvl9pPr marL="0" indent="0">
              <a:buNone/>
              <a:defRPr sz="1400"/>
            </a:lvl9pPr>
          </a:lstStyle>
          <a:p>
            <a:pPr lvl="0"/>
            <a:r>
              <a:rPr lang="en-GB" noProof="0" dirty="0" smtClean="0"/>
              <a:t>Click to add text</a:t>
            </a:r>
          </a:p>
        </p:txBody>
      </p:sp>
    </p:spTree>
    <p:extLst>
      <p:ext uri="{BB962C8B-B14F-4D97-AF65-F5344CB8AC3E}">
        <p14:creationId xmlns:p14="http://schemas.microsoft.com/office/powerpoint/2010/main" xmlns="" val="2135206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Map with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7" name="Text Placeholder 6"/>
          <p:cNvSpPr>
            <a:spLocks noGrp="1"/>
          </p:cNvSpPr>
          <p:nvPr>
            <p:ph type="body" sz="quarter" idx="13"/>
          </p:nvPr>
        </p:nvSpPr>
        <p:spPr>
          <a:xfrm>
            <a:off x="348800" y="1746000"/>
            <a:ext cx="2636837" cy="4750050"/>
          </a:xfrm>
        </p:spPr>
        <p:txBody>
          <a:bodyPr>
            <a:normAutofit/>
          </a:bodyPr>
          <a:lstStyle>
            <a:lvl1pPr algn="l">
              <a:spcBef>
                <a:spcPts val="1000"/>
              </a:spcBef>
              <a:buFontTx/>
              <a:buNone/>
              <a:defRPr sz="1400" b="1"/>
            </a:lvl1pPr>
            <a:lvl2pPr marL="0" indent="0" algn="l">
              <a:spcBef>
                <a:spcPts val="0"/>
              </a:spcBef>
              <a:buFontTx/>
              <a:buNone/>
              <a:defRPr sz="1400"/>
            </a:lvl2pPr>
            <a:lvl3pPr marL="0" indent="0" algn="l">
              <a:spcBef>
                <a:spcPts val="0"/>
              </a:spcBef>
              <a:buFontTx/>
              <a:buNone/>
              <a:defRPr sz="1400"/>
            </a:lvl3pPr>
            <a:lvl4pPr marL="0" indent="0" algn="l">
              <a:spcBef>
                <a:spcPts val="0"/>
              </a:spcBef>
              <a:buFontTx/>
              <a:buNone/>
              <a:defRPr sz="1400"/>
            </a:lvl4pPr>
            <a:lvl5pPr marL="0" indent="0" algn="l">
              <a:spcBef>
                <a:spcPts val="0"/>
              </a:spcBef>
              <a:buFontTx/>
              <a:buNone/>
              <a:defRPr sz="1400"/>
            </a:lvl5pPr>
            <a:lvl6pPr marL="0" indent="0" algn="l">
              <a:spcBef>
                <a:spcPts val="0"/>
              </a:spcBef>
              <a:buFontTx/>
              <a:buNone/>
              <a:defRPr/>
            </a:lvl6pPr>
            <a:lvl7pPr marL="0" indent="0" algn="l">
              <a:spcBef>
                <a:spcPts val="0"/>
              </a:spcBef>
              <a:buFontTx/>
              <a:buNone/>
              <a:defRPr/>
            </a:lvl7pPr>
            <a:lvl8pPr marL="0" indent="0" algn="l">
              <a:spcBef>
                <a:spcPts val="0"/>
              </a:spcBef>
              <a:buFontTx/>
              <a:buNone/>
              <a:defRPr/>
            </a:lvl8pPr>
            <a:lvl9pPr marL="0" indent="0" algn="l">
              <a:spcBef>
                <a:spcPts val="0"/>
              </a:spcBef>
              <a:buFontTx/>
              <a:buNone/>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xmlns="" val="26256205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MediaCom Regional Slide">
    <p:spTree>
      <p:nvGrpSpPr>
        <p:cNvPr id="1" name=""/>
        <p:cNvGrpSpPr/>
        <p:nvPr/>
      </p:nvGrpSpPr>
      <p:grpSpPr>
        <a:xfrm>
          <a:off x="0" y="0"/>
          <a:ext cx="0" cy="0"/>
          <a:chOff x="0" y="0"/>
          <a:chExt cx="0" cy="0"/>
        </a:xfrm>
      </p:grpSpPr>
      <p:sp>
        <p:nvSpPr>
          <p:cNvPr id="2" name="Title 1"/>
          <p:cNvSpPr>
            <a:spLocks noGrp="1"/>
          </p:cNvSpPr>
          <p:nvPr>
            <p:ph type="title"/>
          </p:nvPr>
        </p:nvSpPr>
        <p:spPr>
          <a:xfrm>
            <a:off x="349341" y="390142"/>
            <a:ext cx="5374787" cy="1018032"/>
          </a:xfrm>
        </p:spPr>
        <p:txBody>
          <a:bodyPr anchor="t" anchorCtr="0">
            <a:noAutofit/>
          </a:bodyPr>
          <a:lstStyle>
            <a:lvl1pPr algn="l">
              <a:defRPr sz="3000" b="1"/>
            </a:lvl1pPr>
          </a:lstStyle>
          <a:p>
            <a:r>
              <a:rPr lang="en-US" noProof="0" smtClean="0"/>
              <a:t>Click to edit Master title style</a:t>
            </a:r>
            <a:endParaRPr lang="en-GB" noProof="0"/>
          </a:p>
        </p:txBody>
      </p:sp>
      <p:sp>
        <p:nvSpPr>
          <p:cNvPr id="5" name="Date Placeholder 4"/>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9" name="Picture Placeholder 8"/>
          <p:cNvSpPr>
            <a:spLocks noGrp="1"/>
          </p:cNvSpPr>
          <p:nvPr>
            <p:ph type="pic" sz="quarter" idx="14"/>
          </p:nvPr>
        </p:nvSpPr>
        <p:spPr>
          <a:xfrm>
            <a:off x="4745571" y="1809750"/>
            <a:ext cx="4075200" cy="4687887"/>
          </a:xfrm>
        </p:spPr>
        <p:txBody>
          <a:bodyPr/>
          <a:lstStyle/>
          <a:p>
            <a:r>
              <a:rPr lang="en-US" noProof="0" smtClean="0"/>
              <a:t>Click icon to add picture</a:t>
            </a:r>
            <a:endParaRPr lang="en-GB" noProof="0" dirty="0"/>
          </a:p>
        </p:txBody>
      </p:sp>
      <p:sp>
        <p:nvSpPr>
          <p:cNvPr id="11" name="Text Placeholder 10"/>
          <p:cNvSpPr>
            <a:spLocks noGrp="1"/>
          </p:cNvSpPr>
          <p:nvPr>
            <p:ph type="body" sz="quarter" idx="17"/>
          </p:nvPr>
        </p:nvSpPr>
        <p:spPr>
          <a:xfrm>
            <a:off x="348800" y="1746000"/>
            <a:ext cx="1908000" cy="4750050"/>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Text Placeholder 14"/>
          <p:cNvSpPr>
            <a:spLocks noGrp="1"/>
          </p:cNvSpPr>
          <p:nvPr>
            <p:ph type="body" sz="quarter" idx="18"/>
          </p:nvPr>
        </p:nvSpPr>
        <p:spPr>
          <a:xfrm>
            <a:off x="2519538" y="1746000"/>
            <a:ext cx="1908000" cy="4750050"/>
          </a:xfrm>
        </p:spPr>
        <p:txBody>
          <a:bodyPr>
            <a:normAutofit/>
          </a:bodyPr>
          <a:lstStyle>
            <a:lvl1pPr>
              <a:defRPr sz="1400"/>
            </a:lvl1pPr>
            <a:lvl2pPr>
              <a:defRPr sz="1400"/>
            </a:lvl2pPr>
            <a:lvl3pPr>
              <a:defRPr sz="1400"/>
            </a:lvl3pPr>
            <a:lvl4pPr marL="460800">
              <a:buClr>
                <a:schemeClr val="accent4"/>
              </a:buClr>
              <a:defRPr sz="1400"/>
            </a:lvl4pPr>
            <a:lvl5pPr marL="460800">
              <a:buClr>
                <a:schemeClr val="accent4"/>
              </a:buClr>
              <a:defRPr sz="1400"/>
            </a:lvl5pPr>
            <a:lvl6pPr marL="460800">
              <a:buClr>
                <a:schemeClr val="accent4"/>
              </a:buClr>
              <a:defRPr/>
            </a:lvl6pPr>
            <a:lvl7pPr marL="460800">
              <a:buClr>
                <a:schemeClr val="accent4"/>
              </a:buClr>
              <a:defRPr/>
            </a:lvl7pPr>
            <a:lvl8pPr marL="460800">
              <a:buClr>
                <a:schemeClr val="accent4"/>
              </a:buClr>
              <a:defRPr/>
            </a:lvl8pPr>
            <a:lvl9pPr marL="460800">
              <a:buClr>
                <a:schemeClr val="accent4"/>
              </a:buCl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xmlns="" val="25493259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Headline with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8800" y="1707109"/>
            <a:ext cx="4070722" cy="1548000"/>
          </a:xfrm>
        </p:spPr>
        <p:txBody>
          <a:bodyPr anchor="t">
            <a:normAutofit/>
          </a:bodyPr>
          <a:lstStyle>
            <a:lvl1pPr algn="l">
              <a:lnSpc>
                <a:spcPct val="110000"/>
              </a:lnSpc>
              <a:defRPr sz="3000" b="1" cap="none" baseline="0"/>
            </a:lvl1pPr>
          </a:lstStyle>
          <a:p>
            <a:r>
              <a:rPr lang="en-GB" noProof="0" dirty="0" smtClean="0"/>
              <a:t>One line of text</a:t>
            </a:r>
            <a:br>
              <a:rPr lang="en-GB" noProof="0" dirty="0" smtClean="0"/>
            </a:br>
            <a:r>
              <a:rPr lang="en-GB" noProof="0" dirty="0" smtClean="0"/>
              <a:t>Two lines of text</a:t>
            </a:r>
            <a:br>
              <a:rPr lang="en-GB" noProof="0" dirty="0" smtClean="0"/>
            </a:br>
            <a:r>
              <a:rPr lang="en-GB" noProof="0" dirty="0" smtClean="0"/>
              <a:t>Three lines of text</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9" name="Content Placeholder 8"/>
          <p:cNvSpPr>
            <a:spLocks noGrp="1"/>
          </p:cNvSpPr>
          <p:nvPr>
            <p:ph sz="quarter" idx="13"/>
          </p:nvPr>
        </p:nvSpPr>
        <p:spPr>
          <a:xfrm>
            <a:off x="4716463" y="1809750"/>
            <a:ext cx="4103687" cy="4687888"/>
          </a:xfrm>
        </p:spPr>
        <p:txBody>
          <a:bodyPr/>
          <a:lstStyle>
            <a:lvl5pPr>
              <a:defRPr/>
            </a:lvl5pPr>
            <a:lvl6pPr>
              <a:defRPr/>
            </a:lvl6pPr>
            <a:lvl7pPr>
              <a:defRPr/>
            </a:lvl7pPr>
            <a:lvl8pPr>
              <a:defRPr/>
            </a:lvl8pPr>
            <a:lvl9pPr>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xmlns="" val="996918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with Pictur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716462" y="1809750"/>
            <a:ext cx="4104006" cy="4687887"/>
          </a:xfrm>
        </p:spPr>
        <p:txBody>
          <a:bodyPr/>
          <a:lstStyle>
            <a:lvl1pPr>
              <a:defRPr/>
            </a:lvl1pPr>
          </a:lstStyle>
          <a:p>
            <a:r>
              <a:rPr lang="en-US" noProof="0" smtClean="0"/>
              <a:t>Click icon to add picture</a:t>
            </a:r>
            <a:endParaRPr lang="en-GB" noProof="0" dirty="0"/>
          </a:p>
        </p:txBody>
      </p:sp>
      <p:sp>
        <p:nvSpPr>
          <p:cNvPr id="2" name="Title 1"/>
          <p:cNvSpPr>
            <a:spLocks noGrp="1"/>
          </p:cNvSpPr>
          <p:nvPr>
            <p:ph type="title" hasCustomPrompt="1"/>
          </p:nvPr>
        </p:nvSpPr>
        <p:spPr>
          <a:xfrm>
            <a:off x="348800" y="1707109"/>
            <a:ext cx="4070722" cy="1548000"/>
          </a:xfrm>
        </p:spPr>
        <p:txBody>
          <a:bodyPr anchor="t">
            <a:normAutofit/>
          </a:bodyPr>
          <a:lstStyle>
            <a:lvl1pPr algn="l">
              <a:lnSpc>
                <a:spcPct val="110000"/>
              </a:lnSpc>
              <a:defRPr sz="3000" b="1" cap="none" baseline="0"/>
            </a:lvl1pPr>
          </a:lstStyle>
          <a:p>
            <a:r>
              <a:rPr lang="en-GB" noProof="0" dirty="0" smtClean="0"/>
              <a:t>One line of text</a:t>
            </a:r>
            <a:br>
              <a:rPr lang="en-GB" noProof="0" dirty="0" smtClean="0"/>
            </a:br>
            <a:r>
              <a:rPr lang="en-GB" noProof="0" dirty="0" smtClean="0"/>
              <a:t>Two lines of text</a:t>
            </a:r>
            <a:br>
              <a:rPr lang="en-GB" noProof="0" dirty="0" smtClean="0"/>
            </a:br>
            <a:r>
              <a:rPr lang="en-GB" noProof="0" dirty="0" smtClean="0"/>
              <a:t>Three lines of text</a:t>
            </a:r>
            <a:endParaRPr lang="en-GB" noProof="0" dirty="0"/>
          </a:p>
        </p:txBody>
      </p:sp>
      <p:sp>
        <p:nvSpPr>
          <p:cNvPr id="4" name="Date Placeholder 3"/>
          <p:cNvSpPr>
            <a:spLocks noGrp="1"/>
          </p:cNvSpPr>
          <p:nvPr>
            <p:ph type="dt" sz="half" idx="10"/>
          </p:nvPr>
        </p:nvSpPr>
        <p:spPr>
          <a:xfrm>
            <a:off x="6612167" y="617042"/>
            <a:ext cx="2208604" cy="153887"/>
          </a:xfrm>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209858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Vertical Text Placeholder 2"/>
          <p:cNvSpPr>
            <a:spLocks noGrp="1"/>
          </p:cNvSpPr>
          <p:nvPr>
            <p:ph type="body" orient="vert" idx="1"/>
          </p:nvPr>
        </p:nvSpPr>
        <p:spPr>
          <a:xfrm>
            <a:off x="348800" y="1809751"/>
            <a:ext cx="8469311" cy="4548208"/>
          </a:xfrm>
        </p:spPr>
        <p:txBody>
          <a:bodyPr vert="eaVert"/>
          <a:lstStyle>
            <a:lvl5pPr>
              <a:defRPr/>
            </a:lvl5pPr>
            <a:lvl6pPr>
              <a:defRPr/>
            </a:lvl6pPr>
            <a:lvl7pPr>
              <a:defRPr/>
            </a:lvl7pPr>
            <a:lvl8pPr>
              <a:defRPr baseline="0"/>
            </a:lvl8pPr>
            <a:lvl9pPr>
              <a:defRPr baseline="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310520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48800" y="1809750"/>
            <a:ext cx="5373290" cy="4687887"/>
          </a:xfrm>
        </p:spPr>
        <p:txBody>
          <a:bodyPr>
            <a:normAutofit/>
          </a:bodyPr>
          <a:lstStyle>
            <a:lvl1pPr marL="230400" indent="-230400">
              <a:lnSpc>
                <a:spcPct val="110000"/>
              </a:lnSpc>
              <a:spcBef>
                <a:spcPts val="1000"/>
              </a:spcBef>
              <a:buFont typeface="+mj-lt"/>
              <a:buAutoNum type="arabicPeriod"/>
              <a:defRPr sz="1400">
                <a:solidFill>
                  <a:schemeClr val="tx2"/>
                </a:solidFill>
              </a:defRPr>
            </a:lvl1pPr>
            <a:lvl2pPr marL="230400" indent="0">
              <a:lnSpc>
                <a:spcPct val="110000"/>
              </a:lnSpc>
              <a:spcBef>
                <a:spcPts val="0"/>
              </a:spcBef>
              <a:buFontTx/>
              <a:buNone/>
              <a:defRPr sz="1400"/>
            </a:lvl2pPr>
            <a:lvl3pPr marL="230400" indent="0">
              <a:lnSpc>
                <a:spcPct val="110000"/>
              </a:lnSpc>
              <a:spcBef>
                <a:spcPts val="0"/>
              </a:spcBef>
              <a:buFontTx/>
              <a:buNone/>
              <a:defRPr sz="1400"/>
            </a:lvl3pPr>
            <a:lvl4pPr marL="230400" indent="0">
              <a:lnSpc>
                <a:spcPct val="110000"/>
              </a:lnSpc>
              <a:spcBef>
                <a:spcPts val="0"/>
              </a:spcBef>
              <a:buFontTx/>
              <a:buNone/>
              <a:defRPr sz="1400"/>
            </a:lvl4pPr>
            <a:lvl5pPr marL="230400" indent="0" defTabSz="895350">
              <a:lnSpc>
                <a:spcPct val="110000"/>
              </a:lnSpc>
              <a:spcBef>
                <a:spcPts val="0"/>
              </a:spcBef>
              <a:buFontTx/>
              <a:buNone/>
              <a:defRPr sz="1400"/>
            </a:lvl5pPr>
            <a:lvl6pPr marL="230400" indent="0">
              <a:lnSpc>
                <a:spcPct val="110000"/>
              </a:lnSpc>
              <a:spcBef>
                <a:spcPts val="0"/>
              </a:spcBef>
              <a:buFontTx/>
              <a:buNone/>
              <a:defRPr sz="1400" baseline="0"/>
            </a:lvl6pPr>
            <a:lvl7pPr marL="230400" indent="0">
              <a:lnSpc>
                <a:spcPct val="110000"/>
              </a:lnSpc>
              <a:spcBef>
                <a:spcPts val="0"/>
              </a:spcBef>
              <a:buFontTx/>
              <a:buNone/>
              <a:defRPr sz="1400" baseline="0"/>
            </a:lvl7pPr>
            <a:lvl8pPr marL="230400" indent="0">
              <a:lnSpc>
                <a:spcPct val="110000"/>
              </a:lnSpc>
              <a:spcBef>
                <a:spcPts val="0"/>
              </a:spcBef>
              <a:buFontTx/>
              <a:buNone/>
              <a:defRPr sz="1400" baseline="0"/>
            </a:lvl8pPr>
            <a:lvl9pPr marL="230400" indent="0">
              <a:lnSpc>
                <a:spcPct val="110000"/>
              </a:lnSpc>
              <a:spcBef>
                <a:spcPts val="0"/>
              </a:spcBef>
              <a:buFontTx/>
              <a:buNone/>
              <a:defRPr sz="1400" baseline="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28636846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09750"/>
            <a:ext cx="2190750" cy="4548208"/>
          </a:xfrm>
        </p:spPr>
        <p:txBody>
          <a:bodyPr vert="eaVert"/>
          <a:lstStyle/>
          <a:p>
            <a:r>
              <a:rPr lang="en-US" noProof="0" smtClean="0"/>
              <a:t>Click to edit Master title style</a:t>
            </a:r>
            <a:endParaRPr lang="en-GB" noProof="0" dirty="0"/>
          </a:p>
        </p:txBody>
      </p:sp>
      <p:sp>
        <p:nvSpPr>
          <p:cNvPr id="3" name="Vertical Text Placeholder 2"/>
          <p:cNvSpPr>
            <a:spLocks noGrp="1"/>
          </p:cNvSpPr>
          <p:nvPr>
            <p:ph type="body" orient="vert" idx="1"/>
          </p:nvPr>
        </p:nvSpPr>
        <p:spPr>
          <a:xfrm>
            <a:off x="348800" y="1809750"/>
            <a:ext cx="6126162" cy="4548208"/>
          </a:xfrm>
        </p:spPr>
        <p:txBody>
          <a:bodyPr vert="eaVert"/>
          <a:lstStyle>
            <a:lvl5pPr>
              <a:defRPr/>
            </a:lvl5pPr>
            <a:lvl6pPr>
              <a:defRPr/>
            </a:lvl6pPr>
            <a:lvl7pPr>
              <a:defRPr/>
            </a:lvl7pPr>
            <a:lvl8pPr>
              <a:defRPr baseline="0"/>
            </a:lvl8pPr>
            <a:lvl9pPr>
              <a:defRPr baseline="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6302759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36713" y="663575"/>
            <a:ext cx="5638800" cy="381000"/>
          </a:xfrm>
        </p:spPr>
        <p:txBody>
          <a:bodyPr/>
          <a:lstStyle/>
          <a:p>
            <a:r>
              <a:rPr lang="en-US" smtClean="0"/>
              <a:t>Click to edit Master title style</a:t>
            </a:r>
            <a:endParaRPr lang="nb-NO"/>
          </a:p>
        </p:txBody>
      </p:sp>
      <p:sp>
        <p:nvSpPr>
          <p:cNvPr id="3" name="Table Placeholder 2"/>
          <p:cNvSpPr>
            <a:spLocks noGrp="1"/>
          </p:cNvSpPr>
          <p:nvPr>
            <p:ph type="tbl" idx="1"/>
          </p:nvPr>
        </p:nvSpPr>
        <p:spPr>
          <a:xfrm>
            <a:off x="1905000" y="1411288"/>
            <a:ext cx="6521450" cy="4684712"/>
          </a:xfrm>
        </p:spPr>
        <p:txBody>
          <a:bodyPr/>
          <a:lstStyle/>
          <a:p>
            <a:pPr lvl="0"/>
            <a:endParaRPr lang="nb-NO" noProof="0" smtClean="0"/>
          </a:p>
        </p:txBody>
      </p:sp>
    </p:spTree>
    <p:extLst>
      <p:ext uri="{BB962C8B-B14F-4D97-AF65-F5344CB8AC3E}">
        <p14:creationId xmlns:p14="http://schemas.microsoft.com/office/powerpoint/2010/main" xmlns="" val="9398955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6975475" y="5999163"/>
            <a:ext cx="1439863" cy="339725"/>
          </a:xfrm>
          <a:prstGeom prst="rect">
            <a:avLst/>
          </a:prstGeom>
          <a:noFill/>
          <a:ln w="9525">
            <a:noFill/>
            <a:miter lim="800000"/>
            <a:headEnd/>
            <a:tailEnd/>
          </a:ln>
        </p:spPr>
      </p:pic>
      <p:pic>
        <p:nvPicPr>
          <p:cNvPr id="5" name="Picture 6" descr="E1"/>
          <p:cNvPicPr>
            <a:picLocks noChangeAspect="1" noChangeArrowheads="1"/>
          </p:cNvPicPr>
          <p:nvPr userDrawn="1"/>
        </p:nvPicPr>
        <p:blipFill>
          <a:blip r:embed="rId3" cstate="print"/>
          <a:srcRect l="6525" r="6525"/>
          <a:stretch>
            <a:fillRect/>
          </a:stretch>
        </p:blipFill>
        <p:spPr bwMode="auto">
          <a:xfrm>
            <a:off x="695325" y="1438275"/>
            <a:ext cx="1100138" cy="1189038"/>
          </a:xfrm>
          <a:prstGeom prst="rect">
            <a:avLst/>
          </a:prstGeom>
          <a:noFill/>
          <a:ln w="9525" algn="ctr">
            <a:noFill/>
            <a:miter lim="800000"/>
            <a:headEnd/>
            <a:tailEnd/>
          </a:ln>
        </p:spPr>
      </p:pic>
      <p:sp>
        <p:nvSpPr>
          <p:cNvPr id="10242" name="Rectangle 2"/>
          <p:cNvSpPr>
            <a:spLocks noGrp="1" noChangeArrowheads="1"/>
          </p:cNvSpPr>
          <p:nvPr>
            <p:ph type="ctrTitle"/>
          </p:nvPr>
        </p:nvSpPr>
        <p:spPr>
          <a:xfrm>
            <a:off x="2035175" y="1436688"/>
            <a:ext cx="6400800" cy="315912"/>
          </a:xfrm>
        </p:spPr>
        <p:txBody>
          <a:bodyPr/>
          <a:lstStyle>
            <a:lvl1pPr>
              <a:defRPr/>
            </a:lvl1pPr>
          </a:lstStyle>
          <a:p>
            <a:r>
              <a:rPr lang="en-US"/>
              <a:t>Click to edit Master title style</a:t>
            </a:r>
          </a:p>
        </p:txBody>
      </p:sp>
      <p:sp>
        <p:nvSpPr>
          <p:cNvPr id="10243" name="Rectangle 3"/>
          <p:cNvSpPr>
            <a:spLocks noGrp="1" noChangeArrowheads="1"/>
          </p:cNvSpPr>
          <p:nvPr>
            <p:ph type="subTitle" idx="1"/>
          </p:nvPr>
        </p:nvSpPr>
        <p:spPr>
          <a:xfrm>
            <a:off x="2035175" y="1752600"/>
            <a:ext cx="6400800" cy="381000"/>
          </a:xfrm>
        </p:spPr>
        <p:txBody>
          <a:bodyPr lIns="0" tIns="0" rIns="0" bIns="0"/>
          <a:lstStyle>
            <a:lvl1pPr>
              <a:defRPr/>
            </a:lvl1pPr>
          </a:lstStyle>
          <a:p>
            <a:r>
              <a:rPr lang="en-US"/>
              <a:t>Click to edit Master subtitle style</a:t>
            </a:r>
          </a:p>
        </p:txBody>
      </p:sp>
      <p:sp>
        <p:nvSpPr>
          <p:cNvPr id="6" name="Rectangle 4"/>
          <p:cNvSpPr>
            <a:spLocks noGrp="1" noChangeArrowheads="1"/>
          </p:cNvSpPr>
          <p:nvPr>
            <p:ph type="dt" sz="half" idx="10"/>
          </p:nvPr>
        </p:nvSpPr>
        <p:spPr bwMode="auto">
          <a:xfrm>
            <a:off x="696913" y="5865813"/>
            <a:ext cx="4484687" cy="476250"/>
          </a:xfrm>
          <a:prstGeom prst="rect">
            <a:avLst/>
          </a:prstGeom>
          <a:ln>
            <a:miter lim="800000"/>
            <a:headEnd/>
            <a:tailEnd/>
          </a:ln>
        </p:spPr>
        <p:txBody>
          <a:bodyPr vert="horz" wrap="square" lIns="0" tIns="0" rIns="0" bIns="0" numCol="1" anchor="b" anchorCtr="0" compatLnSpc="1">
            <a:prstTxWarp prst="textNoShape">
              <a:avLst/>
            </a:prstTxWarp>
          </a:bodyPr>
          <a:lstStyle>
            <a:lvl1pPr>
              <a:defRPr sz="2100" smtClean="0"/>
            </a:lvl1pPr>
          </a:lstStyle>
          <a:p>
            <a:pPr>
              <a:defRPr/>
            </a:pPr>
            <a:endParaRPr lang="en-US"/>
          </a:p>
        </p:txBody>
      </p:sp>
    </p:spTree>
    <p:extLst>
      <p:ext uri="{BB962C8B-B14F-4D97-AF65-F5344CB8AC3E}">
        <p14:creationId xmlns:p14="http://schemas.microsoft.com/office/powerpoint/2010/main" xmlns="" val="14672266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36713" y="663575"/>
            <a:ext cx="5638800" cy="381000"/>
          </a:xfrm>
        </p:spPr>
        <p:txBody>
          <a:bodyPr/>
          <a:lstStyle/>
          <a:p>
            <a:r>
              <a:rPr lang="en-US" smtClean="0"/>
              <a:t>Click to edit Master title style</a:t>
            </a:r>
            <a:endParaRPr lang="nb-NO"/>
          </a:p>
        </p:txBody>
      </p:sp>
      <p:sp>
        <p:nvSpPr>
          <p:cNvPr id="3" name="Chart Placeholder 2"/>
          <p:cNvSpPr>
            <a:spLocks noGrp="1"/>
          </p:cNvSpPr>
          <p:nvPr>
            <p:ph type="chart" idx="1"/>
          </p:nvPr>
        </p:nvSpPr>
        <p:spPr>
          <a:xfrm>
            <a:off x="1905000" y="1411288"/>
            <a:ext cx="6521450" cy="4684712"/>
          </a:xfrm>
        </p:spPr>
        <p:txBody>
          <a:bodyPr/>
          <a:lstStyle/>
          <a:p>
            <a:pPr lvl="0"/>
            <a:endParaRPr lang="nb-NO" noProof="0" smtClean="0"/>
          </a:p>
        </p:txBody>
      </p:sp>
    </p:spTree>
    <p:extLst>
      <p:ext uri="{BB962C8B-B14F-4D97-AF65-F5344CB8AC3E}">
        <p14:creationId xmlns:p14="http://schemas.microsoft.com/office/powerpoint/2010/main" xmlns="" val="3799162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harts, Tables and Diagra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48800" y="1809750"/>
            <a:ext cx="8469634" cy="4687887"/>
          </a:xfrm>
        </p:spPr>
        <p:txBody>
          <a:bodyPr/>
          <a:lstStyle>
            <a:lvl1pPr marL="0" indent="0">
              <a:defRPr/>
            </a:lvl1pPr>
            <a:lvl5pPr defTabSz="895350">
              <a:defRPr/>
            </a:lvl5pPr>
            <a:lvl6pPr>
              <a:defRPr baseline="0"/>
            </a:lvl6pPr>
            <a:lvl7pPr>
              <a:defRPr baseline="0"/>
            </a:lvl7pPr>
            <a:lvl8pPr>
              <a:defRPr baseline="0"/>
            </a:lvl8pPr>
            <a:lvl9pPr>
              <a:defRPr baseline="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216949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8800" y="1707109"/>
            <a:ext cx="4070722" cy="1548000"/>
          </a:xfrm>
        </p:spPr>
        <p:txBody>
          <a:bodyPr anchor="t">
            <a:normAutofit/>
          </a:bodyPr>
          <a:lstStyle>
            <a:lvl1pPr algn="l">
              <a:lnSpc>
                <a:spcPct val="110000"/>
              </a:lnSpc>
              <a:defRPr sz="3000" b="1" cap="none" baseline="0"/>
            </a:lvl1pPr>
          </a:lstStyle>
          <a:p>
            <a:r>
              <a:rPr lang="en-GB" noProof="0" dirty="0" smtClean="0"/>
              <a:t>One line of text</a:t>
            </a:r>
            <a:br>
              <a:rPr lang="en-GB" noProof="0" dirty="0" smtClean="0"/>
            </a:br>
            <a:r>
              <a:rPr lang="en-GB" noProof="0" dirty="0" smtClean="0"/>
              <a:t>Two lines of text</a:t>
            </a:r>
            <a:br>
              <a:rPr lang="en-GB" noProof="0" dirty="0" smtClean="0"/>
            </a:br>
            <a:r>
              <a:rPr lang="en-GB" noProof="0" dirty="0" smtClean="0"/>
              <a:t>Three lines of text</a:t>
            </a:r>
            <a:endParaRPr lang="en-GB" noProof="0" dirty="0"/>
          </a:p>
        </p:txBody>
      </p:sp>
      <p:sp>
        <p:nvSpPr>
          <p:cNvPr id="4" name="Date Placeholder 3"/>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6" name="Slide Number Placeholder 5"/>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8" name="Picture Placeholder 7"/>
          <p:cNvSpPr>
            <a:spLocks noGrp="1"/>
          </p:cNvSpPr>
          <p:nvPr>
            <p:ph type="pic" sz="quarter" idx="13"/>
          </p:nvPr>
        </p:nvSpPr>
        <p:spPr>
          <a:xfrm>
            <a:off x="4716462" y="1809750"/>
            <a:ext cx="4095625" cy="4687887"/>
          </a:xfrm>
        </p:spPr>
        <p:txBody>
          <a:bodyPr/>
          <a:lstStyle>
            <a:lvl1pPr>
              <a:defRPr/>
            </a:lvl1pPr>
          </a:lstStyle>
          <a:p>
            <a:r>
              <a:rPr lang="en-US" noProof="0" smtClean="0"/>
              <a:t>Click icon to add picture</a:t>
            </a:r>
            <a:endParaRPr lang="en-GB" noProof="0" dirty="0"/>
          </a:p>
        </p:txBody>
      </p:sp>
    </p:spTree>
    <p:extLst>
      <p:ext uri="{BB962C8B-B14F-4D97-AF65-F5344CB8AC3E}">
        <p14:creationId xmlns:p14="http://schemas.microsoft.com/office/powerpoint/2010/main" xmlns="" val="3042775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48800" y="1809750"/>
            <a:ext cx="3996000" cy="468788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824150" y="1809750"/>
            <a:ext cx="3996000" cy="468788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7" name="Slide Number Placeholder 6"/>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132484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48800" y="1531937"/>
            <a:ext cx="3996000" cy="55562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8800" y="3857628"/>
            <a:ext cx="3996000" cy="2640009"/>
          </a:xfrm>
        </p:spPr>
        <p:txBody>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824150" y="1531937"/>
            <a:ext cx="3996000" cy="55562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4150" y="3857628"/>
            <a:ext cx="3996000" cy="264000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9" name="Slide Number Placeholder 8"/>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
        <p:nvSpPr>
          <p:cNvPr id="10" name="Picture Placeholder 9"/>
          <p:cNvSpPr>
            <a:spLocks noGrp="1"/>
          </p:cNvSpPr>
          <p:nvPr>
            <p:ph type="pic" sz="quarter" idx="14"/>
          </p:nvPr>
        </p:nvSpPr>
        <p:spPr>
          <a:xfrm>
            <a:off x="348800" y="2288841"/>
            <a:ext cx="3996000" cy="1367508"/>
          </a:xfrm>
        </p:spPr>
        <p:txBody>
          <a:bodyPr/>
          <a:lstStyle>
            <a:lvl1pPr>
              <a:defRPr/>
            </a:lvl1pPr>
          </a:lstStyle>
          <a:p>
            <a:r>
              <a:rPr lang="en-US" smtClean="0"/>
              <a:t>Click icon to add picture</a:t>
            </a:r>
            <a:endParaRPr lang="en-GB" dirty="0"/>
          </a:p>
        </p:txBody>
      </p:sp>
      <p:sp>
        <p:nvSpPr>
          <p:cNvPr id="11" name="Picture Placeholder 9"/>
          <p:cNvSpPr>
            <a:spLocks noGrp="1"/>
          </p:cNvSpPr>
          <p:nvPr>
            <p:ph type="pic" sz="quarter" idx="15"/>
          </p:nvPr>
        </p:nvSpPr>
        <p:spPr>
          <a:xfrm>
            <a:off x="4824150" y="2288841"/>
            <a:ext cx="3996000" cy="1367508"/>
          </a:xfrm>
        </p:spPr>
        <p:txBody>
          <a:bodyPr/>
          <a:lstStyle>
            <a:lvl1pPr>
              <a:defRPr/>
            </a:lvl1pPr>
          </a:lstStyle>
          <a:p>
            <a:r>
              <a:rPr lang="en-US" smtClean="0"/>
              <a:t>Click icon to add picture</a:t>
            </a:r>
            <a:endParaRPr lang="en-GB" dirty="0"/>
          </a:p>
        </p:txBody>
      </p:sp>
    </p:spTree>
    <p:extLst>
      <p:ext uri="{BB962C8B-B14F-4D97-AF65-F5344CB8AC3E}">
        <p14:creationId xmlns:p14="http://schemas.microsoft.com/office/powerpoint/2010/main" xmlns="" val="1688870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dirty="0"/>
          </a:p>
        </p:txBody>
      </p:sp>
      <p:sp>
        <p:nvSpPr>
          <p:cNvPr id="3" name="Date Placeholder 2"/>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5" name="Slide Number Placeholder 4"/>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359235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nb-NO" smtClean="0">
                <a:solidFill>
                  <a:prstClr val="black">
                    <a:tint val="75000"/>
                  </a:prstClr>
                </a:solidFill>
              </a:rPr>
              <a:t>MediaCom, 16.12.2010</a:t>
            </a:r>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srgbClr val="E1005D"/>
                </a:solidFill>
              </a:rPr>
              <a:t>Presentasjon for Color Line</a:t>
            </a:r>
            <a:endParaRPr lang="en-GB" dirty="0">
              <a:solidFill>
                <a:srgbClr val="E1005D"/>
              </a:solidFill>
            </a:endParaRPr>
          </a:p>
        </p:txBody>
      </p:sp>
      <p:sp>
        <p:nvSpPr>
          <p:cNvPr id="4" name="Slide Number Placeholder 3"/>
          <p:cNvSpPr>
            <a:spLocks noGrp="1"/>
          </p:cNvSpPr>
          <p:nvPr>
            <p:ph type="sldNum" sz="quarter" idx="12"/>
          </p:nvPr>
        </p:nvSpPr>
        <p:spPr/>
        <p:txBody>
          <a:bodyPr/>
          <a:lstStyle/>
          <a:p>
            <a:fld id="{807CA359-9ABD-43CE-BBB7-A244B4D4F45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xmlns="" val="377721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8800" y="390143"/>
            <a:ext cx="5374787" cy="1018032"/>
          </a:xfrm>
          <a:prstGeom prst="rect">
            <a:avLst/>
          </a:prstGeom>
        </p:spPr>
        <p:txBody>
          <a:bodyPr vert="horz" lIns="0" tIns="0" rIns="0" bIns="0" rtlCol="0" anchor="t" anchorCtr="0">
            <a:noAutofit/>
          </a:bodyPr>
          <a:lstStyle/>
          <a:p>
            <a:r>
              <a:rPr lang="nb-NO" noProof="0" smtClean="0"/>
              <a:t>Click to edit Master title style</a:t>
            </a:r>
            <a:endParaRPr lang="nb-NO" noProof="0"/>
          </a:p>
        </p:txBody>
      </p:sp>
      <p:sp>
        <p:nvSpPr>
          <p:cNvPr id="3" name="Text Placeholder 2"/>
          <p:cNvSpPr>
            <a:spLocks noGrp="1"/>
          </p:cNvSpPr>
          <p:nvPr>
            <p:ph type="body" idx="1"/>
          </p:nvPr>
        </p:nvSpPr>
        <p:spPr>
          <a:xfrm>
            <a:off x="348800" y="1809750"/>
            <a:ext cx="8469311" cy="4687887"/>
          </a:xfrm>
          <a:prstGeom prst="rect">
            <a:avLst/>
          </a:prstGeom>
        </p:spPr>
        <p:txBody>
          <a:bodyPr vert="horz" lIns="0" tIns="0" rIns="0" bIns="0" rtlCol="0">
            <a:normAutofit/>
          </a:body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 name="Date Placeholder 3"/>
          <p:cNvSpPr>
            <a:spLocks noGrp="1"/>
          </p:cNvSpPr>
          <p:nvPr>
            <p:ph type="dt" sz="half" idx="2"/>
          </p:nvPr>
        </p:nvSpPr>
        <p:spPr>
          <a:xfrm>
            <a:off x="6612167" y="617042"/>
            <a:ext cx="2208604" cy="153887"/>
          </a:xfrm>
          <a:prstGeom prst="rect">
            <a:avLst/>
          </a:prstGeom>
        </p:spPr>
        <p:txBody>
          <a:bodyPr vert="horz" wrap="square" lIns="0" tIns="0" rIns="0" bIns="0" rtlCol="0" anchor="ctr">
            <a:spAutoFit/>
          </a:bodyPr>
          <a:lstStyle>
            <a:lvl1pPr algn="l">
              <a:defRPr sz="1000">
                <a:solidFill>
                  <a:schemeClr val="tx1">
                    <a:tint val="75000"/>
                  </a:schemeClr>
                </a:solidFill>
              </a:defRPr>
            </a:lvl1pPr>
          </a:lstStyle>
          <a:p>
            <a:r>
              <a:rPr lang="nb-NO" smtClean="0">
                <a:solidFill>
                  <a:prstClr val="black">
                    <a:tint val="75000"/>
                  </a:prstClr>
                </a:solidFill>
              </a:rPr>
              <a:t>MediaCom, 16.12.2010</a:t>
            </a:r>
            <a:endParaRPr lang="nb-NO">
              <a:solidFill>
                <a:prstClr val="black">
                  <a:tint val="75000"/>
                </a:prstClr>
              </a:solidFill>
            </a:endParaRPr>
          </a:p>
        </p:txBody>
      </p:sp>
      <p:sp>
        <p:nvSpPr>
          <p:cNvPr id="5" name="Footer Placeholder 4"/>
          <p:cNvSpPr>
            <a:spLocks noGrp="1"/>
          </p:cNvSpPr>
          <p:nvPr>
            <p:ph type="ftr" sz="quarter" idx="3"/>
          </p:nvPr>
        </p:nvSpPr>
        <p:spPr>
          <a:xfrm>
            <a:off x="6612166" y="457200"/>
            <a:ext cx="2208306" cy="153887"/>
          </a:xfrm>
          <a:prstGeom prst="rect">
            <a:avLst/>
          </a:prstGeom>
        </p:spPr>
        <p:txBody>
          <a:bodyPr vert="horz" wrap="square" lIns="0" tIns="0" rIns="0" bIns="0" rtlCol="0" anchor="t" anchorCtr="0">
            <a:spAutoFit/>
          </a:bodyPr>
          <a:lstStyle>
            <a:lvl1pPr algn="l">
              <a:defRPr sz="1000">
                <a:solidFill>
                  <a:schemeClr val="tx2"/>
                </a:solidFill>
              </a:defRPr>
            </a:lvl1pPr>
          </a:lstStyle>
          <a:p>
            <a:r>
              <a:rPr lang="nb-NO" smtClean="0">
                <a:solidFill>
                  <a:srgbClr val="E1005D"/>
                </a:solidFill>
              </a:rPr>
              <a:t>Presentasjon for Color Line</a:t>
            </a:r>
            <a:endParaRPr lang="nb-NO">
              <a:solidFill>
                <a:srgbClr val="E1005D"/>
              </a:solidFill>
            </a:endParaRPr>
          </a:p>
        </p:txBody>
      </p:sp>
      <p:sp>
        <p:nvSpPr>
          <p:cNvPr id="6" name="Slide Number Placeholder 5"/>
          <p:cNvSpPr>
            <a:spLocks noGrp="1"/>
          </p:cNvSpPr>
          <p:nvPr>
            <p:ph type="sldNum" sz="quarter" idx="4"/>
          </p:nvPr>
        </p:nvSpPr>
        <p:spPr>
          <a:xfrm>
            <a:off x="6686872" y="6497638"/>
            <a:ext cx="2133278" cy="276065"/>
          </a:xfrm>
          <a:prstGeom prst="rect">
            <a:avLst/>
          </a:prstGeom>
        </p:spPr>
        <p:txBody>
          <a:bodyPr vert="horz" lIns="0" tIns="0" rIns="0" bIns="0" rtlCol="0" anchor="ctr"/>
          <a:lstStyle>
            <a:lvl1pPr algn="r">
              <a:defRPr sz="1200">
                <a:solidFill>
                  <a:schemeClr val="tx1">
                    <a:tint val="75000"/>
                  </a:schemeClr>
                </a:solidFill>
              </a:defRPr>
            </a:lvl1pPr>
          </a:lstStyle>
          <a:p>
            <a:fld id="{807CA359-9ABD-43CE-BBB7-A244B4D4F457}" type="slidenum">
              <a:rPr lang="nb-NO" smtClean="0">
                <a:solidFill>
                  <a:prstClr val="black">
                    <a:tint val="75000"/>
                  </a:prstClr>
                </a:solidFill>
              </a:rPr>
              <a:pPr/>
              <a:t>‹#›</a:t>
            </a:fld>
            <a:endParaRPr lang="nb-NO">
              <a:solidFill>
                <a:prstClr val="black">
                  <a:tint val="75000"/>
                </a:prstClr>
              </a:solidFill>
            </a:endParaRPr>
          </a:p>
        </p:txBody>
      </p:sp>
      <p:cxnSp>
        <p:nvCxnSpPr>
          <p:cNvPr id="10" name="Straight Connector 9"/>
          <p:cNvCxnSpPr/>
          <p:nvPr/>
        </p:nvCxnSpPr>
        <p:spPr>
          <a:xfrm>
            <a:off x="348800" y="381600"/>
            <a:ext cx="8463568"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64076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hf sldNum="0" hdr="0"/>
  <p:txStyles>
    <p:titleStyle>
      <a:lvl1pPr algn="l" defTabSz="914400" rtl="0" eaLnBrk="1" latinLnBrk="0" hangingPunct="1">
        <a:lnSpc>
          <a:spcPct val="110000"/>
        </a:lnSpc>
        <a:spcBef>
          <a:spcPct val="0"/>
        </a:spcBef>
        <a:buNone/>
        <a:defRPr sz="3000" b="1" kern="1200" baseline="0">
          <a:solidFill>
            <a:schemeClr val="tx2"/>
          </a:solidFill>
          <a:latin typeface="+mj-lt"/>
          <a:ea typeface="+mj-ea"/>
          <a:cs typeface="+mj-cs"/>
        </a:defRPr>
      </a:lvl1pPr>
    </p:titleStyle>
    <p:bodyStyle>
      <a:lvl1pPr marL="0" indent="0" algn="l" defTabSz="914400" rtl="0" eaLnBrk="1" latinLnBrk="0" hangingPunct="1">
        <a:lnSpc>
          <a:spcPct val="125000"/>
        </a:lnSpc>
        <a:spcBef>
          <a:spcPts val="600"/>
        </a:spcBef>
        <a:buFont typeface="Arial" pitchFamily="34" charset="0"/>
        <a:buNone/>
        <a:defRPr sz="2000" kern="1200">
          <a:solidFill>
            <a:schemeClr val="bg2"/>
          </a:solidFill>
          <a:latin typeface="+mn-lt"/>
          <a:ea typeface="+mn-ea"/>
          <a:cs typeface="+mn-cs"/>
        </a:defRPr>
      </a:lvl1pPr>
      <a:lvl2pPr marL="230400" indent="-230400" algn="l" defTabSz="914400" rtl="0" eaLnBrk="1" latinLnBrk="0" hangingPunct="1">
        <a:lnSpc>
          <a:spcPct val="125000"/>
        </a:lnSpc>
        <a:spcBef>
          <a:spcPts val="600"/>
        </a:spcBef>
        <a:buClr>
          <a:schemeClr val="accent3"/>
        </a:buClr>
        <a:buFont typeface="Arial" pitchFamily="34" charset="0"/>
        <a:buChar char="■"/>
        <a:defRPr sz="1800" kern="1200">
          <a:solidFill>
            <a:schemeClr val="bg2"/>
          </a:solidFill>
          <a:latin typeface="+mn-lt"/>
          <a:ea typeface="+mn-ea"/>
          <a:cs typeface="+mn-cs"/>
        </a:defRPr>
      </a:lvl2pPr>
      <a:lvl3pPr marL="460800" indent="-228600" algn="l" defTabSz="914400" rtl="0" eaLnBrk="1" latinLnBrk="0" hangingPunct="1">
        <a:lnSpc>
          <a:spcPct val="125000"/>
        </a:lnSpc>
        <a:spcBef>
          <a:spcPts val="600"/>
        </a:spcBef>
        <a:buClr>
          <a:schemeClr val="accent4"/>
        </a:buClr>
        <a:buFont typeface="Arial" pitchFamily="34" charset="0"/>
        <a:buChar char="■"/>
        <a:defRPr sz="1600" kern="1200">
          <a:solidFill>
            <a:schemeClr val="bg2"/>
          </a:solidFill>
          <a:latin typeface="+mn-lt"/>
          <a:ea typeface="+mn-ea"/>
          <a:cs typeface="+mn-cs"/>
        </a:defRPr>
      </a:lvl3pPr>
      <a:lvl4pPr marL="691200" indent="-228600" algn="l" defTabSz="914400" rtl="0" eaLnBrk="1" latinLnBrk="0" hangingPunct="1">
        <a:lnSpc>
          <a:spcPct val="125000"/>
        </a:lnSpc>
        <a:spcBef>
          <a:spcPts val="600"/>
        </a:spcBef>
        <a:buClr>
          <a:schemeClr val="accent5"/>
        </a:buClr>
        <a:buFont typeface="Arial" pitchFamily="34" charset="0"/>
        <a:buChar char="■"/>
        <a:defRPr sz="1400" kern="1200">
          <a:solidFill>
            <a:schemeClr val="bg2"/>
          </a:solidFill>
          <a:latin typeface="+mn-lt"/>
          <a:ea typeface="+mn-ea"/>
          <a:cs typeface="+mn-cs"/>
        </a:defRPr>
      </a:lvl4pPr>
      <a:lvl5pPr marL="921600" indent="-228600" algn="l" defTabSz="914400" rtl="0" eaLnBrk="1" latinLnBrk="0" hangingPunct="1">
        <a:lnSpc>
          <a:spcPct val="125000"/>
        </a:lnSpc>
        <a:spcBef>
          <a:spcPts val="600"/>
        </a:spcBef>
        <a:buClr>
          <a:schemeClr val="accent6"/>
        </a:buClr>
        <a:buFont typeface="Arial" pitchFamily="34" charset="0"/>
        <a:buChar char="■"/>
        <a:defRPr sz="1400" kern="1200">
          <a:solidFill>
            <a:schemeClr val="bg2"/>
          </a:solidFill>
          <a:latin typeface="+mn-lt"/>
          <a:ea typeface="+mn-ea"/>
          <a:cs typeface="+mn-cs"/>
        </a:defRPr>
      </a:lvl5pPr>
      <a:lvl6pPr marL="1152000" indent="-228600" algn="l" defTabSz="914400" rtl="0" eaLnBrk="1" latinLnBrk="0" hangingPunct="1">
        <a:lnSpc>
          <a:spcPct val="125000"/>
        </a:lnSpc>
        <a:spcBef>
          <a:spcPts val="600"/>
        </a:spcBef>
        <a:buClr>
          <a:schemeClr val="accent3"/>
        </a:buClr>
        <a:buFont typeface="Arial" pitchFamily="34" charset="0"/>
        <a:buChar char="■"/>
        <a:defRPr sz="1400" kern="1200">
          <a:solidFill>
            <a:schemeClr val="bg2"/>
          </a:solidFill>
          <a:latin typeface="+mn-lt"/>
          <a:ea typeface="+mn-ea"/>
          <a:cs typeface="+mn-cs"/>
        </a:defRPr>
      </a:lvl6pPr>
      <a:lvl7pPr marL="1382400" indent="-228600" algn="l" defTabSz="914400" rtl="0" eaLnBrk="1" latinLnBrk="0" hangingPunct="1">
        <a:lnSpc>
          <a:spcPct val="125000"/>
        </a:lnSpc>
        <a:spcBef>
          <a:spcPts val="600"/>
        </a:spcBef>
        <a:buClr>
          <a:schemeClr val="accent4"/>
        </a:buClr>
        <a:buFont typeface="Arial" pitchFamily="34" charset="0"/>
        <a:buChar char="■"/>
        <a:defRPr sz="1400" kern="1200">
          <a:solidFill>
            <a:schemeClr val="bg2"/>
          </a:solidFill>
          <a:latin typeface="+mn-lt"/>
          <a:ea typeface="+mn-ea"/>
          <a:cs typeface="+mn-cs"/>
        </a:defRPr>
      </a:lvl7pPr>
      <a:lvl8pPr marL="1611313" indent="-228600" algn="l" defTabSz="914400" rtl="0" eaLnBrk="1" latinLnBrk="0" hangingPunct="1">
        <a:lnSpc>
          <a:spcPct val="125000"/>
        </a:lnSpc>
        <a:spcBef>
          <a:spcPts val="600"/>
        </a:spcBef>
        <a:buClr>
          <a:schemeClr val="accent5"/>
        </a:buClr>
        <a:buFont typeface="Arial" pitchFamily="34" charset="0"/>
        <a:buChar char="■"/>
        <a:defRPr sz="1400" kern="1200" baseline="0">
          <a:solidFill>
            <a:schemeClr val="bg2"/>
          </a:solidFill>
          <a:latin typeface="+mn-lt"/>
          <a:ea typeface="+mn-ea"/>
          <a:cs typeface="+mn-cs"/>
        </a:defRPr>
      </a:lvl8pPr>
      <a:lvl9pPr marL="1841500" indent="-228600" algn="l" defTabSz="914400" rtl="0" eaLnBrk="1" latinLnBrk="0" hangingPunct="1">
        <a:lnSpc>
          <a:spcPct val="125000"/>
        </a:lnSpc>
        <a:spcBef>
          <a:spcPts val="600"/>
        </a:spcBef>
        <a:buClr>
          <a:schemeClr val="accent6"/>
        </a:buClr>
        <a:buFont typeface="Arial" pitchFamily="34" charset="0"/>
        <a:buChar char="■"/>
        <a:defRPr sz="1400" kern="1200" baseline="0">
          <a:solidFill>
            <a:schemeClr val="bg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33.xml"/><Relationship Id="rId4" Type="http://schemas.openxmlformats.org/officeDocument/2006/relationships/chart" Target="../charts/chart10.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chart" Target="../charts/chart18.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ctrTitle"/>
          </p:nvPr>
        </p:nvSpPr>
        <p:spPr>
          <a:xfrm>
            <a:off x="2035175" y="2274888"/>
            <a:ext cx="6400800" cy="315912"/>
          </a:xfrm>
        </p:spPr>
        <p:txBody>
          <a:bodyPr/>
          <a:lstStyle/>
          <a:p>
            <a:pPr eaLnBrk="1" hangingPunct="1"/>
            <a:r>
              <a:rPr lang="nb-NO" sz="1900" dirty="0" smtClean="0"/>
              <a:t>Status to år etter</a:t>
            </a:r>
            <a:br>
              <a:rPr lang="nb-NO" sz="1900" dirty="0" smtClean="0"/>
            </a:br>
            <a:r>
              <a:rPr lang="nb-NO" sz="1900" b="0" dirty="0" smtClean="0"/>
              <a:t>Februar 2011</a:t>
            </a:r>
            <a:r>
              <a:rPr lang="nb-NO" sz="1900" dirty="0" smtClean="0"/>
              <a:t/>
            </a:r>
            <a:br>
              <a:rPr lang="nb-NO" sz="1900" dirty="0" smtClean="0"/>
            </a:br>
            <a:r>
              <a:rPr lang="nb-NO" sz="1900" dirty="0" smtClean="0"/>
              <a:t/>
            </a:r>
            <a:br>
              <a:rPr lang="nb-NO" sz="1900" dirty="0" smtClean="0"/>
            </a:br>
            <a:r>
              <a:rPr lang="nb-NO" sz="1200" dirty="0" smtClean="0"/>
              <a:t>Ansvarlig for analysene: </a:t>
            </a:r>
            <a:br>
              <a:rPr lang="nb-NO" sz="1200" dirty="0" smtClean="0"/>
            </a:br>
            <a:r>
              <a:rPr lang="nb-NO" sz="1200" dirty="0" smtClean="0"/>
              <a:t>Håvard </a:t>
            </a:r>
            <a:r>
              <a:rPr lang="nb-NO" sz="1200" dirty="0" err="1" smtClean="0"/>
              <a:t>Windstad</a:t>
            </a:r>
            <a:r>
              <a:rPr lang="nb-NO" sz="1200" dirty="0" smtClean="0"/>
              <a:t/>
            </a:r>
            <a:br>
              <a:rPr lang="nb-NO" sz="1200" dirty="0" smtClean="0"/>
            </a:br>
            <a:r>
              <a:rPr lang="nb-NO" sz="1200" dirty="0" smtClean="0"/>
              <a:t>Analysesjef, </a:t>
            </a:r>
            <a:r>
              <a:rPr lang="nb-NO" sz="1200" dirty="0" err="1" smtClean="0"/>
              <a:t>MediaCom</a:t>
            </a:r>
            <a:r>
              <a:rPr lang="nb-NO" sz="1200" dirty="0" smtClean="0"/>
              <a:t/>
            </a:r>
            <a:br>
              <a:rPr lang="nb-NO" sz="1200" dirty="0" smtClean="0"/>
            </a:br>
            <a:r>
              <a:rPr lang="nb-NO" sz="1200" dirty="0" smtClean="0"/>
              <a:t/>
            </a:r>
            <a:br>
              <a:rPr lang="nb-NO" sz="1200" dirty="0" smtClean="0"/>
            </a:br>
            <a:endParaRPr lang="nb-NO" sz="1900" dirty="0" smtClean="0"/>
          </a:p>
        </p:txBody>
      </p:sp>
      <p:sp>
        <p:nvSpPr>
          <p:cNvPr id="44035" name="Rectangle 5"/>
          <p:cNvSpPr>
            <a:spLocks noGrp="1" noChangeArrowheads="1"/>
          </p:cNvSpPr>
          <p:nvPr>
            <p:ph type="subTitle" idx="1"/>
          </p:nvPr>
        </p:nvSpPr>
        <p:spPr/>
        <p:txBody>
          <a:bodyPr/>
          <a:lstStyle/>
          <a:p>
            <a:pPr marL="0" indent="0" eaLnBrk="1" hangingPunct="1"/>
            <a:r>
              <a:rPr lang="nb-NO" dirty="0" smtClean="0"/>
              <a:t>Læreryrkets status i Norge</a:t>
            </a:r>
          </a:p>
        </p:txBody>
      </p:sp>
    </p:spTree>
    <p:extLst>
      <p:ext uri="{BB962C8B-B14F-4D97-AF65-F5344CB8AC3E}">
        <p14:creationId xmlns:p14="http://schemas.microsoft.com/office/powerpoint/2010/main" xmlns="" val="308976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348800" y="390143"/>
            <a:ext cx="6527456" cy="1018032"/>
          </a:xfrm>
        </p:spPr>
        <p:txBody>
          <a:bodyPr/>
          <a:lstStyle/>
          <a:p>
            <a:pPr eaLnBrk="1" hangingPunct="1"/>
            <a:r>
              <a:rPr lang="nb-NO" sz="1900" dirty="0" smtClean="0">
                <a:solidFill>
                  <a:schemeClr val="tx1"/>
                </a:solidFill>
              </a:rPr>
              <a:t>2011 Storsamfunnet om læreryrket – først nevnt</a:t>
            </a:r>
            <a:r>
              <a:rPr lang="nb-NO" sz="1900" dirty="0" smtClean="0"/>
              <a:t/>
            </a:r>
            <a:br>
              <a:rPr lang="nb-NO" sz="1900" dirty="0" smtClean="0"/>
            </a:br>
            <a:r>
              <a:rPr lang="nb-NO" sz="900" dirty="0" smtClean="0">
                <a:solidFill>
                  <a:schemeClr val="accent1"/>
                </a:solidFill>
              </a:rPr>
              <a:t>Kjenn etter hvordan du umiddelbart føler det vil være å arbeide som …….Skriv inn de 3 første ordene du tenker på. Her er det ingen riktige eller gale svar, det er dine umiddelbare følelser og assosiasjoner vi er ute etter.</a:t>
            </a:r>
          </a:p>
        </p:txBody>
      </p:sp>
      <p:sp>
        <p:nvSpPr>
          <p:cNvPr id="2053" name="Text Box 13"/>
          <p:cNvSpPr txBox="1">
            <a:spLocks noChangeArrowheads="1"/>
          </p:cNvSpPr>
          <p:nvPr/>
        </p:nvSpPr>
        <p:spPr bwMode="auto">
          <a:xfrm>
            <a:off x="1447800" y="6324600"/>
            <a:ext cx="5562600" cy="214313"/>
          </a:xfrm>
          <a:prstGeom prst="rect">
            <a:avLst/>
          </a:prstGeom>
          <a:noFill/>
          <a:ln w="9525">
            <a:noFill/>
            <a:miter lim="800000"/>
            <a:headEnd/>
            <a:tailEnd/>
          </a:ln>
        </p:spPr>
        <p:txBody>
          <a:bodyPr>
            <a:spAutoFit/>
          </a:bodyPr>
          <a:lstStyle/>
          <a:p>
            <a:pPr>
              <a:spcBef>
                <a:spcPct val="50000"/>
              </a:spcBef>
            </a:pPr>
            <a:r>
              <a:rPr lang="nb-NO" sz="800"/>
              <a:t>Forklaring: Illustrasjon av ordenes utbredelse. Størrelse symboliserer frekvens – store ord er gjentatt flest ganger</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4363" y="1566863"/>
            <a:ext cx="7915275" cy="3724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93786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nb-NO" sz="1900" dirty="0" smtClean="0">
                <a:solidFill>
                  <a:schemeClr val="tx1"/>
                </a:solidFill>
              </a:rPr>
              <a:t>2011 Storsamfunnet om læreryrket - totalt</a:t>
            </a:r>
            <a:r>
              <a:rPr lang="nb-NO" sz="1900" dirty="0" smtClean="0"/>
              <a:t/>
            </a:r>
            <a:br>
              <a:rPr lang="nb-NO" sz="1900" dirty="0" smtClean="0"/>
            </a:br>
            <a:r>
              <a:rPr lang="nb-NO" sz="900" dirty="0" smtClean="0">
                <a:solidFill>
                  <a:schemeClr val="accent1"/>
                </a:solidFill>
              </a:rPr>
              <a:t>Kjenn etter hvordan du umiddelbart føler det vil være å arbeide som …….Skriv inn de 3 første ordene du tenker på. Her er det ingen riktige eller gale svar, det er dine umiddelbare følelser og assosiasjoner vi er ute etter.</a:t>
            </a:r>
          </a:p>
        </p:txBody>
      </p:sp>
      <p:sp>
        <p:nvSpPr>
          <p:cNvPr id="2053" name="Text Box 13"/>
          <p:cNvSpPr txBox="1">
            <a:spLocks noChangeArrowheads="1"/>
          </p:cNvSpPr>
          <p:nvPr/>
        </p:nvSpPr>
        <p:spPr bwMode="auto">
          <a:xfrm>
            <a:off x="1447800" y="6324600"/>
            <a:ext cx="5562600" cy="214313"/>
          </a:xfrm>
          <a:prstGeom prst="rect">
            <a:avLst/>
          </a:prstGeom>
          <a:noFill/>
          <a:ln w="9525">
            <a:noFill/>
            <a:miter lim="800000"/>
            <a:headEnd/>
            <a:tailEnd/>
          </a:ln>
        </p:spPr>
        <p:txBody>
          <a:bodyPr>
            <a:spAutoFit/>
          </a:bodyPr>
          <a:lstStyle/>
          <a:p>
            <a:pPr>
              <a:spcBef>
                <a:spcPct val="50000"/>
              </a:spcBef>
            </a:pPr>
            <a:r>
              <a:rPr lang="nb-NO" sz="800"/>
              <a:t>Forklaring: Illustrasjon av ordenes utbredelse. Størrelse symboliserer frekvens – store ord er gjentatt flest ganger</a:t>
            </a:r>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4363" y="1533525"/>
            <a:ext cx="7915275" cy="3790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87783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sz="2000" dirty="0" smtClean="0"/>
              <a:t>Storsamfunnet: Større stabilitet, men også her en </a:t>
            </a:r>
            <a:r>
              <a:rPr lang="nn-NO" sz="2000" dirty="0" err="1" smtClean="0"/>
              <a:t>økende</a:t>
            </a:r>
            <a:r>
              <a:rPr lang="nn-NO" sz="2000" dirty="0" smtClean="0"/>
              <a:t> </a:t>
            </a:r>
            <a:r>
              <a:rPr lang="nn-NO" sz="2000" dirty="0" err="1" smtClean="0"/>
              <a:t>andel</a:t>
            </a:r>
            <a:r>
              <a:rPr lang="nn-NO" sz="2000" dirty="0" smtClean="0"/>
              <a:t> positivt </a:t>
            </a:r>
            <a:r>
              <a:rPr lang="nn-NO" sz="2000" dirty="0" err="1" smtClean="0"/>
              <a:t>ladede</a:t>
            </a:r>
            <a:r>
              <a:rPr lang="nn-NO" sz="2000" dirty="0" smtClean="0"/>
              <a:t> ord</a:t>
            </a:r>
            <a:endParaRPr lang="nb-NO" sz="2000" dirty="0"/>
          </a:p>
        </p:txBody>
      </p:sp>
      <p:graphicFrame>
        <p:nvGraphicFramePr>
          <p:cNvPr id="8" name="Plassholder for innhold 7"/>
          <p:cNvGraphicFramePr>
            <a:graphicFrameLocks noGrp="1"/>
          </p:cNvGraphicFramePr>
          <p:nvPr>
            <p:ph sz="half" idx="1"/>
          </p:nvPr>
        </p:nvGraphicFramePr>
        <p:xfrm>
          <a:off x="349250" y="1809750"/>
          <a:ext cx="3995738" cy="4687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Plassholder for innhold 8"/>
          <p:cNvGraphicFramePr>
            <a:graphicFrameLocks noGrp="1"/>
          </p:cNvGraphicFramePr>
          <p:nvPr>
            <p:ph sz="half" idx="2"/>
          </p:nvPr>
        </p:nvGraphicFramePr>
        <p:xfrm>
          <a:off x="4824413" y="1809750"/>
          <a:ext cx="3995737" cy="4687888"/>
        </p:xfrm>
        <a:graphic>
          <a:graphicData uri="http://schemas.openxmlformats.org/drawingml/2006/chart">
            <c:chart xmlns:c="http://schemas.openxmlformats.org/drawingml/2006/chart" xmlns:r="http://schemas.openxmlformats.org/officeDocument/2006/relationships" r:id="rId3"/>
          </a:graphicData>
        </a:graphic>
      </p:graphicFrame>
      <p:sp>
        <p:nvSpPr>
          <p:cNvPr id="10" name="Avrundet rektangel 9"/>
          <p:cNvSpPr/>
          <p:nvPr/>
        </p:nvSpPr>
        <p:spPr>
          <a:xfrm>
            <a:off x="3059832" y="2593488"/>
            <a:ext cx="1224136" cy="4032448"/>
          </a:xfrm>
          <a:prstGeom prst="roundRect">
            <a:avLst/>
          </a:prstGeom>
          <a:solidFill>
            <a:srgbClr val="92D050">
              <a:alpha val="16863"/>
            </a:srgbClr>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nb-NO" sz="2000" dirty="0" smtClean="0">
              <a:solidFill>
                <a:schemeClr val="bg1"/>
              </a:solidFill>
            </a:endParaRPr>
          </a:p>
        </p:txBody>
      </p:sp>
      <p:sp>
        <p:nvSpPr>
          <p:cNvPr id="11" name="Avrundet rektangel 10"/>
          <p:cNvSpPr/>
          <p:nvPr/>
        </p:nvSpPr>
        <p:spPr>
          <a:xfrm>
            <a:off x="7452320" y="2593488"/>
            <a:ext cx="1224136" cy="4032448"/>
          </a:xfrm>
          <a:prstGeom prst="roundRect">
            <a:avLst/>
          </a:prstGeom>
          <a:solidFill>
            <a:srgbClr val="92D050">
              <a:alpha val="16863"/>
            </a:srgbClr>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nb-NO" sz="2000" dirty="0" smtClean="0">
              <a:solidFill>
                <a:schemeClr val="bg1"/>
              </a:solidFill>
            </a:endParaRPr>
          </a:p>
        </p:txBody>
      </p:sp>
    </p:spTree>
    <p:extLst>
      <p:ext uri="{BB962C8B-B14F-4D97-AF65-F5344CB8AC3E}">
        <p14:creationId xmlns:p14="http://schemas.microsoft.com/office/powerpoint/2010/main" xmlns="" val="416600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err="1"/>
              <a:t>Hvilke</a:t>
            </a:r>
            <a:r>
              <a:rPr lang="nn-NO" dirty="0"/>
              <a:t> ord </a:t>
            </a:r>
            <a:r>
              <a:rPr lang="nn-NO" dirty="0" err="1"/>
              <a:t>brukes</a:t>
            </a:r>
            <a:r>
              <a:rPr lang="nn-NO" dirty="0"/>
              <a:t> </a:t>
            </a:r>
            <a:r>
              <a:rPr lang="nn-NO" dirty="0" err="1"/>
              <a:t>mere</a:t>
            </a:r>
            <a:r>
              <a:rPr lang="nn-NO" dirty="0"/>
              <a:t>/mindre?</a:t>
            </a:r>
            <a:endParaRPr lang="nb-NO" dirty="0"/>
          </a:p>
        </p:txBody>
      </p:sp>
      <p:graphicFrame>
        <p:nvGraphicFramePr>
          <p:cNvPr id="12" name="Plassholder for innhold 11"/>
          <p:cNvGraphicFramePr>
            <a:graphicFrameLocks noGrp="1"/>
          </p:cNvGraphicFramePr>
          <p:nvPr>
            <p:ph idx="1"/>
            <p:extLst>
              <p:ext uri="{D42A27DB-BD31-4B8C-83A1-F6EECF244321}">
                <p14:modId xmlns:p14="http://schemas.microsoft.com/office/powerpoint/2010/main" xmlns="" val="3151749230"/>
              </p:ext>
            </p:extLst>
          </p:nvPr>
        </p:nvGraphicFramePr>
        <p:xfrm>
          <a:off x="349250" y="1809750"/>
          <a:ext cx="5372100" cy="4687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596813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nb-NO" dirty="0" smtClean="0"/>
              <a:t>Oppsummering assosiasjoner</a:t>
            </a:r>
          </a:p>
        </p:txBody>
      </p:sp>
      <p:sp>
        <p:nvSpPr>
          <p:cNvPr id="55299" name="Rectangle 3"/>
          <p:cNvSpPr>
            <a:spLocks noGrp="1" noChangeArrowheads="1"/>
          </p:cNvSpPr>
          <p:nvPr>
            <p:ph type="body" idx="1"/>
          </p:nvPr>
        </p:nvSpPr>
        <p:spPr/>
        <p:txBody>
          <a:bodyPr>
            <a:normAutofit/>
          </a:bodyPr>
          <a:lstStyle/>
          <a:p>
            <a:pPr lvl="2" eaLnBrk="1" hangingPunct="1">
              <a:lnSpc>
                <a:spcPct val="80000"/>
              </a:lnSpc>
            </a:pPr>
            <a:r>
              <a:rPr lang="nn-NO" sz="1400" dirty="0" smtClean="0"/>
              <a:t>I </a:t>
            </a:r>
            <a:r>
              <a:rPr lang="nn-NO" sz="1400" dirty="0" err="1" smtClean="0"/>
              <a:t>primærmålgruppen</a:t>
            </a:r>
            <a:r>
              <a:rPr lang="nn-NO" sz="1400" dirty="0" smtClean="0"/>
              <a:t> ser vi en tydelig endring i </a:t>
            </a:r>
            <a:r>
              <a:rPr lang="nn-NO" sz="1400" dirty="0" err="1" smtClean="0"/>
              <a:t>hvilke</a:t>
            </a:r>
            <a:r>
              <a:rPr lang="nn-NO" sz="1400" dirty="0" smtClean="0"/>
              <a:t> </a:t>
            </a:r>
            <a:r>
              <a:rPr lang="nn-NO" sz="1400" dirty="0" err="1" smtClean="0"/>
              <a:t>assosiasjoner</a:t>
            </a:r>
            <a:r>
              <a:rPr lang="nn-NO" sz="1400" dirty="0"/>
              <a:t> </a:t>
            </a:r>
            <a:r>
              <a:rPr lang="nn-NO" sz="1400" dirty="0" smtClean="0"/>
              <a:t>de unge uttrykker når de blir bedt om å føle på </a:t>
            </a:r>
            <a:r>
              <a:rPr lang="nn-NO" sz="1400" dirty="0" err="1" smtClean="0"/>
              <a:t>hvordan</a:t>
            </a:r>
            <a:r>
              <a:rPr lang="nn-NO" sz="1400" dirty="0" smtClean="0"/>
              <a:t> det vil være å arbeide som lærer</a:t>
            </a:r>
          </a:p>
          <a:p>
            <a:pPr lvl="2" eaLnBrk="1" hangingPunct="1">
              <a:lnSpc>
                <a:spcPct val="80000"/>
              </a:lnSpc>
            </a:pPr>
            <a:r>
              <a:rPr lang="nn-NO" sz="1400" dirty="0" smtClean="0"/>
              <a:t>Den positive tendensen </a:t>
            </a:r>
            <a:r>
              <a:rPr lang="nn-NO" sz="1400" dirty="0" err="1" smtClean="0"/>
              <a:t>fra</a:t>
            </a:r>
            <a:r>
              <a:rPr lang="nn-NO" sz="1400" dirty="0" smtClean="0"/>
              <a:t> 2009 til 2010 fortsetter i år</a:t>
            </a:r>
          </a:p>
          <a:p>
            <a:pPr lvl="3">
              <a:lnSpc>
                <a:spcPct val="80000"/>
              </a:lnSpc>
            </a:pPr>
            <a:r>
              <a:rPr lang="nn-NO" sz="1200" dirty="0" smtClean="0"/>
              <a:t>Særlig er første assosiasjon </a:t>
            </a:r>
            <a:r>
              <a:rPr lang="nn-NO" sz="1200" dirty="0" err="1" smtClean="0"/>
              <a:t>mere</a:t>
            </a:r>
            <a:r>
              <a:rPr lang="nn-NO" sz="1200" dirty="0" smtClean="0"/>
              <a:t> positivt ladet enn den var i 2009</a:t>
            </a:r>
          </a:p>
          <a:p>
            <a:pPr lvl="3">
              <a:lnSpc>
                <a:spcPct val="80000"/>
              </a:lnSpc>
            </a:pPr>
            <a:r>
              <a:rPr lang="nn-NO" sz="1200" dirty="0" smtClean="0"/>
              <a:t>Over halvparten av </a:t>
            </a:r>
            <a:r>
              <a:rPr lang="nn-NO" sz="1200" dirty="0" err="1" smtClean="0"/>
              <a:t>primærmålgruppens</a:t>
            </a:r>
            <a:r>
              <a:rPr lang="nn-NO" sz="1200" dirty="0" smtClean="0"/>
              <a:t> første </a:t>
            </a:r>
            <a:r>
              <a:rPr lang="nn-NO" sz="1200" dirty="0" err="1" smtClean="0"/>
              <a:t>assosiasjoner</a:t>
            </a:r>
            <a:r>
              <a:rPr lang="nn-NO" sz="1200" dirty="0" smtClean="0"/>
              <a:t> er positive/offensive ord</a:t>
            </a:r>
          </a:p>
          <a:p>
            <a:pPr lvl="3">
              <a:lnSpc>
                <a:spcPct val="80000"/>
              </a:lnSpc>
            </a:pPr>
            <a:r>
              <a:rPr lang="nn-NO" sz="1200" dirty="0" err="1" smtClean="0"/>
              <a:t>Læreryrket</a:t>
            </a:r>
            <a:r>
              <a:rPr lang="nn-NO" sz="1200" dirty="0" smtClean="0"/>
              <a:t> </a:t>
            </a:r>
            <a:r>
              <a:rPr lang="nn-NO" sz="1200" dirty="0" err="1" smtClean="0"/>
              <a:t>beskrives</a:t>
            </a:r>
            <a:r>
              <a:rPr lang="nn-NO" sz="1200" dirty="0" smtClean="0"/>
              <a:t> i 2011 i større grad som et </a:t>
            </a:r>
            <a:r>
              <a:rPr lang="nn-NO" sz="1200" dirty="0" err="1" smtClean="0"/>
              <a:t>morsomt</a:t>
            </a:r>
            <a:r>
              <a:rPr lang="nn-NO" sz="1200" dirty="0" smtClean="0"/>
              <a:t>, interessant, </a:t>
            </a:r>
            <a:r>
              <a:rPr lang="nn-NO" sz="1200" dirty="0" err="1" smtClean="0"/>
              <a:t>givende</a:t>
            </a:r>
            <a:r>
              <a:rPr lang="nn-NO" sz="1200" dirty="0" smtClean="0"/>
              <a:t> og </a:t>
            </a:r>
            <a:r>
              <a:rPr lang="nn-NO" sz="1200" dirty="0" err="1" smtClean="0"/>
              <a:t>spennende</a:t>
            </a:r>
            <a:r>
              <a:rPr lang="nn-NO" sz="1200" dirty="0" smtClean="0"/>
              <a:t> yrke enn </a:t>
            </a:r>
            <a:r>
              <a:rPr lang="nn-NO" sz="1200" dirty="0" err="1" smtClean="0"/>
              <a:t>hva</a:t>
            </a:r>
            <a:r>
              <a:rPr lang="nn-NO" sz="1200" dirty="0" smtClean="0"/>
              <a:t> tilfellet var for to år </a:t>
            </a:r>
            <a:r>
              <a:rPr lang="nn-NO" sz="1200" dirty="0" err="1" smtClean="0"/>
              <a:t>siden</a:t>
            </a:r>
            <a:endParaRPr lang="nn-NO" sz="1200" dirty="0" smtClean="0"/>
          </a:p>
          <a:p>
            <a:pPr lvl="4">
              <a:lnSpc>
                <a:spcPct val="80000"/>
              </a:lnSpc>
            </a:pPr>
            <a:r>
              <a:rPr lang="nn-NO" sz="1200" dirty="0" smtClean="0"/>
              <a:t>Vi ser også en </a:t>
            </a:r>
            <a:r>
              <a:rPr lang="nn-NO" sz="1200" dirty="0" err="1" smtClean="0"/>
              <a:t>økning</a:t>
            </a:r>
            <a:r>
              <a:rPr lang="nn-NO" sz="1200" dirty="0" smtClean="0"/>
              <a:t> i andelen som svarer «stress» </a:t>
            </a:r>
          </a:p>
          <a:p>
            <a:pPr lvl="2">
              <a:lnSpc>
                <a:spcPct val="80000"/>
              </a:lnSpc>
            </a:pPr>
            <a:r>
              <a:rPr lang="nn-NO" sz="1400" dirty="0" smtClean="0"/>
              <a:t>Også i storsamfunnet finner vi en svak endring, men den er langt mindre tydelig enn i </a:t>
            </a:r>
            <a:r>
              <a:rPr lang="nn-NO" sz="1400" dirty="0" err="1" smtClean="0"/>
              <a:t>primærmålgruppen</a:t>
            </a:r>
            <a:endParaRPr lang="nn-NO" sz="1400" dirty="0" smtClean="0"/>
          </a:p>
          <a:p>
            <a:pPr lvl="3">
              <a:lnSpc>
                <a:spcPct val="80000"/>
              </a:lnSpc>
            </a:pPr>
            <a:r>
              <a:rPr lang="nn-NO" sz="1200" dirty="0" smtClean="0"/>
              <a:t>Positivt at </a:t>
            </a:r>
            <a:r>
              <a:rPr lang="nn-NO" sz="1200" dirty="0" err="1" smtClean="0"/>
              <a:t>flere</a:t>
            </a:r>
            <a:r>
              <a:rPr lang="nn-NO" sz="1200" dirty="0" smtClean="0"/>
              <a:t> beskriver yrket som viktig!</a:t>
            </a:r>
          </a:p>
          <a:p>
            <a:pPr lvl="3">
              <a:lnSpc>
                <a:spcPct val="80000"/>
              </a:lnSpc>
            </a:pPr>
            <a:r>
              <a:rPr lang="nn-NO" sz="1200" dirty="0" smtClean="0"/>
              <a:t>«Bråk» og «vanskelig» </a:t>
            </a:r>
            <a:r>
              <a:rPr lang="nn-NO" sz="1200" dirty="0" err="1" smtClean="0"/>
              <a:t>øker</a:t>
            </a:r>
            <a:r>
              <a:rPr lang="nn-NO" sz="1200" dirty="0" smtClean="0"/>
              <a:t> også. </a:t>
            </a:r>
            <a:r>
              <a:rPr lang="nn-NO" sz="1200" dirty="0" err="1" smtClean="0"/>
              <a:t>Enkeltsordanalysen</a:t>
            </a:r>
            <a:r>
              <a:rPr lang="nn-NO" sz="1200" dirty="0" smtClean="0"/>
              <a:t> viser at trenden </a:t>
            </a:r>
            <a:r>
              <a:rPr lang="nn-NO" sz="1200" dirty="0" err="1" smtClean="0"/>
              <a:t>ikke</a:t>
            </a:r>
            <a:r>
              <a:rPr lang="nn-NO" sz="1200" dirty="0" smtClean="0"/>
              <a:t> er like konsistent som tilfellet er i </a:t>
            </a:r>
            <a:r>
              <a:rPr lang="nn-NO" sz="1200" dirty="0" err="1" smtClean="0"/>
              <a:t>primærutvalget</a:t>
            </a:r>
            <a:r>
              <a:rPr lang="nn-NO" sz="1200" dirty="0" smtClean="0"/>
              <a:t>.</a:t>
            </a:r>
          </a:p>
          <a:p>
            <a:pPr lvl="3">
              <a:lnSpc>
                <a:spcPct val="80000"/>
              </a:lnSpc>
            </a:pPr>
            <a:endParaRPr lang="nn-NO" sz="1200" dirty="0" smtClean="0"/>
          </a:p>
          <a:p>
            <a:pPr lvl="3">
              <a:lnSpc>
                <a:spcPct val="80000"/>
              </a:lnSpc>
            </a:pPr>
            <a:endParaRPr lang="nn-NO" sz="1200" dirty="0" smtClean="0"/>
          </a:p>
          <a:p>
            <a:pPr lvl="2">
              <a:lnSpc>
                <a:spcPct val="80000"/>
              </a:lnSpc>
            </a:pPr>
            <a:endParaRPr lang="nn-NO" sz="1400" dirty="0" smtClean="0"/>
          </a:p>
          <a:p>
            <a:pPr lvl="3">
              <a:lnSpc>
                <a:spcPct val="80000"/>
              </a:lnSpc>
            </a:pPr>
            <a:endParaRPr lang="nn-NO" sz="1200" dirty="0" smtClean="0"/>
          </a:p>
          <a:p>
            <a:pPr lvl="3">
              <a:lnSpc>
                <a:spcPct val="80000"/>
              </a:lnSpc>
            </a:pPr>
            <a:endParaRPr lang="nb-NO" sz="1200" dirty="0" smtClean="0"/>
          </a:p>
          <a:p>
            <a:pPr lvl="2" eaLnBrk="1" hangingPunct="1">
              <a:lnSpc>
                <a:spcPct val="80000"/>
              </a:lnSpc>
            </a:pPr>
            <a:endParaRPr lang="nb-NO" sz="1800" dirty="0" smtClean="0"/>
          </a:p>
        </p:txBody>
      </p:sp>
    </p:spTree>
    <p:extLst>
      <p:ext uri="{BB962C8B-B14F-4D97-AF65-F5344CB8AC3E}">
        <p14:creationId xmlns:p14="http://schemas.microsoft.com/office/powerpoint/2010/main" xmlns="" val="2070268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48800" y="390143"/>
            <a:ext cx="7895608" cy="1018032"/>
          </a:xfrm>
        </p:spPr>
        <p:txBody>
          <a:bodyPr/>
          <a:lstStyle/>
          <a:p>
            <a:r>
              <a:rPr lang="nb-NO" sz="2400" dirty="0" smtClean="0"/>
              <a:t>Økende attraktivitet i primærutvalget</a:t>
            </a:r>
            <a:br>
              <a:rPr lang="nb-NO" sz="2400" dirty="0" smtClean="0"/>
            </a:br>
            <a:r>
              <a:rPr lang="nb-NO" sz="2400" dirty="0" smtClean="0"/>
              <a:t>Tilbakegang i storsamfunnet</a:t>
            </a:r>
            <a:r>
              <a:rPr lang="nb-NO" dirty="0" smtClean="0"/>
              <a:t/>
            </a:r>
            <a:br>
              <a:rPr lang="nb-NO" dirty="0" smtClean="0"/>
            </a:br>
            <a:r>
              <a:rPr lang="nb-NO" sz="900" dirty="0">
                <a:solidFill>
                  <a:schemeClr val="accent1"/>
                </a:solidFill>
              </a:rPr>
              <a:t>På en skala fra 1 til 6, hvor attraktivt er dette yrket for deg?</a:t>
            </a:r>
            <a:endParaRPr lang="nb-NO" sz="900" dirty="0"/>
          </a:p>
        </p:txBody>
      </p:sp>
      <p:graphicFrame>
        <p:nvGraphicFramePr>
          <p:cNvPr id="4" name="Plassholder for diagram 3"/>
          <p:cNvGraphicFramePr>
            <a:graphicFrameLocks noGrp="1"/>
          </p:cNvGraphicFramePr>
          <p:nvPr>
            <p:ph idx="1"/>
            <p:extLst>
              <p:ext uri="{D42A27DB-BD31-4B8C-83A1-F6EECF244321}">
                <p14:modId xmlns:p14="http://schemas.microsoft.com/office/powerpoint/2010/main" xmlns="" val="3722291593"/>
              </p:ext>
            </p:extLst>
          </p:nvPr>
        </p:nvGraphicFramePr>
        <p:xfrm>
          <a:off x="323528" y="1844824"/>
          <a:ext cx="5372100" cy="4687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025427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a:xfrm>
            <a:off x="346735" y="476672"/>
            <a:ext cx="7507287" cy="381000"/>
          </a:xfrm>
        </p:spPr>
        <p:txBody>
          <a:bodyPr/>
          <a:lstStyle/>
          <a:p>
            <a:pPr eaLnBrk="1" hangingPunct="1"/>
            <a:r>
              <a:rPr lang="nb-NO" sz="1900" dirty="0" smtClean="0"/>
              <a:t>Referanseyrkene er relativt stabile</a:t>
            </a:r>
            <a:br>
              <a:rPr lang="nb-NO" sz="1900" dirty="0" smtClean="0"/>
            </a:br>
            <a:r>
              <a:rPr lang="nb-NO" sz="900" dirty="0" smtClean="0">
                <a:solidFill>
                  <a:schemeClr val="accent1"/>
                </a:solidFill>
              </a:rPr>
              <a:t>På en skala fra 1 til 6, hvor attraktivt er dette yrket for deg?</a:t>
            </a:r>
          </a:p>
        </p:txBody>
      </p:sp>
      <p:graphicFrame>
        <p:nvGraphicFramePr>
          <p:cNvPr id="9" name="Object 4"/>
          <p:cNvGraphicFramePr>
            <a:graphicFrameLocks noGrp="1" noChangeAspect="1"/>
          </p:cNvGraphicFramePr>
          <p:nvPr>
            <p:ph idx="1"/>
            <p:extLst>
              <p:ext uri="{D42A27DB-BD31-4B8C-83A1-F6EECF244321}">
                <p14:modId xmlns:p14="http://schemas.microsoft.com/office/powerpoint/2010/main" xmlns="" val="767668973"/>
              </p:ext>
            </p:extLst>
          </p:nvPr>
        </p:nvGraphicFramePr>
        <p:xfrm>
          <a:off x="914400" y="1600200"/>
          <a:ext cx="7159625" cy="4545013"/>
        </p:xfrm>
        <a:graphic>
          <a:graphicData uri="http://schemas.openxmlformats.org/drawingml/2006/chart">
            <c:chart xmlns:c="http://schemas.openxmlformats.org/drawingml/2006/chart" xmlns:r="http://schemas.openxmlformats.org/officeDocument/2006/relationships" r:id="rId3"/>
          </a:graphicData>
        </a:graphic>
      </p:graphicFrame>
      <p:sp>
        <p:nvSpPr>
          <p:cNvPr id="11268" name="Text Box 9"/>
          <p:cNvSpPr txBox="1">
            <a:spLocks noChangeArrowheads="1"/>
          </p:cNvSpPr>
          <p:nvPr/>
        </p:nvSpPr>
        <p:spPr bwMode="auto">
          <a:xfrm rot="10800000">
            <a:off x="381000" y="1371600"/>
            <a:ext cx="366713" cy="1441450"/>
          </a:xfrm>
          <a:prstGeom prst="rect">
            <a:avLst/>
          </a:prstGeom>
          <a:noFill/>
          <a:ln w="9525">
            <a:noFill/>
            <a:miter lim="800000"/>
            <a:headEnd/>
            <a:tailEnd/>
          </a:ln>
        </p:spPr>
        <p:txBody>
          <a:bodyPr vert="eaVert">
            <a:spAutoFit/>
          </a:bodyPr>
          <a:lstStyle/>
          <a:p>
            <a:pPr>
              <a:spcBef>
                <a:spcPct val="50000"/>
              </a:spcBef>
            </a:pPr>
            <a:r>
              <a:rPr lang="nb-NO" sz="1200" b="1"/>
              <a:t>Sykepleier</a:t>
            </a:r>
          </a:p>
        </p:txBody>
      </p:sp>
      <p:sp>
        <p:nvSpPr>
          <p:cNvPr id="11269" name="Text Box 10"/>
          <p:cNvSpPr txBox="1">
            <a:spLocks noChangeArrowheads="1"/>
          </p:cNvSpPr>
          <p:nvPr/>
        </p:nvSpPr>
        <p:spPr bwMode="auto">
          <a:xfrm rot="10800000">
            <a:off x="381000" y="2743200"/>
            <a:ext cx="366713" cy="1441450"/>
          </a:xfrm>
          <a:prstGeom prst="rect">
            <a:avLst/>
          </a:prstGeom>
          <a:noFill/>
          <a:ln w="9525">
            <a:noFill/>
            <a:miter lim="800000"/>
            <a:headEnd/>
            <a:tailEnd/>
          </a:ln>
        </p:spPr>
        <p:txBody>
          <a:bodyPr vert="eaVert">
            <a:spAutoFit/>
          </a:bodyPr>
          <a:lstStyle/>
          <a:p>
            <a:pPr>
              <a:spcBef>
                <a:spcPct val="50000"/>
              </a:spcBef>
            </a:pPr>
            <a:r>
              <a:rPr lang="nb-NO" sz="1200" b="1"/>
              <a:t>Lærer</a:t>
            </a:r>
          </a:p>
        </p:txBody>
      </p:sp>
      <p:sp>
        <p:nvSpPr>
          <p:cNvPr id="11270" name="Text Box 11"/>
          <p:cNvSpPr txBox="1">
            <a:spLocks noChangeArrowheads="1"/>
          </p:cNvSpPr>
          <p:nvPr/>
        </p:nvSpPr>
        <p:spPr bwMode="auto">
          <a:xfrm rot="10800000">
            <a:off x="381000" y="4267200"/>
            <a:ext cx="366713" cy="1441450"/>
          </a:xfrm>
          <a:prstGeom prst="rect">
            <a:avLst/>
          </a:prstGeom>
          <a:noFill/>
          <a:ln w="9525">
            <a:noFill/>
            <a:miter lim="800000"/>
            <a:headEnd/>
            <a:tailEnd/>
          </a:ln>
        </p:spPr>
        <p:txBody>
          <a:bodyPr vert="eaVert">
            <a:spAutoFit/>
          </a:bodyPr>
          <a:lstStyle/>
          <a:p>
            <a:pPr>
              <a:spcBef>
                <a:spcPct val="50000"/>
              </a:spcBef>
            </a:pPr>
            <a:r>
              <a:rPr lang="nb-NO" sz="1200" b="1"/>
              <a:t>Ingeniør</a:t>
            </a:r>
          </a:p>
        </p:txBody>
      </p:sp>
      <p:sp>
        <p:nvSpPr>
          <p:cNvPr id="11271" name="Line 12"/>
          <p:cNvSpPr>
            <a:spLocks noChangeShapeType="1"/>
          </p:cNvSpPr>
          <p:nvPr/>
        </p:nvSpPr>
        <p:spPr bwMode="auto">
          <a:xfrm>
            <a:off x="609600" y="3068960"/>
            <a:ext cx="7924800" cy="0"/>
          </a:xfrm>
          <a:prstGeom prst="line">
            <a:avLst/>
          </a:prstGeom>
          <a:noFill/>
          <a:ln w="15875">
            <a:solidFill>
              <a:schemeClr val="tx1"/>
            </a:solidFill>
            <a:prstDash val="dash"/>
            <a:round/>
            <a:headEnd/>
            <a:tailEnd/>
          </a:ln>
        </p:spPr>
        <p:txBody>
          <a:bodyPr/>
          <a:lstStyle/>
          <a:p>
            <a:endParaRPr lang="nb-NO"/>
          </a:p>
        </p:txBody>
      </p:sp>
      <p:sp>
        <p:nvSpPr>
          <p:cNvPr id="11272" name="Line 13"/>
          <p:cNvSpPr>
            <a:spLocks noChangeShapeType="1"/>
          </p:cNvSpPr>
          <p:nvPr/>
        </p:nvSpPr>
        <p:spPr bwMode="auto">
          <a:xfrm>
            <a:off x="609600" y="4437112"/>
            <a:ext cx="7924800" cy="0"/>
          </a:xfrm>
          <a:prstGeom prst="line">
            <a:avLst/>
          </a:prstGeom>
          <a:noFill/>
          <a:ln w="15875">
            <a:solidFill>
              <a:schemeClr val="tx1"/>
            </a:solidFill>
            <a:prstDash val="dash"/>
            <a:round/>
            <a:headEnd/>
            <a:tailEnd/>
          </a:ln>
        </p:spPr>
        <p:txBody>
          <a:bodyPr/>
          <a:lstStyle/>
          <a:p>
            <a:endParaRPr lang="nb-NO"/>
          </a:p>
        </p:txBody>
      </p:sp>
    </p:spTree>
    <p:extLst>
      <p:ext uri="{BB962C8B-B14F-4D97-AF65-F5344CB8AC3E}">
        <p14:creationId xmlns:p14="http://schemas.microsoft.com/office/powerpoint/2010/main" xmlns="" val="3470302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7"/>
          <p:cNvSpPr>
            <a:spLocks noGrp="1" noChangeArrowheads="1"/>
          </p:cNvSpPr>
          <p:nvPr>
            <p:ph type="title"/>
          </p:nvPr>
        </p:nvSpPr>
        <p:spPr>
          <a:xfrm>
            <a:off x="323528" y="476672"/>
            <a:ext cx="5638800" cy="381000"/>
          </a:xfrm>
          <a:noFill/>
        </p:spPr>
        <p:txBody>
          <a:bodyPr/>
          <a:lstStyle/>
          <a:p>
            <a:pPr eaLnBrk="1" hangingPunct="1"/>
            <a:r>
              <a:rPr lang="nb-NO" sz="1400" dirty="0" smtClean="0"/>
              <a:t>Primærmarkedet: Fremgang blant begge kjønn</a:t>
            </a:r>
            <a:br>
              <a:rPr lang="nb-NO" sz="1400" dirty="0" smtClean="0"/>
            </a:br>
            <a:r>
              <a:rPr lang="nb-NO" sz="1400" dirty="0" smtClean="0"/>
              <a:t>Storsamfunn: Tilbakegang blant begge kjønn</a:t>
            </a:r>
            <a:r>
              <a:rPr lang="nb-NO" dirty="0" smtClean="0"/>
              <a:t/>
            </a:r>
            <a:br>
              <a:rPr lang="nb-NO" dirty="0" smtClean="0"/>
            </a:br>
            <a:r>
              <a:rPr lang="nb-NO" sz="900" dirty="0" smtClean="0"/>
              <a:t>På en skala fra 1 til 6, hvor attraktivt er dette yrket for deg?</a:t>
            </a:r>
          </a:p>
        </p:txBody>
      </p:sp>
      <p:graphicFrame>
        <p:nvGraphicFramePr>
          <p:cNvPr id="4" name="Object 8"/>
          <p:cNvGraphicFramePr>
            <a:graphicFrameLocks noGrp="1" noChangeAspect="1"/>
          </p:cNvGraphicFramePr>
          <p:nvPr>
            <p:ph idx="1"/>
            <p:extLst>
              <p:ext uri="{D42A27DB-BD31-4B8C-83A1-F6EECF244321}">
                <p14:modId xmlns:p14="http://schemas.microsoft.com/office/powerpoint/2010/main" xmlns="" val="2612299939"/>
              </p:ext>
            </p:extLst>
          </p:nvPr>
        </p:nvGraphicFramePr>
        <p:xfrm>
          <a:off x="0" y="1905000"/>
          <a:ext cx="4550686" cy="30361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Object 8"/>
          <p:cNvGraphicFramePr>
            <a:graphicFrameLocks noChangeAspect="1"/>
          </p:cNvGraphicFramePr>
          <p:nvPr>
            <p:extLst>
              <p:ext uri="{D42A27DB-BD31-4B8C-83A1-F6EECF244321}">
                <p14:modId xmlns:p14="http://schemas.microsoft.com/office/powerpoint/2010/main" xmlns="" val="2829688876"/>
              </p:ext>
            </p:extLst>
          </p:nvPr>
        </p:nvGraphicFramePr>
        <p:xfrm>
          <a:off x="4593314" y="1905000"/>
          <a:ext cx="4550686" cy="30361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69432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323528" y="476672"/>
            <a:ext cx="8208912" cy="381000"/>
          </a:xfrm>
        </p:spPr>
        <p:txBody>
          <a:bodyPr/>
          <a:lstStyle/>
          <a:p>
            <a:pPr eaLnBrk="1" hangingPunct="1"/>
            <a:r>
              <a:rPr lang="nb-NO" sz="1900" dirty="0" smtClean="0"/>
              <a:t>Statusopplevelse i primærutvalget: </a:t>
            </a:r>
            <a:br>
              <a:rPr lang="nb-NO" sz="1900" dirty="0" smtClean="0"/>
            </a:br>
            <a:r>
              <a:rPr lang="nb-NO" sz="1400" dirty="0" smtClean="0"/>
              <a:t>Små endringer i status, relativt fremgang sammenlignet med håndverkere og sykepleiere</a:t>
            </a:r>
            <a:r>
              <a:rPr lang="nb-NO" sz="1900" dirty="0" smtClean="0"/>
              <a:t/>
            </a:r>
            <a:br>
              <a:rPr lang="nb-NO" sz="1900" dirty="0" smtClean="0"/>
            </a:br>
            <a:r>
              <a:rPr lang="nb-NO" sz="900" dirty="0" smtClean="0">
                <a:solidFill>
                  <a:schemeClr val="accent1"/>
                </a:solidFill>
              </a:rPr>
              <a:t>Her ser du ulike yrker og for hvert yrke skal du angi hvor lav eller høy status du mener disse yrkene har. Med status tenker vi her på hvordan samfunnet og omgivelsene anerkjenner og verdsetter yrket.</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2049915022"/>
              </p:ext>
            </p:extLst>
          </p:nvPr>
        </p:nvGraphicFramePr>
        <p:xfrm>
          <a:off x="304800" y="1905000"/>
          <a:ext cx="7086600" cy="4727575"/>
        </p:xfrm>
        <a:graphic>
          <a:graphicData uri="http://schemas.openxmlformats.org/drawingml/2006/chart">
            <c:chart xmlns:c="http://schemas.openxmlformats.org/drawingml/2006/chart" xmlns:r="http://schemas.openxmlformats.org/officeDocument/2006/relationships" r:id="rId3"/>
          </a:graphicData>
        </a:graphic>
      </p:graphicFrame>
      <p:sp>
        <p:nvSpPr>
          <p:cNvPr id="6" name="Ellipse 5"/>
          <p:cNvSpPr/>
          <p:nvPr/>
        </p:nvSpPr>
        <p:spPr>
          <a:xfrm>
            <a:off x="4114800" y="2996952"/>
            <a:ext cx="762000" cy="914400"/>
          </a:xfrm>
          <a:prstGeom prst="ellipse">
            <a:avLst/>
          </a:prstGeom>
          <a:noFill/>
          <a:ln w="28575">
            <a:solidFill>
              <a:srgbClr val="92D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327754658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323528" y="476672"/>
            <a:ext cx="6048672" cy="381000"/>
          </a:xfrm>
        </p:spPr>
        <p:txBody>
          <a:bodyPr/>
          <a:lstStyle/>
          <a:p>
            <a:pPr eaLnBrk="1" hangingPunct="1"/>
            <a:r>
              <a:rPr lang="nb-NO" sz="1900" dirty="0" smtClean="0"/>
              <a:t>Statusopplevelse i storsamfunnet</a:t>
            </a:r>
            <a:br>
              <a:rPr lang="nb-NO" sz="1900" dirty="0" smtClean="0"/>
            </a:br>
            <a:r>
              <a:rPr lang="nb-NO" sz="1900" dirty="0" smtClean="0"/>
              <a:t>Status </a:t>
            </a:r>
            <a:r>
              <a:rPr lang="nb-NO" sz="1900" dirty="0" err="1" smtClean="0"/>
              <a:t>quo</a:t>
            </a:r>
            <a:r>
              <a:rPr lang="nb-NO" sz="1900" dirty="0" smtClean="0"/>
              <a:t>. fortsatt bak sykepleier og håndverker</a:t>
            </a:r>
            <a:br>
              <a:rPr lang="nb-NO" sz="1900" dirty="0" smtClean="0"/>
            </a:br>
            <a:r>
              <a:rPr lang="nb-NO" sz="900" dirty="0" smtClean="0">
                <a:solidFill>
                  <a:schemeClr val="accent1"/>
                </a:solidFill>
              </a:rPr>
              <a:t>Her ser du ulike yrker og for hvert yrke skal du angi hvor lav eller høy status du mener disse yrkene har. Med status tenker vi her på hvordan samfunnet og omgivelsene anerkjenner og verdsetter yrket.</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1669871028"/>
              </p:ext>
            </p:extLst>
          </p:nvPr>
        </p:nvGraphicFramePr>
        <p:xfrm>
          <a:off x="304800" y="1905000"/>
          <a:ext cx="7086600" cy="4727575"/>
        </p:xfrm>
        <a:graphic>
          <a:graphicData uri="http://schemas.openxmlformats.org/drawingml/2006/chart">
            <c:chart xmlns:c="http://schemas.openxmlformats.org/drawingml/2006/chart" xmlns:r="http://schemas.openxmlformats.org/officeDocument/2006/relationships" r:id="rId3"/>
          </a:graphicData>
        </a:graphic>
      </p:graphicFrame>
      <p:sp>
        <p:nvSpPr>
          <p:cNvPr id="6" name="Ellipse 5"/>
          <p:cNvSpPr/>
          <p:nvPr/>
        </p:nvSpPr>
        <p:spPr>
          <a:xfrm>
            <a:off x="5436096" y="2924944"/>
            <a:ext cx="762000" cy="914400"/>
          </a:xfrm>
          <a:prstGeom prst="ellipse">
            <a:avLst/>
          </a:prstGeom>
          <a:noFill/>
          <a:ln w="28575">
            <a:solidFill>
              <a:srgbClr val="92D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385377826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nb-NO" dirty="0" smtClean="0"/>
              <a:t>Om undersøkelsen</a:t>
            </a:r>
          </a:p>
        </p:txBody>
      </p:sp>
      <p:sp>
        <p:nvSpPr>
          <p:cNvPr id="50179" name="Rectangle 3"/>
          <p:cNvSpPr>
            <a:spLocks noGrp="1" noChangeArrowheads="1"/>
          </p:cNvSpPr>
          <p:nvPr>
            <p:ph type="body" idx="1"/>
          </p:nvPr>
        </p:nvSpPr>
        <p:spPr/>
        <p:txBody>
          <a:bodyPr>
            <a:normAutofit fontScale="85000" lnSpcReduction="10000"/>
          </a:bodyPr>
          <a:lstStyle/>
          <a:p>
            <a:pPr lvl="2" eaLnBrk="1" hangingPunct="1"/>
            <a:r>
              <a:rPr lang="nb-NO" sz="1700" dirty="0" smtClean="0"/>
              <a:t>Nullpunktsundersøkelsen 2009</a:t>
            </a:r>
          </a:p>
          <a:p>
            <a:pPr lvl="3" eaLnBrk="1" hangingPunct="1"/>
            <a:r>
              <a:rPr lang="nb-NO" sz="1400" dirty="0" smtClean="0"/>
              <a:t>Webundersøkelse mot TNS Gallups panel</a:t>
            </a:r>
          </a:p>
          <a:p>
            <a:pPr lvl="3" eaLnBrk="1" hangingPunct="1"/>
            <a:r>
              <a:rPr lang="nb-NO" sz="1400" dirty="0" smtClean="0"/>
              <a:t>Uttrekk basert på forhåndsinnsamlede bakgrunnsvariabler + screening i skjema</a:t>
            </a:r>
          </a:p>
          <a:p>
            <a:pPr lvl="3" eaLnBrk="1" hangingPunct="1"/>
            <a:r>
              <a:rPr lang="nb-NO" sz="1400" dirty="0" smtClean="0"/>
              <a:t>Kvantitativ tilnærming gir representativitet og muliggjør tidsserier</a:t>
            </a:r>
          </a:p>
          <a:p>
            <a:pPr lvl="3" eaLnBrk="1" hangingPunct="1"/>
            <a:r>
              <a:rPr lang="nb-NO" sz="1400" dirty="0" smtClean="0"/>
              <a:t>Høy andel av åpne spørsmål gir en kvalitativ tilnærming som gir innsikt og dybdeforståelse</a:t>
            </a:r>
          </a:p>
          <a:p>
            <a:pPr lvl="3" eaLnBrk="1" hangingPunct="1"/>
            <a:r>
              <a:rPr lang="nb-NO" sz="1400" dirty="0" smtClean="0"/>
              <a:t>Feltarbeidet er gjennomført fra 24. februar til 4. mars</a:t>
            </a:r>
          </a:p>
          <a:p>
            <a:pPr lvl="2" eaLnBrk="1" hangingPunct="1"/>
            <a:r>
              <a:rPr lang="nb-NO" sz="1700" dirty="0" smtClean="0"/>
              <a:t>Oppfølgingsundersøkelsen 2010</a:t>
            </a:r>
          </a:p>
          <a:p>
            <a:pPr lvl="3" eaLnBrk="1" hangingPunct="1"/>
            <a:r>
              <a:rPr lang="nb-NO" sz="1400" dirty="0" smtClean="0"/>
              <a:t>Lik metodikk, samme panel, uforandrede kriterier</a:t>
            </a:r>
          </a:p>
          <a:p>
            <a:pPr lvl="3" eaLnBrk="1" hangingPunct="1"/>
            <a:r>
              <a:rPr lang="nb-NO" sz="1400" dirty="0" smtClean="0"/>
              <a:t>Videreført spørreskjema, noe forlenget</a:t>
            </a:r>
          </a:p>
          <a:p>
            <a:pPr lvl="3" eaLnBrk="1" hangingPunct="1"/>
            <a:r>
              <a:rPr lang="nb-NO" sz="1400" dirty="0" smtClean="0"/>
              <a:t>Utvidet sekundærmålgruppe (befolkning) gir muligheter for regionale nedbrytninger. Sample er økt til 1000</a:t>
            </a:r>
          </a:p>
          <a:p>
            <a:pPr lvl="2"/>
            <a:r>
              <a:rPr lang="nn-NO" sz="1600" dirty="0" err="1" smtClean="0"/>
              <a:t>Oppfølgingsundersøkelsen</a:t>
            </a:r>
            <a:r>
              <a:rPr lang="nn-NO" sz="1600" dirty="0" smtClean="0"/>
              <a:t> 2011</a:t>
            </a:r>
          </a:p>
          <a:p>
            <a:pPr lvl="3"/>
            <a:r>
              <a:rPr lang="nn-NO" sz="1400" dirty="0" smtClean="0"/>
              <a:t>Lik metodikk som i </a:t>
            </a:r>
            <a:r>
              <a:rPr lang="nn-NO" sz="1400" dirty="0" err="1" smtClean="0"/>
              <a:t>foregående</a:t>
            </a:r>
            <a:r>
              <a:rPr lang="nn-NO" sz="1400" dirty="0" smtClean="0"/>
              <a:t> år</a:t>
            </a:r>
          </a:p>
          <a:p>
            <a:pPr lvl="3"/>
            <a:r>
              <a:rPr lang="nn-NO" dirty="0" smtClean="0"/>
              <a:t>Sample i storsamfunnet redusert til 300, som i 2009</a:t>
            </a:r>
          </a:p>
          <a:p>
            <a:pPr lvl="3"/>
            <a:r>
              <a:rPr lang="nn-NO" sz="1400" dirty="0" smtClean="0"/>
              <a:t>Noen små tematiske </a:t>
            </a:r>
            <a:r>
              <a:rPr lang="nn-NO" sz="1400" dirty="0" err="1" smtClean="0"/>
              <a:t>endringer</a:t>
            </a:r>
            <a:r>
              <a:rPr lang="nn-NO" sz="1400" dirty="0" smtClean="0"/>
              <a:t> i </a:t>
            </a:r>
            <a:r>
              <a:rPr lang="nn-NO" sz="1400" dirty="0" err="1" smtClean="0"/>
              <a:t>spørreskjema</a:t>
            </a:r>
            <a:endParaRPr lang="nb-NO" sz="1400" dirty="0" smtClean="0"/>
          </a:p>
          <a:p>
            <a:pPr lvl="3" eaLnBrk="1" hangingPunct="1"/>
            <a:endParaRPr lang="nb-NO" sz="1400" dirty="0" smtClean="0"/>
          </a:p>
        </p:txBody>
      </p:sp>
    </p:spTree>
    <p:extLst>
      <p:ext uri="{BB962C8B-B14F-4D97-AF65-F5344CB8AC3E}">
        <p14:creationId xmlns:p14="http://schemas.microsoft.com/office/powerpoint/2010/main" xmlns="" val="4669807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23528" y="404664"/>
            <a:ext cx="8820472" cy="381000"/>
          </a:xfrm>
        </p:spPr>
        <p:txBody>
          <a:bodyPr/>
          <a:lstStyle/>
          <a:p>
            <a:pPr eaLnBrk="1" hangingPunct="1"/>
            <a:r>
              <a:rPr lang="nb-NO" sz="1900" dirty="0" smtClean="0"/>
              <a:t>Lønnsopplevelse i primærutvalget</a:t>
            </a:r>
            <a:br>
              <a:rPr lang="nb-NO" sz="1900" dirty="0" smtClean="0"/>
            </a:br>
            <a:r>
              <a:rPr lang="nb-NO" sz="1900" dirty="0" smtClean="0"/>
              <a:t>Ingen endring for læreryrket, stor stabilitet</a:t>
            </a:r>
            <a:br>
              <a:rPr lang="nb-NO" sz="1900" dirty="0" smtClean="0"/>
            </a:br>
            <a:r>
              <a:rPr lang="nb-NO" sz="900" dirty="0" smtClean="0">
                <a:solidFill>
                  <a:schemeClr val="accent1"/>
                </a:solidFill>
              </a:rPr>
              <a:t>Her ser du de samme yrkene og vi ønsker nå at du angir hvor høyt eller lavt du mener disse yrkene er betalt.</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2293395707"/>
              </p:ext>
            </p:extLst>
          </p:nvPr>
        </p:nvGraphicFramePr>
        <p:xfrm>
          <a:off x="304800" y="1905000"/>
          <a:ext cx="7086600" cy="4727575"/>
        </p:xfrm>
        <a:graphic>
          <a:graphicData uri="http://schemas.openxmlformats.org/drawingml/2006/chart">
            <c:chart xmlns:c="http://schemas.openxmlformats.org/drawingml/2006/chart" xmlns:r="http://schemas.openxmlformats.org/officeDocument/2006/relationships" r:id="rId3"/>
          </a:graphicData>
        </a:graphic>
      </p:graphicFrame>
      <p:sp>
        <p:nvSpPr>
          <p:cNvPr id="17412" name="Text Box 4"/>
          <p:cNvSpPr txBox="1">
            <a:spLocks noChangeArrowheads="1"/>
          </p:cNvSpPr>
          <p:nvPr/>
        </p:nvSpPr>
        <p:spPr bwMode="auto">
          <a:xfrm>
            <a:off x="1524000" y="6324600"/>
            <a:ext cx="1066800" cy="336550"/>
          </a:xfrm>
          <a:prstGeom prst="rect">
            <a:avLst/>
          </a:prstGeom>
          <a:noFill/>
          <a:ln w="9525">
            <a:noFill/>
            <a:miter lim="800000"/>
            <a:headEnd/>
            <a:tailEnd/>
          </a:ln>
        </p:spPr>
        <p:txBody>
          <a:bodyPr>
            <a:spAutoFit/>
          </a:bodyPr>
          <a:lstStyle/>
          <a:p>
            <a:pPr>
              <a:spcBef>
                <a:spcPct val="50000"/>
              </a:spcBef>
            </a:pPr>
            <a:r>
              <a:rPr lang="nb-NO" sz="800"/>
              <a:t>Hele utvalget: Gjennomsnitt</a:t>
            </a:r>
          </a:p>
        </p:txBody>
      </p:sp>
      <p:sp>
        <p:nvSpPr>
          <p:cNvPr id="8" name="Ellipse 7"/>
          <p:cNvSpPr/>
          <p:nvPr/>
        </p:nvSpPr>
        <p:spPr>
          <a:xfrm>
            <a:off x="5364088" y="2996952"/>
            <a:ext cx="762000" cy="914400"/>
          </a:xfrm>
          <a:prstGeom prst="ellipse">
            <a:avLst/>
          </a:prstGeom>
          <a:noFill/>
          <a:ln w="28575">
            <a:solidFill>
              <a:srgbClr val="92D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10884110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23528" y="404664"/>
            <a:ext cx="5638800" cy="381000"/>
          </a:xfrm>
        </p:spPr>
        <p:txBody>
          <a:bodyPr/>
          <a:lstStyle/>
          <a:p>
            <a:pPr eaLnBrk="1" hangingPunct="1"/>
            <a:r>
              <a:rPr lang="nb-NO" sz="1900" dirty="0" smtClean="0"/>
              <a:t>Lønnsopplevelse i storsamfunnet</a:t>
            </a:r>
            <a:br>
              <a:rPr lang="nb-NO" sz="1900" dirty="0" smtClean="0"/>
            </a:br>
            <a:r>
              <a:rPr lang="nb-NO" sz="1900" dirty="0" smtClean="0"/>
              <a:t>Svært stabilt for alle yrker</a:t>
            </a:r>
            <a:br>
              <a:rPr lang="nb-NO" sz="1900" dirty="0" smtClean="0"/>
            </a:br>
            <a:r>
              <a:rPr lang="nb-NO" sz="900" dirty="0" smtClean="0">
                <a:solidFill>
                  <a:schemeClr val="accent1"/>
                </a:solidFill>
              </a:rPr>
              <a:t>Her ser du de samme yrkene og vi ønsker nå at du angir hvor høyt eller lavt du mener disse yrkene er betalt.</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309873659"/>
              </p:ext>
            </p:extLst>
          </p:nvPr>
        </p:nvGraphicFramePr>
        <p:xfrm>
          <a:off x="304800" y="1905000"/>
          <a:ext cx="7086600" cy="4727575"/>
        </p:xfrm>
        <a:graphic>
          <a:graphicData uri="http://schemas.openxmlformats.org/drawingml/2006/chart">
            <c:chart xmlns:c="http://schemas.openxmlformats.org/drawingml/2006/chart" xmlns:r="http://schemas.openxmlformats.org/officeDocument/2006/relationships" r:id="rId3"/>
          </a:graphicData>
        </a:graphic>
      </p:graphicFrame>
      <p:sp>
        <p:nvSpPr>
          <p:cNvPr id="17412" name="Text Box 4"/>
          <p:cNvSpPr txBox="1">
            <a:spLocks noChangeArrowheads="1"/>
          </p:cNvSpPr>
          <p:nvPr/>
        </p:nvSpPr>
        <p:spPr bwMode="auto">
          <a:xfrm>
            <a:off x="1524000" y="6324600"/>
            <a:ext cx="1066800" cy="336550"/>
          </a:xfrm>
          <a:prstGeom prst="rect">
            <a:avLst/>
          </a:prstGeom>
          <a:noFill/>
          <a:ln w="9525">
            <a:noFill/>
            <a:miter lim="800000"/>
            <a:headEnd/>
            <a:tailEnd/>
          </a:ln>
        </p:spPr>
        <p:txBody>
          <a:bodyPr>
            <a:spAutoFit/>
          </a:bodyPr>
          <a:lstStyle/>
          <a:p>
            <a:pPr>
              <a:spcBef>
                <a:spcPct val="50000"/>
              </a:spcBef>
            </a:pPr>
            <a:r>
              <a:rPr lang="nb-NO" sz="800"/>
              <a:t>Hele utvalget: Gjennomsnitt</a:t>
            </a:r>
          </a:p>
        </p:txBody>
      </p:sp>
      <p:sp>
        <p:nvSpPr>
          <p:cNvPr id="6" name="Ellipse 5"/>
          <p:cNvSpPr/>
          <p:nvPr/>
        </p:nvSpPr>
        <p:spPr>
          <a:xfrm>
            <a:off x="4788024" y="2910464"/>
            <a:ext cx="762000" cy="914400"/>
          </a:xfrm>
          <a:prstGeom prst="ellipse">
            <a:avLst/>
          </a:prstGeom>
          <a:noFill/>
          <a:ln w="28575">
            <a:solidFill>
              <a:srgbClr val="92D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368206649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323528" y="476672"/>
            <a:ext cx="6897687" cy="381000"/>
          </a:xfrm>
        </p:spPr>
        <p:txBody>
          <a:bodyPr/>
          <a:lstStyle/>
          <a:p>
            <a:pPr eaLnBrk="1" hangingPunct="1"/>
            <a:r>
              <a:rPr lang="nb-NO" sz="1600" dirty="0" smtClean="0"/>
              <a:t>Marginalt flere vil bli lærer, fremgangen fra 09 til 2010 holder seg. </a:t>
            </a:r>
            <a:br>
              <a:rPr lang="nb-NO" sz="1600" dirty="0" smtClean="0"/>
            </a:br>
            <a:r>
              <a:rPr lang="nb-NO" sz="1600" dirty="0" smtClean="0"/>
              <a:t>Færre voksne vegrer seg for å anbefale yrket</a:t>
            </a:r>
            <a:r>
              <a:rPr lang="nb-NO" sz="1900" dirty="0" smtClean="0"/>
              <a:t/>
            </a:r>
            <a:br>
              <a:rPr lang="nb-NO" sz="1900" dirty="0" smtClean="0"/>
            </a:br>
            <a:r>
              <a:rPr lang="nb-NO" sz="900" dirty="0" smtClean="0">
                <a:solidFill>
                  <a:schemeClr val="accent1"/>
                </a:solidFill>
              </a:rPr>
              <a:t>De neste spørsmålene skal handle om læreryrke.  Kunne du selv tenke deg å bli lærer? (primær) </a:t>
            </a:r>
            <a:br>
              <a:rPr lang="nb-NO" sz="900" dirty="0" smtClean="0">
                <a:solidFill>
                  <a:schemeClr val="accent1"/>
                </a:solidFill>
              </a:rPr>
            </a:br>
            <a:r>
              <a:rPr lang="nb-NO" sz="900" dirty="0" smtClean="0">
                <a:solidFill>
                  <a:schemeClr val="accent1"/>
                </a:solidFill>
              </a:rPr>
              <a:t>Hvis du blir spurt til råds av noen, ville du da anbefale læreryrket? (Storsamfunn)</a:t>
            </a:r>
          </a:p>
        </p:txBody>
      </p:sp>
      <p:graphicFrame>
        <p:nvGraphicFramePr>
          <p:cNvPr id="5" name="Object 4"/>
          <p:cNvGraphicFramePr>
            <a:graphicFrameLocks noGrp="1" noChangeAspect="1"/>
          </p:cNvGraphicFramePr>
          <p:nvPr>
            <p:ph sz="half" idx="1"/>
            <p:extLst>
              <p:ext uri="{D42A27DB-BD31-4B8C-83A1-F6EECF244321}">
                <p14:modId xmlns:p14="http://schemas.microsoft.com/office/powerpoint/2010/main" xmlns="" val="1402341392"/>
              </p:ext>
            </p:extLst>
          </p:nvPr>
        </p:nvGraphicFramePr>
        <p:xfrm>
          <a:off x="0" y="1905000"/>
          <a:ext cx="4724400" cy="31591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Object 6"/>
          <p:cNvGraphicFramePr>
            <a:graphicFrameLocks noGrp="1" noChangeAspect="1"/>
          </p:cNvGraphicFramePr>
          <p:nvPr>
            <p:ph sz="half" idx="2"/>
            <p:extLst>
              <p:ext uri="{D42A27DB-BD31-4B8C-83A1-F6EECF244321}">
                <p14:modId xmlns:p14="http://schemas.microsoft.com/office/powerpoint/2010/main" xmlns="" val="3172837847"/>
              </p:ext>
            </p:extLst>
          </p:nvPr>
        </p:nvGraphicFramePr>
        <p:xfrm>
          <a:off x="4572000" y="1905000"/>
          <a:ext cx="4735513" cy="3235325"/>
        </p:xfrm>
        <a:graphic>
          <a:graphicData uri="http://schemas.openxmlformats.org/drawingml/2006/chart">
            <c:chart xmlns:c="http://schemas.openxmlformats.org/drawingml/2006/chart" xmlns:r="http://schemas.openxmlformats.org/officeDocument/2006/relationships" r:id="rId4"/>
          </a:graphicData>
        </a:graphic>
      </p:graphicFrame>
      <p:sp>
        <p:nvSpPr>
          <p:cNvPr id="7" name="Avrundet rektangel 6"/>
          <p:cNvSpPr/>
          <p:nvPr/>
        </p:nvSpPr>
        <p:spPr>
          <a:xfrm>
            <a:off x="381000" y="2438400"/>
            <a:ext cx="1524000" cy="2286000"/>
          </a:xfrm>
          <a:prstGeom prst="roundRect">
            <a:avLst/>
          </a:prstGeom>
          <a:solidFill>
            <a:srgbClr val="92D050">
              <a:tint val="66000"/>
              <a:satMod val="160000"/>
              <a:alpha val="15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Avrundet rektangel 7"/>
          <p:cNvSpPr/>
          <p:nvPr/>
        </p:nvSpPr>
        <p:spPr>
          <a:xfrm>
            <a:off x="7668344" y="2564904"/>
            <a:ext cx="1443640" cy="2286000"/>
          </a:xfrm>
          <a:prstGeom prst="roundRect">
            <a:avLst/>
          </a:prstGeom>
          <a:solidFill>
            <a:srgbClr val="92D050">
              <a:tint val="66000"/>
              <a:satMod val="160000"/>
              <a:alpha val="15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423239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348800" y="390143"/>
            <a:ext cx="5951392" cy="1018032"/>
          </a:xfrm>
        </p:spPr>
        <p:txBody>
          <a:bodyPr/>
          <a:lstStyle/>
          <a:p>
            <a:pPr eaLnBrk="1" hangingPunct="1"/>
            <a:r>
              <a:rPr lang="nb-NO" sz="1900" dirty="0" smtClean="0"/>
              <a:t>Stadig flere jenter som kan tenke seg å bli lærer</a:t>
            </a:r>
            <a:br>
              <a:rPr lang="nb-NO" sz="1900" dirty="0" smtClean="0"/>
            </a:br>
            <a:r>
              <a:rPr lang="nb-NO" sz="1900" dirty="0" smtClean="0"/>
              <a:t>Menn er igjen en utfordring i storsamfunnet</a:t>
            </a:r>
            <a:br>
              <a:rPr lang="nb-NO" sz="1900" dirty="0" smtClean="0"/>
            </a:br>
            <a:r>
              <a:rPr lang="nb-NO" sz="900" dirty="0" smtClean="0">
                <a:solidFill>
                  <a:schemeClr val="accent1"/>
                </a:solidFill>
              </a:rPr>
              <a:t>De neste spørsmålene skal handle om læreryrke.  Kunne du selv tenke deg å bli lærer? </a:t>
            </a:r>
            <a:br>
              <a:rPr lang="nb-NO" sz="900" dirty="0" smtClean="0">
                <a:solidFill>
                  <a:schemeClr val="accent1"/>
                </a:solidFill>
              </a:rPr>
            </a:br>
            <a:r>
              <a:rPr lang="nb-NO" sz="900" dirty="0" smtClean="0">
                <a:solidFill>
                  <a:schemeClr val="accent1"/>
                </a:solidFill>
              </a:rPr>
              <a:t>Hvis du blir spurt til råds av noen, ville du da anbefale læreryrket?</a:t>
            </a:r>
          </a:p>
        </p:txBody>
      </p:sp>
      <p:graphicFrame>
        <p:nvGraphicFramePr>
          <p:cNvPr id="5" name="Object 4"/>
          <p:cNvGraphicFramePr>
            <a:graphicFrameLocks noGrp="1" noChangeAspect="1"/>
          </p:cNvGraphicFramePr>
          <p:nvPr>
            <p:ph sz="half" idx="1"/>
            <p:extLst>
              <p:ext uri="{D42A27DB-BD31-4B8C-83A1-F6EECF244321}">
                <p14:modId xmlns:p14="http://schemas.microsoft.com/office/powerpoint/2010/main" xmlns="" val="1154186098"/>
              </p:ext>
            </p:extLst>
          </p:nvPr>
        </p:nvGraphicFramePr>
        <p:xfrm>
          <a:off x="0" y="1905000"/>
          <a:ext cx="4724400" cy="31591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4"/>
          <p:cNvGraphicFramePr>
            <a:graphicFrameLocks noGrp="1" noChangeAspect="1"/>
          </p:cNvGraphicFramePr>
          <p:nvPr>
            <p:ph sz="half" idx="1"/>
            <p:extLst>
              <p:ext uri="{D42A27DB-BD31-4B8C-83A1-F6EECF244321}">
                <p14:modId xmlns:p14="http://schemas.microsoft.com/office/powerpoint/2010/main" xmlns="" val="4294474598"/>
              </p:ext>
            </p:extLst>
          </p:nvPr>
        </p:nvGraphicFramePr>
        <p:xfrm>
          <a:off x="4953000" y="1828800"/>
          <a:ext cx="4191000" cy="3159125"/>
        </p:xfrm>
        <a:graphic>
          <a:graphicData uri="http://schemas.openxmlformats.org/drawingml/2006/chart">
            <c:chart xmlns:c="http://schemas.openxmlformats.org/drawingml/2006/chart" xmlns:r="http://schemas.openxmlformats.org/officeDocument/2006/relationships" r:id="rId4"/>
          </a:graphicData>
        </a:graphic>
      </p:graphicFrame>
      <p:sp>
        <p:nvSpPr>
          <p:cNvPr id="9" name="Avrundet rektangel 8"/>
          <p:cNvSpPr/>
          <p:nvPr/>
        </p:nvSpPr>
        <p:spPr>
          <a:xfrm>
            <a:off x="0" y="3573016"/>
            <a:ext cx="4616896" cy="1061832"/>
          </a:xfrm>
          <a:prstGeom prst="roundRect">
            <a:avLst/>
          </a:prstGeom>
          <a:solidFill>
            <a:srgbClr val="92D050">
              <a:tint val="66000"/>
              <a:satMod val="160000"/>
              <a:alpha val="15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Avrundet rektangel 9"/>
          <p:cNvSpPr/>
          <p:nvPr/>
        </p:nvSpPr>
        <p:spPr>
          <a:xfrm>
            <a:off x="4800600" y="2348880"/>
            <a:ext cx="4343400" cy="1061832"/>
          </a:xfrm>
          <a:prstGeom prst="roundRect">
            <a:avLst/>
          </a:prstGeom>
          <a:solidFill>
            <a:srgbClr val="92D050">
              <a:tint val="66000"/>
              <a:satMod val="160000"/>
              <a:alpha val="15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197133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sz="2400" dirty="0" smtClean="0"/>
              <a:t>Jentene </a:t>
            </a:r>
            <a:r>
              <a:rPr lang="nn-NO" sz="2400" dirty="0" err="1" smtClean="0"/>
              <a:t>ønsker</a:t>
            </a:r>
            <a:r>
              <a:rPr lang="nn-NO" sz="2400" dirty="0" smtClean="0"/>
              <a:t> seg barnetrinnet, </a:t>
            </a:r>
            <a:r>
              <a:rPr lang="nn-NO" sz="2400" dirty="0" err="1" smtClean="0"/>
              <a:t>guttene</a:t>
            </a:r>
            <a:r>
              <a:rPr lang="nn-NO" sz="2400" dirty="0" smtClean="0"/>
              <a:t> til </a:t>
            </a:r>
            <a:r>
              <a:rPr lang="nn-NO" sz="2400" dirty="0" err="1" smtClean="0"/>
              <a:t>videregående</a:t>
            </a:r>
            <a:r>
              <a:rPr lang="nn-NO" sz="2400" dirty="0" smtClean="0"/>
              <a:t/>
            </a:r>
            <a:br>
              <a:rPr lang="nn-NO" sz="2400" dirty="0" smtClean="0"/>
            </a:br>
            <a:r>
              <a:rPr lang="nb-NO" sz="900" dirty="0"/>
              <a:t>Hvilket trinn kunne du tenke deg å være lærer på?</a:t>
            </a:r>
          </a:p>
        </p:txBody>
      </p:sp>
      <p:graphicFrame>
        <p:nvGraphicFramePr>
          <p:cNvPr id="10" name="Plassholder for innhold 9"/>
          <p:cNvGraphicFramePr>
            <a:graphicFrameLocks noGrp="1"/>
          </p:cNvGraphicFramePr>
          <p:nvPr>
            <p:ph idx="1"/>
            <p:extLst>
              <p:ext uri="{D42A27DB-BD31-4B8C-83A1-F6EECF244321}">
                <p14:modId xmlns:p14="http://schemas.microsoft.com/office/powerpoint/2010/main" xmlns="" val="110513960"/>
              </p:ext>
            </p:extLst>
          </p:nvPr>
        </p:nvGraphicFramePr>
        <p:xfrm>
          <a:off x="251520" y="1844824"/>
          <a:ext cx="5372100" cy="4687888"/>
        </p:xfrm>
        <a:graphic>
          <a:graphicData uri="http://schemas.openxmlformats.org/drawingml/2006/chart">
            <c:chart xmlns:c="http://schemas.openxmlformats.org/drawingml/2006/chart" xmlns:r="http://schemas.openxmlformats.org/officeDocument/2006/relationships" r:id="rId2"/>
          </a:graphicData>
        </a:graphic>
      </p:graphicFrame>
      <p:sp>
        <p:nvSpPr>
          <p:cNvPr id="12" name="Avrundet rektangel 11"/>
          <p:cNvSpPr/>
          <p:nvPr/>
        </p:nvSpPr>
        <p:spPr>
          <a:xfrm>
            <a:off x="6084168" y="4653136"/>
            <a:ext cx="2808312" cy="13681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nn-NO" sz="1600" dirty="0" err="1">
                <a:solidFill>
                  <a:schemeClr val="bg1"/>
                </a:solidFill>
              </a:rPr>
              <a:t>Hvordan</a:t>
            </a:r>
            <a:r>
              <a:rPr lang="nn-NO" sz="1600" dirty="0">
                <a:solidFill>
                  <a:schemeClr val="bg1"/>
                </a:solidFill>
              </a:rPr>
              <a:t> skaffe menn </a:t>
            </a:r>
            <a:r>
              <a:rPr lang="nn-NO" sz="1600" dirty="0" smtClean="0">
                <a:solidFill>
                  <a:schemeClr val="bg1"/>
                </a:solidFill>
              </a:rPr>
              <a:t>til </a:t>
            </a:r>
            <a:r>
              <a:rPr lang="nn-NO" sz="1600" dirty="0">
                <a:solidFill>
                  <a:schemeClr val="bg1"/>
                </a:solidFill>
              </a:rPr>
              <a:t>barnetrinnet</a:t>
            </a:r>
            <a:r>
              <a:rPr lang="nn-NO" sz="1600" dirty="0" smtClean="0">
                <a:solidFill>
                  <a:schemeClr val="bg1"/>
                </a:solidFill>
              </a:rPr>
              <a:t>?</a:t>
            </a:r>
            <a:endParaRPr lang="nn-NO" sz="1600" dirty="0">
              <a:solidFill>
                <a:schemeClr val="bg1"/>
              </a:solidFill>
            </a:endParaRPr>
          </a:p>
        </p:txBody>
      </p:sp>
      <p:sp>
        <p:nvSpPr>
          <p:cNvPr id="3" name="TekstSylinder 2"/>
          <p:cNvSpPr txBox="1"/>
          <p:nvPr/>
        </p:nvSpPr>
        <p:spPr>
          <a:xfrm>
            <a:off x="467544" y="6669360"/>
            <a:ext cx="5256584" cy="230832"/>
          </a:xfrm>
          <a:prstGeom prst="rect">
            <a:avLst/>
          </a:prstGeom>
          <a:noFill/>
        </p:spPr>
        <p:txBody>
          <a:bodyPr wrap="square" rtlCol="0">
            <a:spAutoFit/>
          </a:bodyPr>
          <a:lstStyle/>
          <a:p>
            <a:r>
              <a:rPr lang="nn-NO" sz="900" dirty="0" smtClean="0">
                <a:solidFill>
                  <a:schemeClr val="bg2"/>
                </a:solidFill>
              </a:rPr>
              <a:t>Sample: de som kan tenke seg /kanskje kan tenke seg å bli lærer. N=124</a:t>
            </a:r>
            <a:endParaRPr lang="nb-NO" sz="900" dirty="0" smtClean="0">
              <a:solidFill>
                <a:schemeClr val="bg2"/>
              </a:solidFill>
            </a:endParaRPr>
          </a:p>
        </p:txBody>
      </p:sp>
    </p:spTree>
    <p:extLst>
      <p:ext uri="{BB962C8B-B14F-4D97-AF65-F5344CB8AC3E}">
        <p14:creationId xmlns:p14="http://schemas.microsoft.com/office/powerpoint/2010/main" xmlns="" val="437313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323528" y="476672"/>
            <a:ext cx="7560840" cy="381000"/>
          </a:xfrm>
        </p:spPr>
        <p:txBody>
          <a:bodyPr/>
          <a:lstStyle/>
          <a:p>
            <a:pPr eaLnBrk="1" hangingPunct="1"/>
            <a:r>
              <a:rPr lang="nb-NO" sz="1900" dirty="0" smtClean="0"/>
              <a:t>Primærutvalget: Færre og færre tenker på statusen som fallende, flere mener statusen er stabil/økende</a:t>
            </a:r>
            <a:br>
              <a:rPr lang="nb-NO" sz="1900" dirty="0" smtClean="0"/>
            </a:br>
            <a:r>
              <a:rPr lang="nb-NO" sz="900" dirty="0" smtClean="0">
                <a:solidFill>
                  <a:schemeClr val="accent1"/>
                </a:solidFill>
              </a:rPr>
              <a:t>Opplever du statusen til læreryrket som…..</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2404315313"/>
              </p:ext>
            </p:extLst>
          </p:nvPr>
        </p:nvGraphicFramePr>
        <p:xfrm>
          <a:off x="457200" y="1676400"/>
          <a:ext cx="6091238"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5640205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323528" y="476672"/>
            <a:ext cx="7200800" cy="381000"/>
          </a:xfrm>
        </p:spPr>
        <p:txBody>
          <a:bodyPr/>
          <a:lstStyle/>
          <a:p>
            <a:pPr eaLnBrk="1" hangingPunct="1"/>
            <a:r>
              <a:rPr lang="nb-NO" sz="1900" dirty="0" smtClean="0"/>
              <a:t>Storsamfunnet: Ingen endring i status over en treårs periode</a:t>
            </a:r>
            <a:br>
              <a:rPr lang="nb-NO" sz="1900" dirty="0" smtClean="0"/>
            </a:br>
            <a:r>
              <a:rPr lang="nb-NO" sz="900" dirty="0" smtClean="0">
                <a:solidFill>
                  <a:schemeClr val="accent1"/>
                </a:solidFill>
              </a:rPr>
              <a:t>Opplever du statusen til læreryrket som…..</a:t>
            </a:r>
          </a:p>
        </p:txBody>
      </p:sp>
      <p:graphicFrame>
        <p:nvGraphicFramePr>
          <p:cNvPr id="5" name="Object 3"/>
          <p:cNvGraphicFramePr>
            <a:graphicFrameLocks noGrp="1" noChangeAspect="1"/>
          </p:cNvGraphicFramePr>
          <p:nvPr>
            <p:ph idx="1"/>
            <p:extLst>
              <p:ext uri="{D42A27DB-BD31-4B8C-83A1-F6EECF244321}">
                <p14:modId xmlns:p14="http://schemas.microsoft.com/office/powerpoint/2010/main" xmlns="" val="3230131899"/>
              </p:ext>
            </p:extLst>
          </p:nvPr>
        </p:nvGraphicFramePr>
        <p:xfrm>
          <a:off x="457200" y="1676400"/>
          <a:ext cx="6091238"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533004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nb-NO" dirty="0" smtClean="0"/>
              <a:t>Oppsummering hoveddel</a:t>
            </a:r>
          </a:p>
        </p:txBody>
      </p:sp>
      <p:sp>
        <p:nvSpPr>
          <p:cNvPr id="37892" name="Rectangle 3"/>
          <p:cNvSpPr>
            <a:spLocks noGrp="1" noChangeArrowheads="1"/>
          </p:cNvSpPr>
          <p:nvPr>
            <p:ph type="body" idx="1"/>
          </p:nvPr>
        </p:nvSpPr>
        <p:spPr/>
        <p:txBody>
          <a:bodyPr>
            <a:normAutofit/>
          </a:bodyPr>
          <a:lstStyle/>
          <a:p>
            <a:pPr lvl="2" eaLnBrk="1" hangingPunct="1">
              <a:lnSpc>
                <a:spcPct val="80000"/>
              </a:lnSpc>
            </a:pPr>
            <a:r>
              <a:rPr lang="nb-NO" sz="1300" dirty="0" smtClean="0"/>
              <a:t>Fremgangen fra  09 til 2010 bekreftes og videreutvikles</a:t>
            </a:r>
          </a:p>
          <a:p>
            <a:pPr lvl="2" eaLnBrk="1" hangingPunct="1">
              <a:lnSpc>
                <a:spcPct val="80000"/>
              </a:lnSpc>
            </a:pPr>
            <a:r>
              <a:rPr lang="nn-NO" sz="1300" dirty="0" smtClean="0"/>
              <a:t>Positiv utvikling blant </a:t>
            </a:r>
            <a:r>
              <a:rPr lang="nn-NO" sz="1300" dirty="0" err="1" smtClean="0"/>
              <a:t>primærmålgruppen</a:t>
            </a:r>
            <a:endParaRPr lang="nn-NO" sz="1300" dirty="0"/>
          </a:p>
          <a:p>
            <a:pPr lvl="3">
              <a:lnSpc>
                <a:spcPct val="80000"/>
              </a:lnSpc>
            </a:pPr>
            <a:r>
              <a:rPr lang="nn-NO" sz="1100" dirty="0" err="1" smtClean="0"/>
              <a:t>Flere</a:t>
            </a:r>
            <a:r>
              <a:rPr lang="nn-NO" sz="1100" dirty="0" smtClean="0"/>
              <a:t> opplever yrket som attraktivt (9 prosentpoeng </a:t>
            </a:r>
            <a:r>
              <a:rPr lang="nn-NO" sz="1100" dirty="0" err="1" smtClean="0"/>
              <a:t>fremgang</a:t>
            </a:r>
            <a:r>
              <a:rPr lang="nn-NO" sz="1100" dirty="0" smtClean="0"/>
              <a:t> </a:t>
            </a:r>
            <a:r>
              <a:rPr lang="nn-NO" sz="1100" dirty="0" err="1" smtClean="0"/>
              <a:t>fra</a:t>
            </a:r>
            <a:r>
              <a:rPr lang="nn-NO" sz="1100" dirty="0" smtClean="0"/>
              <a:t> 2009)</a:t>
            </a:r>
          </a:p>
          <a:p>
            <a:pPr lvl="3">
              <a:lnSpc>
                <a:spcPct val="80000"/>
              </a:lnSpc>
            </a:pPr>
            <a:r>
              <a:rPr lang="nn-NO" sz="1100" dirty="0" err="1" smtClean="0"/>
              <a:t>Fra</a:t>
            </a:r>
            <a:r>
              <a:rPr lang="nn-NO" sz="1100" dirty="0" smtClean="0"/>
              <a:t> 2009 til 2010 så vi en kraftig endring i </a:t>
            </a:r>
            <a:r>
              <a:rPr lang="nn-NO" sz="1100" dirty="0" err="1" smtClean="0"/>
              <a:t>antall</a:t>
            </a:r>
            <a:r>
              <a:rPr lang="nn-NO" sz="1100" dirty="0" smtClean="0"/>
              <a:t> unge som kan tenke seg å bli lærer. Denne </a:t>
            </a:r>
            <a:r>
              <a:rPr lang="nn-NO" sz="1100" dirty="0" err="1" smtClean="0"/>
              <a:t>fremgangen</a:t>
            </a:r>
            <a:r>
              <a:rPr lang="nn-NO" sz="1100" dirty="0" smtClean="0"/>
              <a:t> </a:t>
            </a:r>
            <a:r>
              <a:rPr lang="nn-NO" sz="1100" dirty="0" err="1" smtClean="0"/>
              <a:t>bekreftes</a:t>
            </a:r>
            <a:r>
              <a:rPr lang="nn-NO" sz="1100" dirty="0"/>
              <a:t> </a:t>
            </a:r>
            <a:r>
              <a:rPr lang="nn-NO" sz="1100" dirty="0" smtClean="0"/>
              <a:t>og </a:t>
            </a:r>
            <a:r>
              <a:rPr lang="nn-NO" sz="1100" dirty="0" err="1" smtClean="0"/>
              <a:t>forsterkes</a:t>
            </a:r>
            <a:r>
              <a:rPr lang="nn-NO" sz="1100" dirty="0" smtClean="0"/>
              <a:t> marginalt i årets </a:t>
            </a:r>
            <a:r>
              <a:rPr lang="nn-NO" sz="1100" dirty="0" err="1" smtClean="0"/>
              <a:t>undersøkelse</a:t>
            </a:r>
            <a:endParaRPr lang="nn-NO" sz="1100" dirty="0" smtClean="0"/>
          </a:p>
          <a:p>
            <a:pPr lvl="4">
              <a:lnSpc>
                <a:spcPct val="80000"/>
              </a:lnSpc>
            </a:pPr>
            <a:r>
              <a:rPr lang="nn-NO" sz="1100" dirty="0" smtClean="0"/>
              <a:t>Det er særlig blant jentene andelen som vurderer </a:t>
            </a:r>
            <a:r>
              <a:rPr lang="nn-NO" sz="1100" dirty="0" err="1" smtClean="0"/>
              <a:t>læreryrket</a:t>
            </a:r>
            <a:r>
              <a:rPr lang="nn-NO" sz="1100" dirty="0"/>
              <a:t> </a:t>
            </a:r>
            <a:r>
              <a:rPr lang="nn-NO" sz="1100" dirty="0" err="1" smtClean="0"/>
              <a:t>øker</a:t>
            </a:r>
            <a:endParaRPr lang="nn-NO" sz="1100" dirty="0" smtClean="0"/>
          </a:p>
          <a:p>
            <a:pPr lvl="4">
              <a:lnSpc>
                <a:spcPct val="80000"/>
              </a:lnSpc>
            </a:pPr>
            <a:r>
              <a:rPr lang="nn-NO" sz="1100" dirty="0" smtClean="0"/>
              <a:t>Blant unge menn ser vi en svak negativ tendens </a:t>
            </a:r>
            <a:r>
              <a:rPr lang="nn-NO" sz="1100" dirty="0" err="1" smtClean="0"/>
              <a:t>sammenlignet</a:t>
            </a:r>
            <a:r>
              <a:rPr lang="nn-NO" sz="1100" dirty="0" smtClean="0"/>
              <a:t> med i fjor</a:t>
            </a:r>
          </a:p>
          <a:p>
            <a:pPr lvl="2">
              <a:lnSpc>
                <a:spcPct val="80000"/>
              </a:lnSpc>
            </a:pPr>
            <a:r>
              <a:rPr lang="nn-NO" sz="1300" dirty="0" err="1" smtClean="0"/>
              <a:t>Læreryrket</a:t>
            </a:r>
            <a:r>
              <a:rPr lang="nn-NO" sz="1300" dirty="0" smtClean="0"/>
              <a:t> </a:t>
            </a:r>
            <a:r>
              <a:rPr lang="nn-NO" sz="1300" dirty="0" err="1" smtClean="0"/>
              <a:t>beskrives</a:t>
            </a:r>
            <a:r>
              <a:rPr lang="nn-NO" sz="1300" dirty="0" smtClean="0"/>
              <a:t> i </a:t>
            </a:r>
            <a:r>
              <a:rPr lang="nn-NO" sz="1300" dirty="0" err="1" smtClean="0"/>
              <a:t>mer</a:t>
            </a:r>
            <a:r>
              <a:rPr lang="nn-NO" sz="1300" dirty="0" smtClean="0"/>
              <a:t> positive ordelag enn tilfellet var i 2009</a:t>
            </a:r>
          </a:p>
          <a:p>
            <a:pPr lvl="3">
              <a:lnSpc>
                <a:spcPct val="80000"/>
              </a:lnSpc>
            </a:pPr>
            <a:r>
              <a:rPr lang="nn-NO" sz="1100" dirty="0" smtClean="0"/>
              <a:t>Yrket </a:t>
            </a:r>
            <a:r>
              <a:rPr lang="nn-NO" sz="1100" dirty="0" err="1" smtClean="0"/>
              <a:t>beskrives</a:t>
            </a:r>
            <a:r>
              <a:rPr lang="nn-NO" sz="1100" dirty="0" smtClean="0"/>
              <a:t> i større grad som en positiv, </a:t>
            </a:r>
            <a:r>
              <a:rPr lang="nn-NO" sz="1100" dirty="0" err="1" smtClean="0"/>
              <a:t>krevende</a:t>
            </a:r>
            <a:r>
              <a:rPr lang="nn-NO" sz="1100" dirty="0" smtClean="0"/>
              <a:t> utfordring</a:t>
            </a:r>
          </a:p>
          <a:p>
            <a:pPr lvl="3">
              <a:lnSpc>
                <a:spcPct val="80000"/>
              </a:lnSpc>
            </a:pPr>
            <a:r>
              <a:rPr lang="nn-NO" sz="1100" dirty="0" smtClean="0"/>
              <a:t>Hos </a:t>
            </a:r>
            <a:r>
              <a:rPr lang="nn-NO" sz="1100" dirty="0" err="1" smtClean="0"/>
              <a:t>primærmålgruppen</a:t>
            </a:r>
            <a:r>
              <a:rPr lang="nn-NO" sz="1100" dirty="0" smtClean="0"/>
              <a:t> er </a:t>
            </a:r>
            <a:r>
              <a:rPr lang="nn-NO" sz="1100" dirty="0" err="1" smtClean="0"/>
              <a:t>holdningsendringen</a:t>
            </a:r>
            <a:r>
              <a:rPr lang="nn-NO" sz="1100" dirty="0" smtClean="0"/>
              <a:t> svært tydelig</a:t>
            </a:r>
          </a:p>
          <a:p>
            <a:pPr lvl="3">
              <a:lnSpc>
                <a:spcPct val="80000"/>
              </a:lnSpc>
            </a:pPr>
            <a:r>
              <a:rPr lang="nn-NO" sz="1100" dirty="0" smtClean="0"/>
              <a:t>I storsamfunnet noterer vi også en endring i ordelag, men </a:t>
            </a:r>
            <a:r>
              <a:rPr lang="nn-NO" sz="1100" dirty="0" err="1" smtClean="0"/>
              <a:t>endringen</a:t>
            </a:r>
            <a:r>
              <a:rPr lang="nn-NO" sz="1100" dirty="0" smtClean="0"/>
              <a:t> er mindre tydelig i omfang og mindre konsistent i </a:t>
            </a:r>
            <a:r>
              <a:rPr lang="nn-NO" sz="1100" dirty="0" err="1" smtClean="0"/>
              <a:t>innhold</a:t>
            </a:r>
            <a:endParaRPr lang="nb-NO" sz="1100" dirty="0" smtClean="0"/>
          </a:p>
          <a:p>
            <a:pPr lvl="2" eaLnBrk="1" hangingPunct="1">
              <a:lnSpc>
                <a:spcPct val="80000"/>
              </a:lnSpc>
            </a:pPr>
            <a:r>
              <a:rPr lang="nn-NO" sz="1300" dirty="0" err="1" smtClean="0"/>
              <a:t>Statusopplevelsen</a:t>
            </a:r>
            <a:r>
              <a:rPr lang="nn-NO" sz="1300" dirty="0" smtClean="0"/>
              <a:t> er en tung materie å flytte </a:t>
            </a:r>
          </a:p>
          <a:p>
            <a:pPr lvl="3">
              <a:lnSpc>
                <a:spcPct val="80000"/>
              </a:lnSpc>
            </a:pPr>
            <a:r>
              <a:rPr lang="nn-NO" sz="1100" dirty="0" smtClean="0"/>
              <a:t>få synlige </a:t>
            </a:r>
            <a:r>
              <a:rPr lang="nn-NO" sz="1100" dirty="0" err="1" smtClean="0"/>
              <a:t>resultater</a:t>
            </a:r>
            <a:r>
              <a:rPr lang="nn-NO" sz="1100" dirty="0" smtClean="0"/>
              <a:t> så langt</a:t>
            </a:r>
          </a:p>
          <a:p>
            <a:pPr lvl="2" eaLnBrk="1" hangingPunct="1">
              <a:lnSpc>
                <a:spcPct val="80000"/>
              </a:lnSpc>
            </a:pPr>
            <a:r>
              <a:rPr lang="nn-NO" sz="1300" dirty="0" smtClean="0"/>
              <a:t>Færre </a:t>
            </a:r>
            <a:r>
              <a:rPr lang="nn-NO" sz="1300" dirty="0" err="1" smtClean="0"/>
              <a:t>voksne</a:t>
            </a:r>
            <a:r>
              <a:rPr lang="nn-NO" sz="1300" dirty="0" smtClean="0"/>
              <a:t> vil </a:t>
            </a:r>
            <a:r>
              <a:rPr lang="nn-NO" sz="1300" dirty="0" err="1" smtClean="0"/>
              <a:t>fraråde</a:t>
            </a:r>
            <a:r>
              <a:rPr lang="nn-NO" sz="1300" dirty="0" smtClean="0"/>
              <a:t> å bli lærer</a:t>
            </a:r>
          </a:p>
          <a:p>
            <a:pPr lvl="3">
              <a:lnSpc>
                <a:spcPct val="80000"/>
              </a:lnSpc>
            </a:pPr>
            <a:r>
              <a:rPr lang="nn-NO" sz="1100" dirty="0" smtClean="0"/>
              <a:t>vi vet de unge diskuterer </a:t>
            </a:r>
            <a:r>
              <a:rPr lang="nn-NO" sz="1100" dirty="0" err="1" smtClean="0"/>
              <a:t>utdanningsvalget</a:t>
            </a:r>
            <a:r>
              <a:rPr lang="nn-NO" sz="1100" dirty="0" smtClean="0"/>
              <a:t> – og færre enn </a:t>
            </a:r>
            <a:r>
              <a:rPr lang="nn-NO" sz="1100" dirty="0" err="1" smtClean="0"/>
              <a:t>tidligere</a:t>
            </a:r>
            <a:r>
              <a:rPr lang="nn-NO" sz="1100" dirty="0" smtClean="0"/>
              <a:t> vil møte motstand når de </a:t>
            </a:r>
            <a:r>
              <a:rPr lang="nn-NO" sz="1100" dirty="0" err="1" smtClean="0"/>
              <a:t>velger</a:t>
            </a:r>
            <a:r>
              <a:rPr lang="nn-NO" sz="1100" dirty="0" smtClean="0"/>
              <a:t> </a:t>
            </a:r>
            <a:r>
              <a:rPr lang="nn-NO" sz="1100" dirty="0" err="1" smtClean="0"/>
              <a:t>læreryrket</a:t>
            </a:r>
            <a:endParaRPr lang="nn-NO" sz="1100" dirty="0" smtClean="0"/>
          </a:p>
          <a:p>
            <a:pPr lvl="3">
              <a:lnSpc>
                <a:spcPct val="80000"/>
              </a:lnSpc>
            </a:pPr>
            <a:r>
              <a:rPr lang="nn-NO" sz="1100" dirty="0"/>
              <a:t>v</a:t>
            </a:r>
            <a:r>
              <a:rPr lang="nn-NO" sz="1100" dirty="0" smtClean="0"/>
              <a:t>i ser </a:t>
            </a:r>
            <a:r>
              <a:rPr lang="nn-NO" sz="1100" dirty="0" err="1" smtClean="0"/>
              <a:t>imidlertid</a:t>
            </a:r>
            <a:r>
              <a:rPr lang="nn-NO" sz="1100" dirty="0" smtClean="0"/>
              <a:t> </a:t>
            </a:r>
            <a:r>
              <a:rPr lang="nn-NO" sz="1100" dirty="0" err="1" smtClean="0"/>
              <a:t>ikke</a:t>
            </a:r>
            <a:r>
              <a:rPr lang="nn-NO" sz="1100" dirty="0" smtClean="0"/>
              <a:t> ønsket </a:t>
            </a:r>
            <a:r>
              <a:rPr lang="nn-NO" sz="1100" dirty="0" err="1" smtClean="0"/>
              <a:t>fremgang</a:t>
            </a:r>
            <a:r>
              <a:rPr lang="nn-NO" sz="1100" dirty="0" smtClean="0"/>
              <a:t> på viljen til å anbefale</a:t>
            </a:r>
          </a:p>
          <a:p>
            <a:pPr lvl="3">
              <a:lnSpc>
                <a:spcPct val="80000"/>
              </a:lnSpc>
            </a:pPr>
            <a:endParaRPr lang="nb-NO" sz="1100" dirty="0" smtClean="0"/>
          </a:p>
          <a:p>
            <a:pPr lvl="2" eaLnBrk="1" hangingPunct="1">
              <a:lnSpc>
                <a:spcPct val="80000"/>
              </a:lnSpc>
            </a:pPr>
            <a:endParaRPr lang="nb-NO" sz="1300" dirty="0" smtClean="0"/>
          </a:p>
          <a:p>
            <a:pPr lvl="2" eaLnBrk="1" hangingPunct="1">
              <a:lnSpc>
                <a:spcPct val="80000"/>
              </a:lnSpc>
            </a:pPr>
            <a:endParaRPr lang="nb-NO" sz="1300" dirty="0" smtClean="0"/>
          </a:p>
          <a:p>
            <a:pPr lvl="2" eaLnBrk="1" hangingPunct="1">
              <a:lnSpc>
                <a:spcPct val="80000"/>
              </a:lnSpc>
            </a:pPr>
            <a:endParaRPr lang="nb-NO" sz="1300" dirty="0" smtClean="0"/>
          </a:p>
          <a:p>
            <a:pPr lvl="2" eaLnBrk="1" hangingPunct="1">
              <a:lnSpc>
                <a:spcPct val="80000"/>
              </a:lnSpc>
            </a:pPr>
            <a:endParaRPr lang="nb-NO" sz="1300" dirty="0" smtClean="0"/>
          </a:p>
          <a:p>
            <a:pPr lvl="2" eaLnBrk="1" hangingPunct="1">
              <a:lnSpc>
                <a:spcPct val="80000"/>
              </a:lnSpc>
            </a:pPr>
            <a:endParaRPr lang="nb-NO" sz="1300" dirty="0" smtClean="0"/>
          </a:p>
          <a:p>
            <a:pPr lvl="2" eaLnBrk="1" hangingPunct="1">
              <a:lnSpc>
                <a:spcPct val="80000"/>
              </a:lnSpc>
            </a:pPr>
            <a:endParaRPr lang="nb-NO" sz="1300" dirty="0" smtClean="0"/>
          </a:p>
        </p:txBody>
      </p:sp>
    </p:spTree>
    <p:extLst>
      <p:ext uri="{BB962C8B-B14F-4D97-AF65-F5344CB8AC3E}">
        <p14:creationId xmlns:p14="http://schemas.microsoft.com/office/powerpoint/2010/main" xmlns="" val="3026305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nb-NO" dirty="0" smtClean="0"/>
              <a:t>Kort om primærmålgruppen</a:t>
            </a:r>
          </a:p>
        </p:txBody>
      </p:sp>
      <p:sp>
        <p:nvSpPr>
          <p:cNvPr id="51203" name="Rectangle 3"/>
          <p:cNvSpPr>
            <a:spLocks noGrp="1" noChangeArrowheads="1"/>
          </p:cNvSpPr>
          <p:nvPr>
            <p:ph type="body" idx="1"/>
          </p:nvPr>
        </p:nvSpPr>
        <p:spPr>
          <a:xfrm>
            <a:off x="1143000" y="1371600"/>
            <a:ext cx="3886200" cy="4684712"/>
          </a:xfrm>
        </p:spPr>
        <p:txBody>
          <a:bodyPr/>
          <a:lstStyle/>
          <a:p>
            <a:pPr lvl="2" eaLnBrk="1" hangingPunct="1">
              <a:lnSpc>
                <a:spcPct val="80000"/>
              </a:lnSpc>
            </a:pPr>
            <a:r>
              <a:rPr lang="nb-NO" sz="900" dirty="0" smtClean="0"/>
              <a:t>Primærmålgruppe: Ungdommer (Samplestørrelse N=219)</a:t>
            </a:r>
          </a:p>
          <a:p>
            <a:pPr lvl="3" eaLnBrk="1" hangingPunct="1">
              <a:lnSpc>
                <a:spcPct val="80000"/>
              </a:lnSpc>
            </a:pPr>
            <a:r>
              <a:rPr lang="nb-NO" sz="800" dirty="0" smtClean="0"/>
              <a:t>som gjennomfører sitt siste år på videregående skole (studiekompetanse), </a:t>
            </a:r>
          </a:p>
          <a:p>
            <a:pPr lvl="3" eaLnBrk="1" hangingPunct="1">
              <a:lnSpc>
                <a:spcPct val="80000"/>
              </a:lnSpc>
            </a:pPr>
            <a:r>
              <a:rPr lang="nb-NO" sz="800" dirty="0" smtClean="0"/>
              <a:t>er i militærtjeneste, </a:t>
            </a:r>
          </a:p>
          <a:p>
            <a:pPr lvl="3" eaLnBrk="1" hangingPunct="1">
              <a:lnSpc>
                <a:spcPct val="80000"/>
              </a:lnSpc>
            </a:pPr>
            <a:r>
              <a:rPr lang="nb-NO" sz="800" dirty="0" smtClean="0"/>
              <a:t>på folkehøgskole</a:t>
            </a:r>
          </a:p>
          <a:p>
            <a:pPr lvl="3" eaLnBrk="1" hangingPunct="1">
              <a:lnSpc>
                <a:spcPct val="80000"/>
              </a:lnSpc>
            </a:pPr>
            <a:r>
              <a:rPr lang="nb-NO" sz="800" dirty="0" smtClean="0"/>
              <a:t> i starten av høyskoleutdanning (forberedende/1. år)</a:t>
            </a:r>
          </a:p>
          <a:p>
            <a:pPr lvl="3" eaLnBrk="1" hangingPunct="1">
              <a:lnSpc>
                <a:spcPct val="80000"/>
              </a:lnSpc>
            </a:pPr>
            <a:r>
              <a:rPr lang="nb-NO" sz="800" dirty="0" smtClean="0"/>
              <a:t>og som er interesserte i å gjennomføre høyskoleutdanning</a:t>
            </a:r>
          </a:p>
          <a:p>
            <a:pPr lvl="3" eaLnBrk="1" hangingPunct="1">
              <a:lnSpc>
                <a:spcPct val="80000"/>
              </a:lnSpc>
            </a:pPr>
            <a:r>
              <a:rPr lang="nb-NO" sz="800" dirty="0" smtClean="0"/>
              <a:t>eller som planlegger å omskolere seg (hvis ikke under utdanning)</a:t>
            </a:r>
          </a:p>
          <a:p>
            <a:pPr lvl="3" eaLnBrk="1" hangingPunct="1">
              <a:lnSpc>
                <a:spcPct val="80000"/>
              </a:lnSpc>
            </a:pPr>
            <a:endParaRPr lang="nb-NO" sz="800" dirty="0" smtClean="0"/>
          </a:p>
        </p:txBody>
      </p:sp>
      <p:graphicFrame>
        <p:nvGraphicFramePr>
          <p:cNvPr id="3" name="Tabell 2"/>
          <p:cNvGraphicFramePr>
            <a:graphicFrameLocks noGrp="1"/>
          </p:cNvGraphicFramePr>
          <p:nvPr>
            <p:extLst>
              <p:ext uri="{D42A27DB-BD31-4B8C-83A1-F6EECF244321}">
                <p14:modId xmlns:p14="http://schemas.microsoft.com/office/powerpoint/2010/main" xmlns="" val="2531928770"/>
              </p:ext>
            </p:extLst>
          </p:nvPr>
        </p:nvGraphicFramePr>
        <p:xfrm>
          <a:off x="1403648" y="3140968"/>
          <a:ext cx="3429000" cy="2404110"/>
        </p:xfrm>
        <a:graphic>
          <a:graphicData uri="http://schemas.openxmlformats.org/drawingml/2006/table">
            <a:tbl>
              <a:tblPr>
                <a:tableStyleId>{5C22544A-7EE6-4342-B048-85BDC9FD1C3A}</a:tableStyleId>
              </a:tblPr>
              <a:tblGrid>
                <a:gridCol w="762000"/>
                <a:gridCol w="762000"/>
                <a:gridCol w="762000"/>
                <a:gridCol w="1143000"/>
              </a:tblGrid>
              <a:tr h="190500">
                <a:tc>
                  <a:txBody>
                    <a:bodyPr/>
                    <a:lstStyle/>
                    <a:p>
                      <a:pPr algn="l" fontAlgn="b"/>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2009</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2010</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2011</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18</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19 %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7 %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19</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28 %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31 %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28 %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20</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21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27 %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32 %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36 %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Kvinner</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64 %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53 %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53 %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Menn</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47 %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47 %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Oslo/Akershus</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22 %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32 %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Rest Østland</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17 %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22 %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17 %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Sør/vest</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37 %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Midt/nord</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25 %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dirty="0">
                          <a:effectLst/>
                        </a:rPr>
                        <a:t>21 %</a:t>
                      </a:r>
                      <a:endParaRPr lang="nb-NO"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xmlns="" val="21328717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nb-NO" dirty="0" smtClean="0"/>
              <a:t>Kort om sekundærmålgruppen</a:t>
            </a:r>
          </a:p>
        </p:txBody>
      </p:sp>
      <p:sp>
        <p:nvSpPr>
          <p:cNvPr id="52227" name="Rectangle 3"/>
          <p:cNvSpPr>
            <a:spLocks noGrp="1" noChangeArrowheads="1"/>
          </p:cNvSpPr>
          <p:nvPr>
            <p:ph sz="half" idx="1"/>
          </p:nvPr>
        </p:nvSpPr>
        <p:spPr/>
        <p:txBody>
          <a:bodyPr/>
          <a:lstStyle/>
          <a:p>
            <a:pPr lvl="2" eaLnBrk="1" hangingPunct="1">
              <a:lnSpc>
                <a:spcPct val="80000"/>
              </a:lnSpc>
            </a:pPr>
            <a:r>
              <a:rPr lang="nb-NO" sz="1100" dirty="0" smtClean="0"/>
              <a:t>Storsamfunnet, en referansegruppen de unge vil diskutere med, søke råd fra og påvirkes av</a:t>
            </a:r>
          </a:p>
          <a:p>
            <a:pPr lvl="3" eaLnBrk="1" hangingPunct="1">
              <a:lnSpc>
                <a:spcPct val="80000"/>
              </a:lnSpc>
            </a:pPr>
            <a:endParaRPr lang="nb-NO" sz="1000" dirty="0" smtClean="0"/>
          </a:p>
        </p:txBody>
      </p:sp>
      <p:graphicFrame>
        <p:nvGraphicFramePr>
          <p:cNvPr id="4" name="Tabell 3"/>
          <p:cNvGraphicFramePr>
            <a:graphicFrameLocks noGrp="1"/>
          </p:cNvGraphicFramePr>
          <p:nvPr>
            <p:extLst>
              <p:ext uri="{D42A27DB-BD31-4B8C-83A1-F6EECF244321}">
                <p14:modId xmlns:p14="http://schemas.microsoft.com/office/powerpoint/2010/main" xmlns="" val="970285578"/>
              </p:ext>
            </p:extLst>
          </p:nvPr>
        </p:nvGraphicFramePr>
        <p:xfrm>
          <a:off x="755576" y="2780928"/>
          <a:ext cx="3429000" cy="2367915"/>
        </p:xfrm>
        <a:graphic>
          <a:graphicData uri="http://schemas.openxmlformats.org/drawingml/2006/table">
            <a:tbl>
              <a:tblPr>
                <a:tableStyleId>{5C22544A-7EE6-4342-B048-85BDC9FD1C3A}</a:tableStyleId>
              </a:tblPr>
              <a:tblGrid>
                <a:gridCol w="762000"/>
                <a:gridCol w="762000"/>
                <a:gridCol w="762000"/>
                <a:gridCol w="1143000"/>
              </a:tblGrid>
              <a:tr h="190500">
                <a:tc>
                  <a:txBody>
                    <a:bodyPr/>
                    <a:lstStyle/>
                    <a:p>
                      <a:pPr algn="l" fontAlgn="b"/>
                      <a:endParaRPr lang="nb-NO" sz="1100" b="0" i="0" u="none" strike="noStrike" dirty="0">
                        <a:solidFill>
                          <a:srgbClr val="000000"/>
                        </a:solidFill>
                        <a:effectLst/>
                        <a:latin typeface="Calibri"/>
                      </a:endParaRPr>
                    </a:p>
                  </a:txBody>
                  <a:tcPr marL="9525" marR="9525" marT="9525" marB="0" anchor="b"/>
                </a:tc>
                <a:tc>
                  <a:txBody>
                    <a:bodyPr/>
                    <a:lstStyle/>
                    <a:p>
                      <a:pPr algn="r" fontAlgn="b"/>
                      <a:r>
                        <a:rPr lang="nb-NO" sz="1100" u="none" strike="noStrike">
                          <a:effectLst/>
                        </a:rPr>
                        <a:t>2009</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2010</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2011</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18-29</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20 %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30-44</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34 %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44 %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40 %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45 år eller eldre</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38 %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33 %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Kvinner</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48 %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51 %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47 %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Menn</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52 %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49 %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dirty="0">
                          <a:effectLst/>
                        </a:rPr>
                        <a:t>53 %</a:t>
                      </a:r>
                      <a:endParaRPr lang="nb-NO" sz="1100" b="0" i="0" u="none" strike="noStrike" dirty="0">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Oslo/Akershus</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26 %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24 %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Rest Østland</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25 %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Sør/vest</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29 %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31 %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30 %</a:t>
                      </a:r>
                      <a:endParaRPr lang="nb-NO" sz="1100" b="0" i="0" u="none" strike="noStrike">
                        <a:solidFill>
                          <a:srgbClr val="000000"/>
                        </a:solidFill>
                        <a:effectLst/>
                        <a:latin typeface="Calibri"/>
                      </a:endParaRPr>
                    </a:p>
                  </a:txBody>
                  <a:tcPr marL="9525" marR="9525" marT="9525" marB="0" anchor="b"/>
                </a:tc>
              </a:tr>
              <a:tr h="190500">
                <a:tc>
                  <a:txBody>
                    <a:bodyPr/>
                    <a:lstStyle/>
                    <a:p>
                      <a:pPr algn="r" fontAlgn="b"/>
                      <a:r>
                        <a:rPr lang="nb-NO" sz="1100" u="none" strike="noStrike">
                          <a:effectLst/>
                        </a:rPr>
                        <a:t>Midt/nord</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17 %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a:effectLst/>
                        </a:rPr>
                        <a:t>19 %</a:t>
                      </a:r>
                      <a:endParaRPr lang="nb-NO" sz="1100" b="0" i="0" u="none" strike="noStrike">
                        <a:solidFill>
                          <a:srgbClr val="000000"/>
                        </a:solidFill>
                        <a:effectLst/>
                        <a:latin typeface="Calibri"/>
                      </a:endParaRPr>
                    </a:p>
                  </a:txBody>
                  <a:tcPr marL="9525" marR="9525" marT="9525" marB="0" anchor="b"/>
                </a:tc>
                <a:tc>
                  <a:txBody>
                    <a:bodyPr/>
                    <a:lstStyle/>
                    <a:p>
                      <a:pPr algn="r" fontAlgn="b"/>
                      <a:r>
                        <a:rPr lang="nb-NO" sz="1100" u="none" strike="noStrike" dirty="0">
                          <a:effectLst/>
                        </a:rPr>
                        <a:t>17 %</a:t>
                      </a:r>
                      <a:endParaRPr lang="nb-NO"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xmlns="" val="191252545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eaLnBrk="1" hangingPunct="1"/>
            <a:endParaRPr lang="nb-NO" smtClean="0"/>
          </a:p>
        </p:txBody>
      </p:sp>
      <p:sp>
        <p:nvSpPr>
          <p:cNvPr id="53251" name="Rectangle 5"/>
          <p:cNvSpPr>
            <a:spLocks noChangeArrowheads="1"/>
          </p:cNvSpPr>
          <p:nvPr/>
        </p:nvSpPr>
        <p:spPr bwMode="auto">
          <a:xfrm>
            <a:off x="0" y="0"/>
            <a:ext cx="9144000" cy="6858000"/>
          </a:xfrm>
          <a:prstGeom prst="rect">
            <a:avLst/>
          </a:prstGeom>
          <a:solidFill>
            <a:schemeClr val="hlink"/>
          </a:solidFill>
          <a:ln w="9525">
            <a:solidFill>
              <a:schemeClr val="tx1"/>
            </a:solidFill>
            <a:miter lim="800000"/>
            <a:headEnd/>
            <a:tailEnd/>
          </a:ln>
        </p:spPr>
        <p:txBody>
          <a:bodyPr wrap="none" anchor="ctr"/>
          <a:lstStyle/>
          <a:p>
            <a:endParaRPr lang="nb-NO"/>
          </a:p>
        </p:txBody>
      </p:sp>
      <p:sp>
        <p:nvSpPr>
          <p:cNvPr id="53252" name="Text Box 6"/>
          <p:cNvSpPr txBox="1">
            <a:spLocks noChangeArrowheads="1"/>
          </p:cNvSpPr>
          <p:nvPr/>
        </p:nvSpPr>
        <p:spPr bwMode="auto">
          <a:xfrm>
            <a:off x="1676400" y="3200400"/>
            <a:ext cx="2895600" cy="646331"/>
          </a:xfrm>
          <a:prstGeom prst="rect">
            <a:avLst/>
          </a:prstGeom>
          <a:noFill/>
          <a:ln w="9525">
            <a:noFill/>
            <a:miter lim="800000"/>
            <a:headEnd/>
            <a:tailEnd/>
          </a:ln>
        </p:spPr>
        <p:txBody>
          <a:bodyPr wrap="square">
            <a:spAutoFit/>
          </a:bodyPr>
          <a:lstStyle/>
          <a:p>
            <a:pPr>
              <a:spcBef>
                <a:spcPct val="50000"/>
              </a:spcBef>
            </a:pPr>
            <a:r>
              <a:rPr lang="nb-NO" dirty="0" smtClean="0">
                <a:solidFill>
                  <a:schemeClr val="bg1"/>
                </a:solidFill>
              </a:rPr>
              <a:t>Resultater statusundersøkelse</a:t>
            </a:r>
            <a:endParaRPr lang="nb-NO" dirty="0">
              <a:solidFill>
                <a:schemeClr val="bg1"/>
              </a:solidFill>
            </a:endParaRPr>
          </a:p>
        </p:txBody>
      </p:sp>
    </p:spTree>
    <p:extLst>
      <p:ext uri="{BB962C8B-B14F-4D97-AF65-F5344CB8AC3E}">
        <p14:creationId xmlns:p14="http://schemas.microsoft.com/office/powerpoint/2010/main" xmlns="" val="3291100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48800" y="390143"/>
            <a:ext cx="7967616" cy="1018032"/>
          </a:xfrm>
        </p:spPr>
        <p:txBody>
          <a:bodyPr/>
          <a:lstStyle/>
          <a:p>
            <a:pPr eaLnBrk="1" hangingPunct="1"/>
            <a:r>
              <a:rPr lang="nb-NO" sz="1900" dirty="0" smtClean="0">
                <a:solidFill>
                  <a:schemeClr val="tx1"/>
                </a:solidFill>
              </a:rPr>
              <a:t>2011 :Primærmålgruppen om læreryrket – første assosiasjon</a:t>
            </a:r>
            <a:br>
              <a:rPr lang="nb-NO" sz="1900" dirty="0" smtClean="0">
                <a:solidFill>
                  <a:schemeClr val="tx1"/>
                </a:solidFill>
              </a:rPr>
            </a:br>
            <a:r>
              <a:rPr lang="nb-NO" sz="900" dirty="0" smtClean="0">
                <a:solidFill>
                  <a:schemeClr val="accent1"/>
                </a:solidFill>
              </a:rPr>
              <a:t>Kjenn etter hvordan du umiddelbart føler det vil være å arbeide som …….Skriv inn de 3 første ordene du tenker på. Her er det ingen riktige eller gale svar, det er dine umiddelbare følelser og assosiasjoner vi er ute etter.</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772816"/>
            <a:ext cx="7886700" cy="4562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9012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48800" y="390143"/>
            <a:ext cx="6959504" cy="1018032"/>
          </a:xfrm>
        </p:spPr>
        <p:txBody>
          <a:bodyPr/>
          <a:lstStyle/>
          <a:p>
            <a:pPr eaLnBrk="1" hangingPunct="1"/>
            <a:r>
              <a:rPr lang="nb-NO" sz="1900" dirty="0" smtClean="0">
                <a:solidFill>
                  <a:schemeClr val="tx1"/>
                </a:solidFill>
              </a:rPr>
              <a:t>2011: Primærmålgruppen om læreryrket - totalt</a:t>
            </a:r>
            <a:br>
              <a:rPr lang="nb-NO" sz="1900" dirty="0" smtClean="0">
                <a:solidFill>
                  <a:schemeClr val="tx1"/>
                </a:solidFill>
              </a:rPr>
            </a:br>
            <a:r>
              <a:rPr lang="nb-NO" sz="900" dirty="0" smtClean="0">
                <a:solidFill>
                  <a:schemeClr val="accent1"/>
                </a:solidFill>
              </a:rPr>
              <a:t>Kjenn etter hvordan du umiddelbart føler det vil være å arbeide som …….Skriv inn de 3 første ordene du tenker på. Her er det ingen riktige eller gale svar, det er dine umiddelbare følelser og assosiasjoner vi er ute etter.</a:t>
            </a:r>
          </a:p>
        </p:txBody>
      </p:sp>
      <p:sp>
        <p:nvSpPr>
          <p:cNvPr id="1029" name="Text Box 10"/>
          <p:cNvSpPr txBox="1">
            <a:spLocks noChangeArrowheads="1"/>
          </p:cNvSpPr>
          <p:nvPr/>
        </p:nvSpPr>
        <p:spPr bwMode="auto">
          <a:xfrm>
            <a:off x="1447800" y="6324600"/>
            <a:ext cx="5562600" cy="214313"/>
          </a:xfrm>
          <a:prstGeom prst="rect">
            <a:avLst/>
          </a:prstGeom>
          <a:noFill/>
          <a:ln w="9525">
            <a:noFill/>
            <a:miter lim="800000"/>
            <a:headEnd/>
            <a:tailEnd/>
          </a:ln>
        </p:spPr>
        <p:txBody>
          <a:bodyPr>
            <a:spAutoFit/>
          </a:bodyPr>
          <a:lstStyle/>
          <a:p>
            <a:pPr>
              <a:spcBef>
                <a:spcPct val="50000"/>
              </a:spcBef>
            </a:pPr>
            <a:r>
              <a:rPr lang="nb-NO" sz="800"/>
              <a:t>Forklaring: Illustrasjon av ordenes utbredelse. Størrelse symboliserer frekvens – store ord er gjentatt flest ganger</a:t>
            </a: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484784"/>
            <a:ext cx="7934325" cy="4562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69086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48800" y="390143"/>
            <a:ext cx="6455448" cy="1018032"/>
          </a:xfrm>
        </p:spPr>
        <p:txBody>
          <a:bodyPr/>
          <a:lstStyle/>
          <a:p>
            <a:r>
              <a:rPr lang="nn-NO" sz="2000" dirty="0" smtClean="0"/>
              <a:t>Primærsamfunnet: Kraftig utvikling i positive </a:t>
            </a:r>
            <a:r>
              <a:rPr lang="nn-NO" sz="2000" dirty="0" err="1" smtClean="0"/>
              <a:t>beskrivelser</a:t>
            </a:r>
            <a:r>
              <a:rPr lang="nn-NO" sz="2000" dirty="0" smtClean="0"/>
              <a:t> av yrket, særlig som først assosiasjon</a:t>
            </a:r>
            <a:endParaRPr lang="nb-NO" sz="2000" dirty="0"/>
          </a:p>
        </p:txBody>
      </p:sp>
      <p:graphicFrame>
        <p:nvGraphicFramePr>
          <p:cNvPr id="17" name="Plassholder for bilde 16"/>
          <p:cNvGraphicFramePr>
            <a:graphicFrameLocks noGrp="1"/>
          </p:cNvGraphicFramePr>
          <p:nvPr>
            <p:ph type="pic" sz="quarter" idx="13"/>
          </p:nvPr>
        </p:nvGraphicFramePr>
        <p:xfrm>
          <a:off x="323850" y="1844675"/>
          <a:ext cx="4076700" cy="4687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Plassholder for bilde 17"/>
          <p:cNvGraphicFramePr>
            <a:graphicFrameLocks noGrp="1"/>
          </p:cNvGraphicFramePr>
          <p:nvPr>
            <p:ph type="pic" sz="quarter" idx="14"/>
            <p:extLst>
              <p:ext uri="{D42A27DB-BD31-4B8C-83A1-F6EECF244321}">
                <p14:modId xmlns:p14="http://schemas.microsoft.com/office/powerpoint/2010/main" xmlns="" val="3498918007"/>
              </p:ext>
            </p:extLst>
          </p:nvPr>
        </p:nvGraphicFramePr>
        <p:xfrm>
          <a:off x="4745038" y="1809750"/>
          <a:ext cx="4075112" cy="4687888"/>
        </p:xfrm>
        <a:graphic>
          <a:graphicData uri="http://schemas.openxmlformats.org/drawingml/2006/chart">
            <c:chart xmlns:c="http://schemas.openxmlformats.org/drawingml/2006/chart" xmlns:r="http://schemas.openxmlformats.org/officeDocument/2006/relationships" r:id="rId3"/>
          </a:graphicData>
        </a:graphic>
      </p:graphicFrame>
      <p:sp>
        <p:nvSpPr>
          <p:cNvPr id="19" name="Avrundet rektangel 18"/>
          <p:cNvSpPr/>
          <p:nvPr/>
        </p:nvSpPr>
        <p:spPr>
          <a:xfrm>
            <a:off x="3059832" y="2593488"/>
            <a:ext cx="1224136" cy="4032448"/>
          </a:xfrm>
          <a:prstGeom prst="roundRect">
            <a:avLst/>
          </a:prstGeom>
          <a:solidFill>
            <a:srgbClr val="92D050">
              <a:alpha val="16863"/>
            </a:srgbClr>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nb-NO" sz="2000" dirty="0" smtClean="0">
              <a:solidFill>
                <a:schemeClr val="bg1"/>
              </a:solidFill>
            </a:endParaRPr>
          </a:p>
        </p:txBody>
      </p:sp>
      <p:sp>
        <p:nvSpPr>
          <p:cNvPr id="20" name="Avrundet rektangel 19"/>
          <p:cNvSpPr/>
          <p:nvPr/>
        </p:nvSpPr>
        <p:spPr>
          <a:xfrm>
            <a:off x="7452320" y="2593488"/>
            <a:ext cx="1224136" cy="4032448"/>
          </a:xfrm>
          <a:prstGeom prst="roundRect">
            <a:avLst/>
          </a:prstGeom>
          <a:solidFill>
            <a:srgbClr val="92D050">
              <a:alpha val="16863"/>
            </a:srgbClr>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nb-NO" sz="2000" dirty="0" smtClean="0">
              <a:solidFill>
                <a:schemeClr val="bg1"/>
              </a:solidFill>
            </a:endParaRPr>
          </a:p>
        </p:txBody>
      </p:sp>
    </p:spTree>
    <p:extLst>
      <p:ext uri="{BB962C8B-B14F-4D97-AF65-F5344CB8AC3E}">
        <p14:creationId xmlns:p14="http://schemas.microsoft.com/office/powerpoint/2010/main" xmlns="" val="5913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err="1" smtClean="0"/>
              <a:t>Hvilke</a:t>
            </a:r>
            <a:r>
              <a:rPr lang="nn-NO" dirty="0" smtClean="0"/>
              <a:t> ord </a:t>
            </a:r>
            <a:r>
              <a:rPr lang="nn-NO" dirty="0" err="1" smtClean="0"/>
              <a:t>brukes</a:t>
            </a:r>
            <a:r>
              <a:rPr lang="nn-NO" dirty="0" smtClean="0"/>
              <a:t> </a:t>
            </a:r>
            <a:r>
              <a:rPr lang="nn-NO" dirty="0" err="1" smtClean="0"/>
              <a:t>mere</a:t>
            </a:r>
            <a:r>
              <a:rPr lang="nn-NO" dirty="0" smtClean="0"/>
              <a:t>/mindre?</a:t>
            </a:r>
            <a:endParaRPr lang="nb-NO" dirty="0"/>
          </a:p>
        </p:txBody>
      </p:sp>
      <p:graphicFrame>
        <p:nvGraphicFramePr>
          <p:cNvPr id="10" name="Plassholder for innhold 9"/>
          <p:cNvGraphicFramePr>
            <a:graphicFrameLocks noGrp="1"/>
          </p:cNvGraphicFramePr>
          <p:nvPr>
            <p:ph idx="1"/>
            <p:extLst>
              <p:ext uri="{D42A27DB-BD31-4B8C-83A1-F6EECF244321}">
                <p14:modId xmlns:p14="http://schemas.microsoft.com/office/powerpoint/2010/main" xmlns="" val="1306280584"/>
              </p:ext>
            </p:extLst>
          </p:nvPr>
        </p:nvGraphicFramePr>
        <p:xfrm>
          <a:off x="349250" y="1809750"/>
          <a:ext cx="5372100" cy="4687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4858056"/>
      </p:ext>
    </p:extLst>
  </p:cSld>
  <p:clrMapOvr>
    <a:masterClrMapping/>
  </p:clrMapOvr>
</p:sld>
</file>

<file path=ppt/theme/theme1.xml><?xml version="1.0" encoding="utf-8"?>
<a:theme xmlns:a="http://schemas.openxmlformats.org/drawingml/2006/main" name="MediaCom">
  <a:themeElements>
    <a:clrScheme name="MediaCom">
      <a:dk1>
        <a:sysClr val="windowText" lastClr="000000"/>
      </a:dk1>
      <a:lt1>
        <a:sysClr val="window" lastClr="FFFFFF"/>
      </a:lt1>
      <a:dk2>
        <a:srgbClr val="E1005D"/>
      </a:dk2>
      <a:lt2>
        <a:srgbClr val="5F574F"/>
      </a:lt2>
      <a:accent1>
        <a:srgbClr val="E1005D"/>
      </a:accent1>
      <a:accent2>
        <a:srgbClr val="CBC7BF"/>
      </a:accent2>
      <a:accent3>
        <a:srgbClr val="C2B000"/>
      </a:accent3>
      <a:accent4>
        <a:srgbClr val="EC7A08"/>
      </a:accent4>
      <a:accent5>
        <a:srgbClr val="8F3F6D"/>
      </a:accent5>
      <a:accent6>
        <a:srgbClr val="5482AB"/>
      </a:accent6>
      <a:hlink>
        <a:srgbClr val="650021"/>
      </a:hlink>
      <a:folHlink>
        <a:srgbClr val="6C655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Com66">
      <a:fillStyleLst>
        <a:gradFill rotWithShape="1">
          <a:gsLst>
            <a:gs pos="0">
              <a:schemeClr val="phClr">
                <a:tint val="100000"/>
              </a:schemeClr>
            </a:gs>
            <a:gs pos="100000">
              <a:schemeClr val="phClr">
                <a:shade val="50000"/>
              </a:schemeClr>
            </a:gs>
          </a:gsLst>
          <a:lin ang="0" scaled="0"/>
        </a:gradFill>
        <a:gradFill>
          <a:gsLst>
            <a:gs pos="0">
              <a:schemeClr val="phClr">
                <a:tint val="100000"/>
                <a:shade val="100000"/>
                <a:hueMod val="100000"/>
                <a:satMod val="100000"/>
                <a:lumMod val="100000"/>
              </a:schemeClr>
            </a:gs>
            <a:gs pos="100000">
              <a:schemeClr val="phClr">
                <a:shade val="50000"/>
                <a:satMod val="100000"/>
              </a:schemeClr>
            </a:gs>
          </a:gsLst>
          <a:lin ang="0" scaled="0"/>
        </a:gradFill>
        <a:gradFill>
          <a:gsLst>
            <a:gs pos="0">
              <a:schemeClr val="phClr">
                <a:tint val="100000"/>
                <a:shade val="100000"/>
                <a:satMod val="100000"/>
              </a:schemeClr>
            </a:gs>
            <a:gs pos="100000">
              <a:schemeClr val="phClr">
                <a:shade val="50000"/>
                <a:satMod val="100000"/>
              </a:schemeClr>
            </a:gs>
          </a:gsLst>
          <a:lin ang="16200000" scaled="0"/>
        </a:gradFill>
      </a:fillStyleLst>
      <a:lnStyleLst>
        <a:ln w="6350" cap="flat" cmpd="sng" algn="ctr">
          <a:solidFill>
            <a:schemeClr val="phClr"/>
          </a:solidFill>
          <a:prstDash val="solid"/>
        </a:ln>
        <a:ln w="6350" cap="flat" cmpd="sng" algn="ctr">
          <a:solidFill>
            <a:schemeClr val="phClr"/>
          </a:solidFill>
          <a:prstDash val="solid"/>
        </a:ln>
        <a:ln w="6350" cap="flat" cmpd="sng" algn="ctr">
          <a:solidFill>
            <a:schemeClr val="phClr"/>
          </a:solidFill>
          <a:prstDash val="solid"/>
        </a:ln>
      </a:lnStyleLst>
      <a:effectStyleLst>
        <a:effectStyle>
          <a:effectLst>
            <a:outerShdw blurRad="127000" dist="63500" rotWithShape="0">
              <a:srgbClr val="000000">
                <a:alpha val="50000"/>
              </a:srgbClr>
            </a:outerShdw>
          </a:effectLst>
        </a:effectStyle>
        <a:effectStyle>
          <a:effectLst>
            <a:outerShdw blurRad="127000" dist="63500" rotWithShape="0">
              <a:srgbClr val="000000">
                <a:alpha val="50000"/>
              </a:srgbClr>
            </a:outerShdw>
          </a:effectLst>
          <a:scene3d>
            <a:camera prst="orthographicFront">
              <a:rot lat="0" lon="0" rev="0"/>
            </a:camera>
            <a:lightRig rig="threePt" dir="t"/>
          </a:scene3d>
          <a:sp3d>
            <a:bevelT w="19050" h="19050"/>
          </a:sp3d>
        </a:effectStyle>
        <a:effectStyle>
          <a:effectLst>
            <a:outerShdw blurRad="127000" dist="63500" rotWithShape="0">
              <a:srgbClr val="000000">
                <a:alpha val="50000"/>
              </a:srgbClr>
            </a:outerShdw>
          </a:effectLst>
          <a:scene3d>
            <a:camera prst="orthographicFront">
              <a:rot lat="0" lon="0" rev="0"/>
            </a:camera>
            <a:lightRig rig="threePt" dir="t">
              <a:rot lat="0" lon="0" rev="4200000"/>
            </a:lightRig>
          </a:scene3d>
          <a:sp3d>
            <a:bevelT w="19050" h="190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000"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smtClean="0">
            <a:solidFill>
              <a:schemeClr val="bg2"/>
            </a:solidFill>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2375</TotalTime>
  <Words>967</Words>
  <Application>Microsoft Office PowerPoint</Application>
  <PresentationFormat>Skjermfremvisning (4:3)</PresentationFormat>
  <Paragraphs>207</Paragraphs>
  <Slides>27</Slides>
  <Notes>20</Notes>
  <HiddenSlides>3</HiddenSlides>
  <MMClips>0</MMClips>
  <ScaleCrop>false</ScaleCrop>
  <HeadingPairs>
    <vt:vector size="4" baseType="variant">
      <vt:variant>
        <vt:lpstr>Tema</vt:lpstr>
      </vt:variant>
      <vt:variant>
        <vt:i4>1</vt:i4>
      </vt:variant>
      <vt:variant>
        <vt:lpstr>Lysbildetitler</vt:lpstr>
      </vt:variant>
      <vt:variant>
        <vt:i4>27</vt:i4>
      </vt:variant>
    </vt:vector>
  </HeadingPairs>
  <TitlesOfParts>
    <vt:vector size="28" baseType="lpstr">
      <vt:lpstr>MediaCom</vt:lpstr>
      <vt:lpstr>Status to år etter Februar 2011  Ansvarlig for analysene:  Håvard Windstad Analysesjef, MediaCom  </vt:lpstr>
      <vt:lpstr>Om undersøkelsen</vt:lpstr>
      <vt:lpstr>Kort om primærmålgruppen</vt:lpstr>
      <vt:lpstr>Kort om sekundærmålgruppen</vt:lpstr>
      <vt:lpstr>Lysbilde 5</vt:lpstr>
      <vt:lpstr>2011 :Primærmålgruppen om læreryrket – første assosiasjon Kjenn etter hvordan du umiddelbart føler det vil være å arbeide som …….Skriv inn de 3 første ordene du tenker på. Her er det ingen riktige eller gale svar, det er dine umiddelbare følelser og assosiasjoner vi er ute etter.</vt:lpstr>
      <vt:lpstr>2011: Primærmålgruppen om læreryrket - totalt Kjenn etter hvordan du umiddelbart føler det vil være å arbeide som …….Skriv inn de 3 første ordene du tenker på. Her er det ingen riktige eller gale svar, det er dine umiddelbare følelser og assosiasjoner vi er ute etter.</vt:lpstr>
      <vt:lpstr>Primærsamfunnet: Kraftig utvikling i positive beskrivelser av yrket, særlig som først assosiasjon</vt:lpstr>
      <vt:lpstr>Hvilke ord brukes mere/mindre?</vt:lpstr>
      <vt:lpstr>2011 Storsamfunnet om læreryrket – først nevnt Kjenn etter hvordan du umiddelbart føler det vil være å arbeide som …….Skriv inn de 3 første ordene du tenker på. Her er det ingen riktige eller gale svar, det er dine umiddelbare følelser og assosiasjoner vi er ute etter.</vt:lpstr>
      <vt:lpstr>2011 Storsamfunnet om læreryrket - totalt Kjenn etter hvordan du umiddelbart føler det vil være å arbeide som …….Skriv inn de 3 første ordene du tenker på. Her er det ingen riktige eller gale svar, det er dine umiddelbare følelser og assosiasjoner vi er ute etter.</vt:lpstr>
      <vt:lpstr>Storsamfunnet: Større stabilitet, men også her en økende andel positivt ladede ord</vt:lpstr>
      <vt:lpstr>Hvilke ord brukes mere/mindre?</vt:lpstr>
      <vt:lpstr>Oppsummering assosiasjoner</vt:lpstr>
      <vt:lpstr>Økende attraktivitet i primærutvalget Tilbakegang i storsamfunnet På en skala fra 1 til 6, hvor attraktivt er dette yrket for deg?</vt:lpstr>
      <vt:lpstr>Referanseyrkene er relativt stabile På en skala fra 1 til 6, hvor attraktivt er dette yrket for deg?</vt:lpstr>
      <vt:lpstr>Primærmarkedet: Fremgang blant begge kjønn Storsamfunn: Tilbakegang blant begge kjønn På en skala fra 1 til 6, hvor attraktivt er dette yrket for deg?</vt:lpstr>
      <vt:lpstr>Statusopplevelse i primærutvalget:  Små endringer i status, relativt fremgang sammenlignet med håndverkere og sykepleiere Her ser du ulike yrker og for hvert yrke skal du angi hvor lav eller høy status du mener disse yrkene har. Med status tenker vi her på hvordan samfunnet og omgivelsene anerkjenner og verdsetter yrket.</vt:lpstr>
      <vt:lpstr>Statusopplevelse i storsamfunnet Status quo. fortsatt bak sykepleier og håndverker Her ser du ulike yrker og for hvert yrke skal du angi hvor lav eller høy status du mener disse yrkene har. Med status tenker vi her på hvordan samfunnet og omgivelsene anerkjenner og verdsetter yrket.</vt:lpstr>
      <vt:lpstr>Lønnsopplevelse i primærutvalget Ingen endring for læreryrket, stor stabilitet Her ser du de samme yrkene og vi ønsker nå at du angir hvor høyt eller lavt du mener disse yrkene er betalt.</vt:lpstr>
      <vt:lpstr>Lønnsopplevelse i storsamfunnet Svært stabilt for alle yrker Her ser du de samme yrkene og vi ønsker nå at du angir hvor høyt eller lavt du mener disse yrkene er betalt.</vt:lpstr>
      <vt:lpstr>Marginalt flere vil bli lærer, fremgangen fra 09 til 2010 holder seg.  Færre voksne vegrer seg for å anbefale yrket De neste spørsmålene skal handle om læreryrke.  Kunne du selv tenke deg å bli lærer? (primær)  Hvis du blir spurt til råds av noen, ville du da anbefale læreryrket? (Storsamfunn)</vt:lpstr>
      <vt:lpstr>Stadig flere jenter som kan tenke seg å bli lærer Menn er igjen en utfordring i storsamfunnet De neste spørsmålene skal handle om læreryrke.  Kunne du selv tenke deg å bli lærer?  Hvis du blir spurt til råds av noen, ville du da anbefale læreryrket?</vt:lpstr>
      <vt:lpstr>Jentene ønsker seg barnetrinnet, guttene til videregående Hvilket trinn kunne du tenke deg å være lærer på?</vt:lpstr>
      <vt:lpstr>Primærutvalget: Færre og færre tenker på statusen som fallende, flere mener statusen er stabil/økende Opplever du statusen til læreryrket som…..</vt:lpstr>
      <vt:lpstr>Storsamfunnet: Ingen endring i status over en treårs periode Opplever du statusen til læreryrket som…..</vt:lpstr>
      <vt:lpstr>Oppsummering hoveddel</vt:lpstr>
    </vt:vector>
  </TitlesOfParts>
  <Company>WPP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og organisering</dc:title>
  <dc:creator>GroupM Nordic</dc:creator>
  <cp:lastModifiedBy>Liv Dalen Tennøe</cp:lastModifiedBy>
  <cp:revision>47</cp:revision>
  <dcterms:created xsi:type="dcterms:W3CDTF">2011-02-28T12:17:39Z</dcterms:created>
  <dcterms:modified xsi:type="dcterms:W3CDTF">2011-04-13T08:42:16Z</dcterms:modified>
</cp:coreProperties>
</file>