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9" r:id="rId2"/>
    <p:sldMasterId id="2147483682" r:id="rId3"/>
    <p:sldMasterId id="2147483680" r:id="rId4"/>
  </p:sldMasterIdLst>
  <p:notesMasterIdLst>
    <p:notesMasterId r:id="rId19"/>
  </p:notesMasterIdLst>
  <p:handoutMasterIdLst>
    <p:handoutMasterId r:id="rId20"/>
  </p:handoutMasterIdLst>
  <p:sldIdLst>
    <p:sldId id="285" r:id="rId5"/>
    <p:sldId id="301" r:id="rId6"/>
    <p:sldId id="318" r:id="rId7"/>
    <p:sldId id="321" r:id="rId8"/>
    <p:sldId id="320" r:id="rId9"/>
    <p:sldId id="306" r:id="rId10"/>
    <p:sldId id="312" r:id="rId11"/>
    <p:sldId id="313" r:id="rId12"/>
    <p:sldId id="316" r:id="rId13"/>
    <p:sldId id="317" r:id="rId14"/>
    <p:sldId id="314" r:id="rId15"/>
    <p:sldId id="315" r:id="rId16"/>
    <p:sldId id="319" r:id="rId17"/>
    <p:sldId id="322" r:id="rId18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B8"/>
    <a:srgbClr val="E21836"/>
    <a:srgbClr val="BFB7AE"/>
    <a:srgbClr val="F1EDE4"/>
    <a:srgbClr val="DD1740"/>
    <a:srgbClr val="EFE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929" autoAdjust="0"/>
  </p:normalViewPr>
  <p:slideViewPr>
    <p:cSldViewPr snapToObjects="1">
      <p:cViewPr varScale="1">
        <p:scale>
          <a:sx n="51" d="100"/>
          <a:sy n="51" d="100"/>
        </p:scale>
        <p:origin x="-8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054D5F-9E23-4990-9CD9-46214ADB807C}" type="datetimeFigureOut">
              <a:rPr lang="nn-NO"/>
              <a:pPr>
                <a:defRPr/>
              </a:pPr>
              <a:t>21.03.2014</a:t>
            </a:fld>
            <a:endParaRPr lang="nn-NO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F6FAC58-C3DA-4C71-BA11-82BDC09D9450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472519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E1D51F6-3C7B-4BF4-B8D1-8CF7A02AE489}" type="datetimeFigureOut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b-NO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63E27D9-996A-4EF0-A410-AC99F2B3B2A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5775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43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5145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Adeline: 	</a:t>
            </a:r>
            <a:r>
              <a:rPr lang="nb-NO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Høsten 2013</a:t>
            </a:r>
            <a:r>
              <a:rPr lang="nb-NO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  <a:r>
              <a:rPr lang="nb-NO" dirty="0" smtClean="0"/>
              <a:t> ca. 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prosent av de offentlige fagskolestudentene </a:t>
            </a:r>
            <a:r>
              <a:rPr lang="nb-NO" sz="1200" b="0" i="0" u="none" strike="noStrike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landet studerer 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Hordaland.</a:t>
            </a:r>
            <a:r>
              <a:rPr lang="nb-NO" dirty="0" smtClean="0"/>
              <a:t> </a:t>
            </a:r>
            <a:r>
              <a:rPr lang="nb-NO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Nest største fylke - Oppland har ca. 10 prosent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148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148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13571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7808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Hordaland har </a:t>
            </a:r>
            <a:r>
              <a:rPr lang="nb-NO" dirty="0" err="1" smtClean="0"/>
              <a:t>vore</a:t>
            </a:r>
            <a:r>
              <a:rPr lang="nb-NO" dirty="0" smtClean="0"/>
              <a:t> gjennom </a:t>
            </a:r>
            <a:r>
              <a:rPr lang="nb-NO" dirty="0" err="1" smtClean="0"/>
              <a:t>ein</a:t>
            </a:r>
            <a:r>
              <a:rPr lang="nb-NO" dirty="0" smtClean="0"/>
              <a:t> fase der det har </a:t>
            </a:r>
            <a:r>
              <a:rPr lang="nb-NO" dirty="0" err="1" smtClean="0"/>
              <a:t>vore</a:t>
            </a:r>
            <a:r>
              <a:rPr lang="nb-NO" baseline="0" dirty="0" smtClean="0"/>
              <a:t> viktig å presisere både styringssystem og fagskulestruktur. </a:t>
            </a:r>
            <a:r>
              <a:rPr lang="nb-NO" baseline="0" dirty="0" err="1" smtClean="0"/>
              <a:t>NOKUT</a:t>
            </a:r>
            <a:r>
              <a:rPr lang="nb-NO" baseline="0" dirty="0" smtClean="0"/>
              <a:t> har gjeve råd om organisering, og det har til </a:t>
            </a:r>
            <a:r>
              <a:rPr lang="nb-NO" baseline="0" dirty="0" err="1" smtClean="0"/>
              <a:t>no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ikkje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vore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148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Adeline: 	Om at </a:t>
            </a:r>
            <a:r>
              <a:rPr lang="nb-NO" dirty="0" err="1" smtClean="0"/>
              <a:t>HFK</a:t>
            </a:r>
            <a:r>
              <a:rPr lang="nb-NO" dirty="0" smtClean="0"/>
              <a:t> gir tilskudd til</a:t>
            </a:r>
            <a:r>
              <a:rPr lang="nb-NO" baseline="0" dirty="0" smtClean="0"/>
              <a:t> helsefagskole – I tildelingen er </a:t>
            </a:r>
            <a:r>
              <a:rPr lang="nb-NO" baseline="0" dirty="0" err="1" smtClean="0"/>
              <a:t>HFK</a:t>
            </a:r>
            <a:r>
              <a:rPr lang="nb-NO" baseline="0" dirty="0" smtClean="0"/>
              <a:t> opptatt av å ha et bredt tilbud både på nett og som stedbaserte tilbud. </a:t>
            </a:r>
          </a:p>
          <a:p>
            <a:r>
              <a:rPr lang="nb-NO" baseline="0" dirty="0" smtClean="0"/>
              <a:t>	Vedrørende punkt om strategi – Det har vært opprettet et faglig råd innen helse, men det har ikke vært aktivt på en stund. Det er et mål å få opp faglige råd innen ulike fagretninger, og også muligheten for å se på </a:t>
            </a:r>
            <a:r>
              <a:rPr lang="nb-NO" baseline="0" dirty="0" err="1" smtClean="0"/>
              <a:t>tverrfalig</a:t>
            </a:r>
            <a:r>
              <a:rPr lang="nb-NO" baseline="0" dirty="0" smtClean="0"/>
              <a:t> møteplass for rådene. Men, skolene har svært nær kontakt med næringsliv og kommunene om kompetansebehov i regionen.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33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Adeline:	Vedrørende</a:t>
            </a:r>
            <a:r>
              <a:rPr lang="nb-NO" baseline="0" dirty="0" smtClean="0"/>
              <a:t> regional utvikling, så har det vært mulig å søke </a:t>
            </a:r>
            <a:r>
              <a:rPr lang="nb-NO" baseline="0" dirty="0" err="1" smtClean="0"/>
              <a:t>RUP</a:t>
            </a:r>
            <a:r>
              <a:rPr lang="nb-NO" baseline="0" dirty="0" smtClean="0"/>
              <a:t>-midler for piloter av fagskoletilbud, slik som første kull på Stord. </a:t>
            </a:r>
            <a:r>
              <a:rPr lang="nb-NO" baseline="0" dirty="0" err="1" smtClean="0"/>
              <a:t>Arborist</a:t>
            </a:r>
            <a:r>
              <a:rPr lang="nb-NO" baseline="0" dirty="0" smtClean="0"/>
              <a:t> fikk RULL-midler.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798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5409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Adeline: 	Vedrørende kulepunkt 2 – </a:t>
            </a:r>
            <a:r>
              <a:rPr lang="nb-NO" dirty="0" err="1" smtClean="0"/>
              <a:t>HFK</a:t>
            </a:r>
            <a:r>
              <a:rPr lang="nb-NO" dirty="0" smtClean="0"/>
              <a:t> ønsker nok også at</a:t>
            </a:r>
            <a:r>
              <a:rPr lang="nb-NO" baseline="0" dirty="0" smtClean="0"/>
              <a:t> fagskolene skal ta distriktshensyn, slik som på </a:t>
            </a:r>
            <a:r>
              <a:rPr lang="nb-NO" baseline="0" dirty="0" err="1" smtClean="0"/>
              <a:t>vgs</a:t>
            </a:r>
            <a:r>
              <a:rPr lang="nb-NO" baseline="0" dirty="0" smtClean="0"/>
              <a:t>, men styret har ikke dette kravet, og ønsker ikke å sponse små tilbud i utstrakt grad. Det er et mål å få større klasser med den nye strukturen. Men styret ønsker å nå ut til hele regionen der det er et reelt kompetansebehov.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148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148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148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3E27D9-996A-4EF0-A410-AC99F2B3B2A7}" type="slidenum">
              <a:rPr lang="nb-NO" smtClean="0"/>
              <a:pPr>
                <a:defRPr/>
              </a:pPr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064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2575"/>
            <a:ext cx="172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87625"/>
            <a:ext cx="9144000" cy="427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Plassholder for tittel 1"/>
          <p:cNvSpPr>
            <a:spLocks noGrp="1"/>
          </p:cNvSpPr>
          <p:nvPr>
            <p:ph type="ctrTitle"/>
          </p:nvPr>
        </p:nvSpPr>
        <p:spPr>
          <a:xfrm>
            <a:off x="611188" y="769938"/>
            <a:ext cx="7769225" cy="709612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nb-NO" noProof="0" smtClean="0"/>
              <a:t>Click to edit Master title style</a:t>
            </a:r>
          </a:p>
        </p:txBody>
      </p:sp>
      <p:sp>
        <p:nvSpPr>
          <p:cNvPr id="11270" name="Plassholder for tekst 2"/>
          <p:cNvSpPr>
            <a:spLocks noGrp="1"/>
          </p:cNvSpPr>
          <p:nvPr>
            <p:ph type="subTitle" idx="1"/>
          </p:nvPr>
        </p:nvSpPr>
        <p:spPr>
          <a:xfrm>
            <a:off x="611188" y="1452563"/>
            <a:ext cx="7766050" cy="371475"/>
          </a:xfrm>
        </p:spPr>
        <p:txBody>
          <a:bodyPr tIns="0" bIns="0"/>
          <a:lstStyle>
            <a:lvl1pPr marL="0" indent="0">
              <a:buFont typeface="Calibri" pitchFamily="34" charset="0"/>
              <a:buNone/>
              <a:defRPr smtClean="0"/>
            </a:lvl1pPr>
          </a:lstStyle>
          <a:p>
            <a:pPr lvl="0"/>
            <a:r>
              <a:rPr lang="nb-NO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250415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2775" y="1811338"/>
            <a:ext cx="3883025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11338"/>
            <a:ext cx="3883025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8DD7-CA08-4277-B590-C2540AD815B4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A0F1C-F6F6-4D3D-BB92-C55E4F61C01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813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04865-3D29-4AFD-89B4-8AEE8E766F5F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8DA8E-6CFE-4630-BCF2-686600F4741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0046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11561-5802-468A-AAC4-329DC9F9F53C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A0076-5C5E-4F29-A9CA-3EB3C4FC890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2878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FCFE9-B429-402E-8D48-BEE05EA2B1EA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E68E4-AAB0-407E-909C-202A9F8980A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3143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FD452-FD3D-414B-85D6-9F23F4AC83E4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233C-9F61-47CA-A184-B0B0F5C1591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5162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9DB4E-B5A8-473B-A407-F183103DEF3A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9E48-3484-4651-A898-3CB5809EFB5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3526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7C8FA-1C9D-4113-8005-A5E14F52911C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93D00-4642-4244-969B-EEB49646D3B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3978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51613" y="769938"/>
            <a:ext cx="1979612" cy="5392737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12775" y="769938"/>
            <a:ext cx="5786438" cy="539273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8849B-B70E-4C55-A11D-428293F03E4C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D51E9-1304-49E7-A19A-DECA9F562B3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923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0" y="2581275"/>
            <a:ext cx="9144000" cy="42767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ight Triangle 8"/>
          <p:cNvSpPr>
            <a:spLocks noChangeArrowheads="1"/>
          </p:cNvSpPr>
          <p:nvPr userDrawn="1"/>
        </p:nvSpPr>
        <p:spPr bwMode="auto">
          <a:xfrm rot="5400000">
            <a:off x="310356" y="2912269"/>
            <a:ext cx="4087813" cy="3425825"/>
          </a:xfrm>
          <a:prstGeom prst="rtTriangle">
            <a:avLst/>
          </a:prstGeom>
          <a:solidFill>
            <a:srgbClr val="8E837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55650" y="2684463"/>
            <a:ext cx="8313738" cy="4175125"/>
          </a:xfrm>
          <a:prstGeom prst="rect">
            <a:avLst/>
          </a:prstGeom>
          <a:solidFill>
            <a:srgbClr val="BFB7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16200000">
            <a:off x="5452268" y="3234532"/>
            <a:ext cx="4164013" cy="3086100"/>
          </a:xfrm>
          <a:prstGeom prst="rtTriangle">
            <a:avLst/>
          </a:prstGeom>
          <a:solidFill>
            <a:srgbClr val="F1E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2575"/>
            <a:ext cx="172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4" name="Plassholder for tittel 1"/>
          <p:cNvSpPr>
            <a:spLocks noGrp="1"/>
          </p:cNvSpPr>
          <p:nvPr>
            <p:ph type="ctrTitle"/>
          </p:nvPr>
        </p:nvSpPr>
        <p:spPr>
          <a:xfrm>
            <a:off x="611188" y="769938"/>
            <a:ext cx="7769225" cy="7096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7045" name="Plassholder for tekst 2"/>
          <p:cNvSpPr>
            <a:spLocks noGrp="1"/>
          </p:cNvSpPr>
          <p:nvPr>
            <p:ph type="subTitle" idx="1"/>
          </p:nvPr>
        </p:nvSpPr>
        <p:spPr>
          <a:xfrm>
            <a:off x="611188" y="1452563"/>
            <a:ext cx="7766050" cy="371475"/>
          </a:xfrm>
        </p:spPr>
        <p:txBody>
          <a:bodyPr/>
          <a:lstStyle>
            <a:lvl1pPr>
              <a:buFont typeface="Calibri" pitchFamily="34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1411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108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87625"/>
            <a:ext cx="9144000" cy="427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770877"/>
            <a:ext cx="7772400" cy="707886"/>
          </a:xfrm>
        </p:spPr>
        <p:txBody>
          <a:bodyPr lIns="90000" rIns="90000">
            <a:noAutofit/>
          </a:bodyPr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1560" y="1454987"/>
            <a:ext cx="7768952" cy="369332"/>
          </a:xfrm>
        </p:spPr>
        <p:txBody>
          <a:bodyPr lIns="90000" tIns="0" rIns="90000" bIns="0">
            <a:sp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nb-NO" dirty="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 bwMode="auto">
          <a:xfrm>
            <a:off x="755650" y="2684840"/>
            <a:ext cx="7632774" cy="4175428"/>
          </a:xfrm>
          <a:custGeom>
            <a:avLst/>
            <a:gdLst>
              <a:gd name="connsiteX0" fmla="*/ 0 w 7632774"/>
              <a:gd name="connsiteY0" fmla="*/ 0 h 4173160"/>
              <a:gd name="connsiteX1" fmla="*/ 7632774 w 7632774"/>
              <a:gd name="connsiteY1" fmla="*/ 0 h 4173160"/>
              <a:gd name="connsiteX2" fmla="*/ 7632774 w 7632774"/>
              <a:gd name="connsiteY2" fmla="*/ 4173160 h 4173160"/>
              <a:gd name="connsiteX3" fmla="*/ 0 w 7632774"/>
              <a:gd name="connsiteY3" fmla="*/ 4173160 h 4173160"/>
              <a:gd name="connsiteX4" fmla="*/ 0 w 7632774"/>
              <a:gd name="connsiteY4" fmla="*/ 0 h 4173160"/>
              <a:gd name="connsiteX0" fmla="*/ 0 w 7632774"/>
              <a:gd name="connsiteY0" fmla="*/ 0 h 4173160"/>
              <a:gd name="connsiteX1" fmla="*/ 7632774 w 7632774"/>
              <a:gd name="connsiteY1" fmla="*/ 0 h 4173160"/>
              <a:gd name="connsiteX2" fmla="*/ 3459917 w 7632774"/>
              <a:gd name="connsiteY2" fmla="*/ 4165903 h 4173160"/>
              <a:gd name="connsiteX3" fmla="*/ 0 w 7632774"/>
              <a:gd name="connsiteY3" fmla="*/ 4173160 h 4173160"/>
              <a:gd name="connsiteX4" fmla="*/ 0 w 7632774"/>
              <a:gd name="connsiteY4" fmla="*/ 0 h 4173160"/>
              <a:gd name="connsiteX0" fmla="*/ 0 w 7632774"/>
              <a:gd name="connsiteY0" fmla="*/ 0 h 4175428"/>
              <a:gd name="connsiteX1" fmla="*/ 7632774 w 7632774"/>
              <a:gd name="connsiteY1" fmla="*/ 0 h 4175428"/>
              <a:gd name="connsiteX2" fmla="*/ 3462299 w 7632774"/>
              <a:gd name="connsiteY2" fmla="*/ 4175428 h 4175428"/>
              <a:gd name="connsiteX3" fmla="*/ 0 w 7632774"/>
              <a:gd name="connsiteY3" fmla="*/ 4173160 h 4175428"/>
              <a:gd name="connsiteX4" fmla="*/ 0 w 7632774"/>
              <a:gd name="connsiteY4" fmla="*/ 0 h 417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32774" h="4175428">
                <a:moveTo>
                  <a:pt x="0" y="0"/>
                </a:moveTo>
                <a:lnTo>
                  <a:pt x="7632774" y="0"/>
                </a:lnTo>
                <a:lnTo>
                  <a:pt x="3462299" y="4175428"/>
                </a:lnTo>
                <a:lnTo>
                  <a:pt x="0" y="417316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/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199954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865424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2775" y="1452563"/>
            <a:ext cx="3810000" cy="37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5175" y="1452563"/>
            <a:ext cx="3811588" cy="37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2462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222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49115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3070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22214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01612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39289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443663" y="769938"/>
            <a:ext cx="1943100" cy="10541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12775" y="769938"/>
            <a:ext cx="5678488" cy="10541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90987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2575"/>
            <a:ext cx="172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86038"/>
            <a:ext cx="9144000" cy="427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803" name="Plassholder for tittel 1"/>
          <p:cNvSpPr>
            <a:spLocks noGrp="1"/>
          </p:cNvSpPr>
          <p:nvPr>
            <p:ph type="ctrTitle"/>
          </p:nvPr>
        </p:nvSpPr>
        <p:spPr>
          <a:xfrm>
            <a:off x="611188" y="769938"/>
            <a:ext cx="7769225" cy="7096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noProof="0" smtClean="0"/>
              <a:t>Click to edit Master title style</a:t>
            </a:r>
          </a:p>
        </p:txBody>
      </p:sp>
      <p:sp>
        <p:nvSpPr>
          <p:cNvPr id="76804" name="Plassholder for tekst 2"/>
          <p:cNvSpPr>
            <a:spLocks noGrp="1"/>
          </p:cNvSpPr>
          <p:nvPr>
            <p:ph type="subTitle" idx="1"/>
          </p:nvPr>
        </p:nvSpPr>
        <p:spPr>
          <a:xfrm>
            <a:off x="611188" y="1452563"/>
            <a:ext cx="7766050" cy="371475"/>
          </a:xfrm>
        </p:spPr>
        <p:txBody>
          <a:bodyPr/>
          <a:lstStyle>
            <a:lvl1pPr>
              <a:buFont typeface="Calibri" pitchFamily="34" charset="0"/>
              <a:buNone/>
              <a:defRPr/>
            </a:lvl1pPr>
          </a:lstStyle>
          <a:p>
            <a:pPr lvl="0"/>
            <a:r>
              <a:rPr lang="nb-NO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5727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2000" y="770400"/>
            <a:ext cx="7920000" cy="7092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809391"/>
            <a:ext cx="7920000" cy="4353347"/>
          </a:xfrm>
        </p:spPr>
        <p:txBody>
          <a:bodyPr/>
          <a:lstStyle>
            <a:lvl1pPr>
              <a:spcBef>
                <a:spcPts val="0"/>
              </a:spcBef>
              <a:spcAft>
                <a:spcPts val="2400"/>
              </a:spcAft>
              <a:defRPr sz="2400"/>
            </a:lvl1pPr>
            <a:lvl2pPr>
              <a:spcBef>
                <a:spcPts val="0"/>
              </a:spcBef>
              <a:spcAft>
                <a:spcPts val="2200"/>
              </a:spcAft>
              <a:defRPr sz="2200"/>
            </a:lvl2pPr>
            <a:lvl3pPr>
              <a:spcBef>
                <a:spcPts val="0"/>
              </a:spcBef>
              <a:spcAft>
                <a:spcPts val="2000"/>
              </a:spcAft>
              <a:defRPr sz="2000"/>
            </a:lvl3pPr>
            <a:lvl4pPr>
              <a:spcBef>
                <a:spcPts val="0"/>
              </a:spcBef>
              <a:spcAft>
                <a:spcPts val="2000"/>
              </a:spcAft>
              <a:defRPr sz="2000"/>
            </a:lvl4pPr>
            <a:lvl5pPr>
              <a:spcBef>
                <a:spcPts val="0"/>
              </a:spcBef>
              <a:spcAft>
                <a:spcPts val="2000"/>
              </a:spcAft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12BC9-1CF0-43B7-97F3-572139E5341B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63370-8FFC-462E-9FA8-71199C15B47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42922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8854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8107261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2775" y="1452563"/>
            <a:ext cx="3810000" cy="37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5175" y="1452563"/>
            <a:ext cx="3811588" cy="37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02151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76171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38963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8328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6433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312449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07328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443663" y="769938"/>
            <a:ext cx="1943100" cy="10541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12775" y="769938"/>
            <a:ext cx="5678488" cy="10541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214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k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lassholder for innhold 2"/>
          <p:cNvSpPr>
            <a:spLocks noGrp="1"/>
          </p:cNvSpPr>
          <p:nvPr>
            <p:ph idx="1"/>
          </p:nvPr>
        </p:nvSpPr>
        <p:spPr>
          <a:xfrm>
            <a:off x="611560" y="1809391"/>
            <a:ext cx="7920000" cy="4353347"/>
          </a:xfrm>
        </p:spPr>
        <p:txBody>
          <a:bodyPr/>
          <a:lstStyle>
            <a:lvl1pPr>
              <a:spcBef>
                <a:spcPts val="0"/>
              </a:spcBef>
              <a:spcAft>
                <a:spcPts val="2400"/>
              </a:spcAft>
              <a:defRPr sz="24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spcAft>
                <a:spcPts val="2200"/>
              </a:spcAft>
              <a:defRPr sz="2200">
                <a:solidFill>
                  <a:schemeClr val="bg1"/>
                </a:solidFill>
              </a:defRPr>
            </a:lvl2pPr>
            <a:lvl3pPr>
              <a:spcBef>
                <a:spcPts val="0"/>
              </a:spcBef>
              <a:spcAft>
                <a:spcPts val="2000"/>
              </a:spcAft>
              <a:defRPr sz="20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spcAft>
                <a:spcPts val="2000"/>
              </a:spcAft>
              <a:defRPr sz="20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spcAft>
                <a:spcPts val="2000"/>
              </a:spcAft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612000" y="770400"/>
            <a:ext cx="7920000" cy="70920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59055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80A557-E273-4882-9F8B-4E5D3EC9C64D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2724150" y="6356350"/>
            <a:ext cx="36734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39762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E0C70E-CB62-4D46-B80E-A58E653DCBE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9455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2775" y="769938"/>
            <a:ext cx="7918450" cy="70961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2775" y="1811338"/>
            <a:ext cx="7918450" cy="435133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1C964-E573-4D57-ADBE-1D2E73043A11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3770F-8587-40FD-BDF7-873EDC140A9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308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FCFE9-B429-402E-8D48-BEE05EA2B1EA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E68E4-AAB0-407E-909C-202A9F8980A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314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B44FE-BDCC-4E0A-8CA9-2BDAEDCFB6F5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5E86C-7C52-4A10-B44B-985F6F5F5B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99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5CC9E-8BF7-406A-A64E-5B6BD46B24D5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7B93F-B750-4C89-A9A9-4EAC077AB2D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06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4618-4531-42E8-9CCE-AB21982A3BF2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D836-4BCF-4777-8FA4-821289E49D6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32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612775" y="769938"/>
            <a:ext cx="791845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612775" y="1811338"/>
            <a:ext cx="791845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90550" y="6356350"/>
            <a:ext cx="186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B8B8B"/>
                </a:solidFill>
                <a:latin typeface="Arial" charset="0"/>
              </a:defRPr>
            </a:lvl1pPr>
          </a:lstStyle>
          <a:p>
            <a:pPr>
              <a:defRPr/>
            </a:pPr>
            <a:fld id="{312269B2-5039-42AE-B459-D293EAA6EB4E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457450" y="6356350"/>
            <a:ext cx="4229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B8B8B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686550" y="6356350"/>
            <a:ext cx="1844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B8B8B"/>
                </a:solidFill>
                <a:latin typeface="Arial" charset="0"/>
              </a:defRPr>
            </a:lvl1pPr>
          </a:lstStyle>
          <a:p>
            <a:pPr>
              <a:defRPr/>
            </a:pPr>
            <a:fld id="{34B18AAA-FF94-4E3D-A785-60FB707664C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03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2575"/>
            <a:ext cx="172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896" r:id="rId3"/>
    <p:sldLayoutId id="2147483931" r:id="rId4"/>
    <p:sldLayoutId id="2147483897" r:id="rId5"/>
    <p:sldLayoutId id="2147483934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DD1740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21836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21836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21836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21836"/>
          </a:solidFill>
          <a:latin typeface="Calibri" pitchFamily="34" charset="0"/>
        </a:defRPr>
      </a:lvl9pPr>
    </p:titleStyle>
    <p:bodyStyle>
      <a:lvl1pPr marL="182563" indent="-182563" algn="l" rtl="0" eaLnBrk="0" fontAlgn="base" hangingPunct="0">
        <a:spcBef>
          <a:spcPct val="0"/>
        </a:spcBef>
        <a:spcAft>
          <a:spcPts val="240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2200"/>
        </a:spcAft>
        <a:buFont typeface="Arial" charset="0"/>
        <a:buChar char="–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611438" y="6356350"/>
            <a:ext cx="15287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B8B8B"/>
                </a:solidFill>
                <a:latin typeface="+mn-lt"/>
              </a:defRPr>
            </a:lvl1pPr>
          </a:lstStyle>
          <a:p>
            <a:pPr>
              <a:defRPr/>
            </a:pPr>
            <a:fld id="{627F4378-D44C-4BBE-AD10-4C8ECF7F50C3}" type="datetime1">
              <a:rPr lang="nb-NO"/>
              <a:pPr>
                <a:defRPr/>
              </a:pPr>
              <a:t>21.03.2014</a:t>
            </a:fld>
            <a:endParaRPr lang="nb-NO"/>
          </a:p>
        </p:txBody>
      </p:sp>
      <p:sp>
        <p:nvSpPr>
          <p:cNvPr id="2051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612775" y="769938"/>
            <a:ext cx="791845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2052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612775" y="1811338"/>
            <a:ext cx="791845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40200" y="6356350"/>
            <a:ext cx="36718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B8B8B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b-NO"/>
              <a:t>Endres i topp-/bunntekst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812088" y="6356350"/>
            <a:ext cx="7191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B8B8B"/>
                </a:solidFill>
                <a:latin typeface="+mn-lt"/>
              </a:defRPr>
            </a:lvl1pPr>
          </a:lstStyle>
          <a:p>
            <a:pPr>
              <a:defRPr/>
            </a:pPr>
            <a:fld id="{DDDE68DB-C1B6-4005-B1CE-F954439A6A6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2055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315075"/>
            <a:ext cx="15240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0"/>
        </a:spcBef>
        <a:spcAft>
          <a:spcPts val="24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2200"/>
        </a:spcAft>
        <a:buFont typeface="Arial" charset="0"/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581275"/>
            <a:ext cx="9144000" cy="42767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612775" y="769938"/>
            <a:ext cx="7773988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tittelstil</a:t>
            </a:r>
          </a:p>
        </p:txBody>
      </p:sp>
      <p:sp>
        <p:nvSpPr>
          <p:cNvPr id="3076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612775" y="1452563"/>
            <a:ext cx="77739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tekststiler i malen</a:t>
            </a:r>
          </a:p>
          <a:p>
            <a:pPr lvl="1"/>
            <a:r>
              <a:rPr lang="en-US" smtClean="0"/>
              <a:t>Andre nivå</a:t>
            </a:r>
          </a:p>
          <a:p>
            <a:pPr lvl="2"/>
            <a:r>
              <a:rPr lang="en-US" smtClean="0"/>
              <a:t>Tredje nivå</a:t>
            </a:r>
          </a:p>
          <a:p>
            <a:pPr lvl="3"/>
            <a:r>
              <a:rPr lang="en-US" smtClean="0"/>
              <a:t>Fjerde nivå</a:t>
            </a:r>
          </a:p>
          <a:p>
            <a:pPr lvl="4"/>
            <a:r>
              <a:rPr lang="en-US" smtClean="0"/>
              <a:t>Femte nivå</a:t>
            </a:r>
          </a:p>
        </p:txBody>
      </p:sp>
      <p:sp>
        <p:nvSpPr>
          <p:cNvPr id="3077" name="Right Triangle 8"/>
          <p:cNvSpPr>
            <a:spLocks noChangeArrowheads="1"/>
          </p:cNvSpPr>
          <p:nvPr userDrawn="1"/>
        </p:nvSpPr>
        <p:spPr bwMode="auto">
          <a:xfrm rot="5400000">
            <a:off x="310356" y="2912269"/>
            <a:ext cx="4087813" cy="3425825"/>
          </a:xfrm>
          <a:prstGeom prst="rtTriangle">
            <a:avLst/>
          </a:prstGeom>
          <a:solidFill>
            <a:srgbClr val="8E837A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55650" y="2684463"/>
            <a:ext cx="8313738" cy="4175125"/>
          </a:xfrm>
          <a:prstGeom prst="rect">
            <a:avLst/>
          </a:prstGeom>
          <a:solidFill>
            <a:srgbClr val="BFB7A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 rot="-5400000">
            <a:off x="5452268" y="3234532"/>
            <a:ext cx="4164013" cy="3086100"/>
          </a:xfrm>
          <a:prstGeom prst="rtTriangle">
            <a:avLst/>
          </a:prstGeom>
          <a:solidFill>
            <a:srgbClr val="F1E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3080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2575"/>
            <a:ext cx="172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2400"/>
        </a:spcAft>
        <a:buFont typeface="Calibri" pitchFamily="34" charset="0"/>
        <a:buChar char="​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2200"/>
        </a:spcAft>
        <a:buFont typeface="Arial" charset="0"/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2575"/>
            <a:ext cx="172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612775" y="769938"/>
            <a:ext cx="7773988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4100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612775" y="1452563"/>
            <a:ext cx="77739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0"/>
            <a:r>
              <a:rPr lang="nb-NO" smtClean="0"/>
              <a:t>Tredje nivå</a:t>
            </a:r>
          </a:p>
          <a:p>
            <a:pPr lvl="1"/>
            <a:r>
              <a:rPr lang="nb-NO" smtClean="0"/>
              <a:t>Fjerde nivå</a:t>
            </a:r>
          </a:p>
          <a:p>
            <a:pPr lvl="2"/>
            <a:r>
              <a:rPr lang="nb-NO" smtClean="0"/>
              <a:t>Femte nivå</a:t>
            </a:r>
          </a:p>
        </p:txBody>
      </p:sp>
      <p:pic>
        <p:nvPicPr>
          <p:cNvPr id="4101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86038"/>
            <a:ext cx="9144000" cy="427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 b="1">
          <a:solidFill>
            <a:srgbClr val="DD174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2400"/>
        </a:spcAft>
        <a:buFont typeface="Calibri" pitchFamily="34" charset="0"/>
        <a:buChar char="​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2200"/>
        </a:spcAft>
        <a:buFont typeface="Arial" charset="0"/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ts val="200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rkesfaghordaland.no/Fagskolen-er-et-ypperlig-springbret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dirty="0" err="1" smtClean="0"/>
              <a:t>Fagskulane</a:t>
            </a:r>
            <a:r>
              <a:rPr lang="nb-NO" dirty="0" smtClean="0"/>
              <a:t> i Hordaland</a:t>
            </a:r>
            <a:br>
              <a:rPr lang="nb-NO" dirty="0" smtClean="0"/>
            </a:br>
            <a:r>
              <a:rPr lang="nb-NO" dirty="0" smtClean="0">
                <a:solidFill>
                  <a:srgbClr val="002060"/>
                </a:solidFill>
              </a:rPr>
              <a:t>betydning og forvaltning</a:t>
            </a:r>
            <a:endParaRPr lang="nb-NO" dirty="0">
              <a:solidFill>
                <a:srgbClr val="002060"/>
              </a:solidFill>
            </a:endParaRPr>
          </a:p>
        </p:txBody>
      </p:sp>
      <p:sp>
        <p:nvSpPr>
          <p:cNvPr id="10243" name="TekstSylinder 3"/>
          <p:cNvSpPr txBox="1">
            <a:spLocks noChangeArrowheads="1"/>
          </p:cNvSpPr>
          <p:nvPr/>
        </p:nvSpPr>
        <p:spPr bwMode="auto">
          <a:xfrm>
            <a:off x="1547813" y="3429000"/>
            <a:ext cx="62642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nb-NO" sz="3200" dirty="0" smtClean="0"/>
          </a:p>
          <a:p>
            <a:pPr algn="ctr" eaLnBrk="1" hangingPunct="1"/>
            <a:r>
              <a:rPr lang="nb-NO" sz="3200" dirty="0" smtClean="0"/>
              <a:t>Regional fagskulekonferanse</a:t>
            </a:r>
          </a:p>
          <a:p>
            <a:pPr algn="ctr" eaLnBrk="1" hangingPunct="1"/>
            <a:r>
              <a:rPr lang="nb-NO" sz="3200" dirty="0" smtClean="0"/>
              <a:t>Sola, 20.03.2014</a:t>
            </a:r>
            <a:endParaRPr lang="nb-NO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err="1" smtClean="0"/>
              <a:t>Fagskulen</a:t>
            </a:r>
            <a:r>
              <a:rPr lang="nb-NO" sz="3600" dirty="0" smtClean="0"/>
              <a:t> – </a:t>
            </a:r>
            <a:r>
              <a:rPr lang="nb-NO" sz="3600" dirty="0" err="1" smtClean="0"/>
              <a:t>eit</a:t>
            </a:r>
            <a:r>
              <a:rPr lang="nb-NO" sz="3600" dirty="0" smtClean="0"/>
              <a:t> fullverdig og framtidsretta </a:t>
            </a:r>
            <a:r>
              <a:rPr lang="nb-NO" sz="3600" dirty="0" err="1" smtClean="0"/>
              <a:t>tilbod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2775" y="2132856"/>
            <a:ext cx="7918450" cy="4351337"/>
          </a:xfrm>
        </p:spPr>
        <p:txBody>
          <a:bodyPr/>
          <a:lstStyle/>
          <a:p>
            <a:r>
              <a:rPr lang="nb-NO" dirty="0" err="1" smtClean="0"/>
              <a:t>Fagskulen</a:t>
            </a:r>
            <a:r>
              <a:rPr lang="nb-NO" dirty="0" smtClean="0"/>
              <a:t> må vise igjen som tertiærutdanning</a:t>
            </a:r>
          </a:p>
          <a:p>
            <a:r>
              <a:rPr lang="nb-NO" dirty="0" smtClean="0"/>
              <a:t>Større </a:t>
            </a:r>
            <a:r>
              <a:rPr lang="nb-NO" dirty="0" err="1" smtClean="0"/>
              <a:t>einingar</a:t>
            </a:r>
            <a:r>
              <a:rPr lang="nb-NO" dirty="0" smtClean="0"/>
              <a:t> er </a:t>
            </a:r>
            <a:r>
              <a:rPr lang="nb-NO" dirty="0" err="1" smtClean="0"/>
              <a:t>meir</a:t>
            </a:r>
            <a:r>
              <a:rPr lang="nb-NO" dirty="0" smtClean="0"/>
              <a:t> robuste</a:t>
            </a:r>
          </a:p>
          <a:p>
            <a:r>
              <a:rPr lang="nb-NO" dirty="0" smtClean="0"/>
              <a:t>Kan stå på eigne bein og tilbyr relevant kompetanse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436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Aktuelle </a:t>
            </a:r>
            <a:r>
              <a:rPr lang="nb-NO" sz="3600" dirty="0" err="1" smtClean="0"/>
              <a:t>utfordringar</a:t>
            </a:r>
            <a:endParaRPr lang="nb-NO" sz="3600" dirty="0" smtClean="0"/>
          </a:p>
        </p:txBody>
      </p:sp>
      <p:sp>
        <p:nvSpPr>
          <p:cNvPr id="29699" name="Plassholder for innhold 2"/>
          <p:cNvSpPr>
            <a:spLocks noGrp="1"/>
          </p:cNvSpPr>
          <p:nvPr>
            <p:ph idx="1"/>
          </p:nvPr>
        </p:nvSpPr>
        <p:spPr>
          <a:xfrm>
            <a:off x="611188" y="1809750"/>
            <a:ext cx="8137525" cy="4352925"/>
          </a:xfrm>
        </p:spPr>
        <p:txBody>
          <a:bodyPr/>
          <a:lstStyle/>
          <a:p>
            <a:r>
              <a:rPr lang="nn-NO" dirty="0" smtClean="0"/>
              <a:t>Hordaland er eit stort fagskulefylke, og likevel er det eit sterkt ynskje frå næringsliv og studentar om å legge til rette fleire tilbod</a:t>
            </a:r>
            <a:endParaRPr lang="nb-NO" b="1" dirty="0" smtClean="0"/>
          </a:p>
          <a:p>
            <a:r>
              <a:rPr lang="nb-NO" dirty="0" smtClean="0"/>
              <a:t>Ny fagskulestruktur </a:t>
            </a:r>
            <a:r>
              <a:rPr lang="nb-NO" dirty="0" err="1" smtClean="0"/>
              <a:t>frå</a:t>
            </a:r>
            <a:r>
              <a:rPr lang="nb-NO" dirty="0" smtClean="0"/>
              <a:t> 1.8.2013</a:t>
            </a:r>
          </a:p>
          <a:p>
            <a:r>
              <a:rPr lang="nb-NO" dirty="0" smtClean="0"/>
              <a:t>Finansieringa er usikker, og det er </a:t>
            </a:r>
            <a:r>
              <a:rPr lang="nb-NO" dirty="0" err="1" smtClean="0"/>
              <a:t>difor</a:t>
            </a:r>
            <a:r>
              <a:rPr lang="nb-NO" dirty="0" smtClean="0"/>
              <a:t> </a:t>
            </a:r>
            <a:r>
              <a:rPr lang="nb-NO" dirty="0" err="1" smtClean="0"/>
              <a:t>vanskeleg</a:t>
            </a:r>
            <a:r>
              <a:rPr lang="nb-NO" dirty="0" smtClean="0"/>
              <a:t> å </a:t>
            </a:r>
            <a:r>
              <a:rPr lang="nb-NO" dirty="0" err="1" smtClean="0"/>
              <a:t>planleggje</a:t>
            </a:r>
            <a:r>
              <a:rPr lang="nb-NO" dirty="0" smtClean="0"/>
              <a:t> langsiktig</a:t>
            </a:r>
            <a:endParaRPr lang="nb-NO" dirty="0"/>
          </a:p>
          <a:p>
            <a:r>
              <a:rPr lang="nb-NO" dirty="0" smtClean="0"/>
              <a:t>Rasjonalisering og </a:t>
            </a:r>
            <a:r>
              <a:rPr lang="nb-NO" dirty="0" err="1" smtClean="0"/>
              <a:t>auka</a:t>
            </a:r>
            <a:r>
              <a:rPr lang="nb-NO" dirty="0" smtClean="0"/>
              <a:t> fleksibilitet er viktig</a:t>
            </a:r>
          </a:p>
          <a:p>
            <a:endParaRPr lang="nb-NO" b="1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5786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b-NO" sz="3600" dirty="0" smtClean="0"/>
          </a:p>
        </p:txBody>
      </p:sp>
      <p:sp>
        <p:nvSpPr>
          <p:cNvPr id="29699" name="Plassholder for innhold 2"/>
          <p:cNvSpPr>
            <a:spLocks noGrp="1"/>
          </p:cNvSpPr>
          <p:nvPr>
            <p:ph idx="1"/>
          </p:nvPr>
        </p:nvSpPr>
        <p:spPr>
          <a:xfrm>
            <a:off x="611188" y="1809750"/>
            <a:ext cx="8137525" cy="4352925"/>
          </a:xfrm>
        </p:spPr>
        <p:txBody>
          <a:bodyPr/>
          <a:lstStyle/>
          <a:p>
            <a:endParaRPr lang="nb-NO" b="1" dirty="0" smtClean="0">
              <a:solidFill>
                <a:srgbClr val="002060"/>
              </a:solidFill>
            </a:endParaRPr>
          </a:p>
          <a:p>
            <a:r>
              <a:rPr lang="nb-NO" dirty="0" smtClean="0"/>
              <a:t>Vi treng nasjonale signal om kapasitet og finansiering</a:t>
            </a:r>
          </a:p>
          <a:p>
            <a:r>
              <a:rPr lang="nn-NO" dirty="0"/>
              <a:t>Fagskuleutdanningar kan vere eit godt alternativ til høgre utdanning – eller ein svært god basis for høgre utdanning</a:t>
            </a:r>
            <a:endParaRPr lang="nb-NO" b="1" dirty="0"/>
          </a:p>
          <a:p>
            <a:endParaRPr lang="nb-NO" dirty="0" smtClean="0"/>
          </a:p>
          <a:p>
            <a:r>
              <a:rPr lang="nb-NO" u="sng" dirty="0">
                <a:hlinkClick r:id="rId3"/>
              </a:rPr>
              <a:t>http://www.yrkesfaghordaland.no/Fagskolen-er-et-ypperlig-springbrett</a:t>
            </a:r>
            <a:endParaRPr lang="nb-NO" dirty="0"/>
          </a:p>
          <a:p>
            <a:endParaRPr lang="nb-NO" dirty="0" smtClean="0"/>
          </a:p>
          <a:p>
            <a:endParaRPr lang="nb-NO" b="1" dirty="0" smtClean="0"/>
          </a:p>
          <a:p>
            <a:endParaRPr lang="nb-NO" dirty="0" smtClean="0"/>
          </a:p>
        </p:txBody>
      </p:sp>
      <p:sp>
        <p:nvSpPr>
          <p:cNvPr id="2" name="TekstSylinder 1"/>
          <p:cNvSpPr txBox="1"/>
          <p:nvPr/>
        </p:nvSpPr>
        <p:spPr>
          <a:xfrm>
            <a:off x="899592" y="1809750"/>
            <a:ext cx="1243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>
                <a:solidFill>
                  <a:srgbClr val="002060"/>
                </a:solidFill>
              </a:rPr>
              <a:t>Fylke ?</a:t>
            </a:r>
            <a:endParaRPr lang="nb-NO" sz="24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3779912" y="1809750"/>
            <a:ext cx="1243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>
                <a:solidFill>
                  <a:srgbClr val="002060"/>
                </a:solidFill>
              </a:rPr>
              <a:t>Stat </a:t>
            </a:r>
            <a:r>
              <a:rPr lang="nb-NO" sz="2400" b="1" dirty="0">
                <a:solidFill>
                  <a:srgbClr val="002060"/>
                </a:solidFill>
              </a:rPr>
              <a:t>?</a:t>
            </a:r>
            <a:endParaRPr lang="nb-NO" sz="2400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535240" y="1799481"/>
            <a:ext cx="1243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>
                <a:solidFill>
                  <a:srgbClr val="002060"/>
                </a:solidFill>
              </a:rPr>
              <a:t>Privat </a:t>
            </a:r>
            <a:r>
              <a:rPr lang="nb-NO" sz="2400" b="1" dirty="0">
                <a:solidFill>
                  <a:srgbClr val="002060"/>
                </a:solidFill>
              </a:rPr>
              <a:t>?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57861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2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3200" dirty="0" smtClean="0"/>
              <a:t>Takk for meg!</a:t>
            </a:r>
            <a:endParaRPr lang="nb-NO" sz="32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864" y="1829292"/>
            <a:ext cx="5344271" cy="431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579390"/>
              </p:ext>
            </p:extLst>
          </p:nvPr>
        </p:nvGraphicFramePr>
        <p:xfrm>
          <a:off x="395536" y="188647"/>
          <a:ext cx="8352928" cy="5904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9764"/>
                <a:gridCol w="1696369"/>
                <a:gridCol w="1696369"/>
                <a:gridCol w="2200426"/>
              </a:tblGrid>
              <a:tr h="24651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Fylke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2013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2014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4651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Offentlig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Offentlig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4651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Vår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Høst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Vår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457817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Antall studenter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Antall studenter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000" u="none" strike="noStrike">
                          <a:effectLst/>
                        </a:rPr>
                        <a:t>Antall studenter</a:t>
                      </a:r>
                      <a:endParaRPr lang="nb-NO" sz="1000" b="1" i="0" u="none" strike="noStrike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Akershus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89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159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137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Aust-Agder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132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149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147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Buskerud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296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332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292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Finnmark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Hedmark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92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122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121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Hordaland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 dirty="0">
                          <a:effectLst/>
                        </a:rPr>
                        <a:t>1043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 dirty="0">
                          <a:effectLst/>
                        </a:rPr>
                        <a:t>1186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 dirty="0">
                          <a:effectLst/>
                        </a:rPr>
                        <a:t>1123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>
                    <a:solidFill>
                      <a:srgbClr val="FFFF00"/>
                    </a:solidFill>
                  </a:tcPr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Møre og Romsdal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417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454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420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Nordland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284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279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230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Nord-Trøndelag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295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324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 dirty="0">
                          <a:effectLst/>
                        </a:rPr>
                        <a:t>283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Oppland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641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723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741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Oslo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507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639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607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Rogaland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731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737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682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Sogn og Fjordane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136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144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118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Sør-Trøndelag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352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415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376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Telemark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223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289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295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Troms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317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355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251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 dirty="0">
                          <a:effectLst/>
                        </a:rPr>
                        <a:t>Vest-Agder</a:t>
                      </a:r>
                      <a:endParaRPr lang="nb-N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263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311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296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Vestfold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232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274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297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34777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u="none" strike="noStrike">
                          <a:effectLst/>
                        </a:rPr>
                        <a:t>Østfold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1" marR="8651" marT="86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321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393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367</a:t>
                      </a:r>
                      <a:endParaRPr lang="nb-NO" sz="10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  <a:tr h="246517">
                <a:tc>
                  <a:txBody>
                    <a:bodyPr/>
                    <a:lstStyle/>
                    <a:p>
                      <a:pPr algn="l" fontAlgn="ctr"/>
                      <a:r>
                        <a:rPr lang="nb-NO" sz="1000" u="none" strike="noStrike">
                          <a:effectLst/>
                        </a:rPr>
                        <a:t>Sum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6387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>
                          <a:effectLst/>
                        </a:rPr>
                        <a:t>7301</a:t>
                      </a:r>
                      <a:endParaRPr lang="nb-NO" sz="10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000" u="none" strike="noStrike" dirty="0">
                          <a:effectLst/>
                        </a:rPr>
                        <a:t>6799</a:t>
                      </a:r>
                      <a:endParaRPr lang="nb-NO" sz="10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651" marR="8651" marT="865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5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err="1" smtClean="0"/>
              <a:t>Fagskulane</a:t>
            </a:r>
            <a:r>
              <a:rPr lang="nb-NO" sz="3600" dirty="0" smtClean="0"/>
              <a:t> og </a:t>
            </a:r>
            <a:r>
              <a:rPr lang="nb-NO" sz="3600" dirty="0" err="1" smtClean="0"/>
              <a:t>skuleeigar</a:t>
            </a:r>
            <a:endParaRPr lang="nb-NO" sz="3600" dirty="0" smtClean="0"/>
          </a:p>
        </p:txBody>
      </p:sp>
      <p:sp>
        <p:nvSpPr>
          <p:cNvPr id="29699" name="Plassholder for innhold 2"/>
          <p:cNvSpPr>
            <a:spLocks noGrp="1"/>
          </p:cNvSpPr>
          <p:nvPr>
            <p:ph idx="1"/>
          </p:nvPr>
        </p:nvSpPr>
        <p:spPr>
          <a:xfrm>
            <a:off x="611188" y="1628800"/>
            <a:ext cx="8137525" cy="4352925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«Fylkeskommunen </a:t>
            </a:r>
            <a:r>
              <a:rPr lang="nb-NO" b="1" dirty="0"/>
              <a:t>skal sørge for </a:t>
            </a:r>
            <a:r>
              <a:rPr lang="nb-NO" dirty="0"/>
              <a:t>at det tilbys godkjent fagskoleutdanning som tar hensyn til lokalt, regionalt og nasjonalt kompetansebehov innenfor prioriterte </a:t>
            </a:r>
            <a:r>
              <a:rPr lang="nb-NO" dirty="0" smtClean="0"/>
              <a:t>samfunnsområder» (§ 1a</a:t>
            </a:r>
            <a:r>
              <a:rPr lang="nb-NO" dirty="0"/>
              <a:t>)</a:t>
            </a:r>
          </a:p>
          <a:p>
            <a:pPr marL="0" indent="0">
              <a:spcBef>
                <a:spcPct val="0"/>
              </a:spcBef>
              <a:buNone/>
            </a:pPr>
            <a:r>
              <a:rPr lang="nb-NO" dirty="0" smtClean="0"/>
              <a:t>Fylkeskommunen sitt </a:t>
            </a:r>
            <a:r>
              <a:rPr lang="nb-NO" b="1" dirty="0" smtClean="0"/>
              <a:t>mandat</a:t>
            </a:r>
            <a:r>
              <a:rPr lang="nb-NO" dirty="0" smtClean="0"/>
              <a:t> i forhold til vidaregåande opplæring, styringsrett </a:t>
            </a:r>
            <a:r>
              <a:rPr lang="nb-NO" dirty="0" err="1" smtClean="0"/>
              <a:t>innanfor</a:t>
            </a:r>
            <a:r>
              <a:rPr lang="nb-NO" dirty="0" smtClean="0"/>
              <a:t> </a:t>
            </a:r>
            <a:r>
              <a:rPr lang="nb-NO" dirty="0" err="1" smtClean="0"/>
              <a:t>gjevne</a:t>
            </a:r>
            <a:r>
              <a:rPr lang="nb-NO" dirty="0" smtClean="0"/>
              <a:t> rammer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nb-NO" dirty="0" smtClean="0"/>
              <a:t>Fylkeskommunen si </a:t>
            </a:r>
            <a:r>
              <a:rPr lang="nb-NO" b="1" dirty="0" smtClean="0"/>
              <a:t>rolle i styringa</a:t>
            </a:r>
            <a:r>
              <a:rPr lang="nb-NO" dirty="0" smtClean="0"/>
              <a:t> av </a:t>
            </a:r>
            <a:r>
              <a:rPr lang="nb-NO" dirty="0" err="1" smtClean="0"/>
              <a:t>fagskulane</a:t>
            </a:r>
            <a:r>
              <a:rPr lang="nb-NO" dirty="0" smtClean="0"/>
              <a:t>:</a:t>
            </a:r>
            <a:br>
              <a:rPr lang="nb-NO" dirty="0" smtClean="0"/>
            </a:br>
            <a:r>
              <a:rPr lang="nb-NO" dirty="0" smtClean="0"/>
              <a:t>- </a:t>
            </a:r>
            <a:r>
              <a:rPr lang="nb-NO" dirty="0" err="1" smtClean="0"/>
              <a:t>fastsetje</a:t>
            </a:r>
            <a:r>
              <a:rPr lang="nb-NO" dirty="0" smtClean="0"/>
              <a:t> styrevedtekter</a:t>
            </a:r>
            <a:br>
              <a:rPr lang="nb-NO" dirty="0" smtClean="0"/>
            </a:br>
            <a:r>
              <a:rPr lang="nb-NO" dirty="0" smtClean="0"/>
              <a:t>- vedta budsjett</a:t>
            </a:r>
            <a:br>
              <a:rPr lang="nb-NO" dirty="0" smtClean="0"/>
            </a:br>
            <a:r>
              <a:rPr lang="nb-NO" dirty="0" smtClean="0"/>
              <a:t>- </a:t>
            </a:r>
            <a:r>
              <a:rPr lang="nb-NO" dirty="0" err="1" smtClean="0"/>
              <a:t>velje</a:t>
            </a:r>
            <a:r>
              <a:rPr lang="nb-NO" dirty="0" smtClean="0"/>
              <a:t> styre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Det todelte forvaltningsansvaret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Fylkeskommunen som </a:t>
            </a:r>
            <a:r>
              <a:rPr lang="nb-NO" b="1" dirty="0" err="1" smtClean="0"/>
              <a:t>tilbydar</a:t>
            </a:r>
            <a:r>
              <a:rPr lang="nb-NO" dirty="0" smtClean="0"/>
              <a:t> og </a:t>
            </a:r>
            <a:r>
              <a:rPr lang="nb-NO" b="1" dirty="0" err="1" smtClean="0"/>
              <a:t>tilbodsmeklar</a:t>
            </a:r>
            <a:endParaRPr lang="nb-NO" b="1" dirty="0" smtClean="0"/>
          </a:p>
          <a:p>
            <a:r>
              <a:rPr lang="nb-NO" dirty="0" err="1" smtClean="0"/>
              <a:t>HFK</a:t>
            </a:r>
            <a:r>
              <a:rPr lang="nb-NO" dirty="0" smtClean="0"/>
              <a:t>: Styret gjev </a:t>
            </a:r>
            <a:r>
              <a:rPr lang="nb-NO" dirty="0" err="1" smtClean="0"/>
              <a:t>tilbod</a:t>
            </a:r>
            <a:r>
              <a:rPr lang="nb-NO" dirty="0" smtClean="0"/>
              <a:t> </a:t>
            </a:r>
            <a:r>
              <a:rPr lang="nb-NO" dirty="0" err="1" smtClean="0"/>
              <a:t>innan</a:t>
            </a:r>
            <a:r>
              <a:rPr lang="nb-NO" dirty="0" smtClean="0"/>
              <a:t> helsefag, tekniske og maritime fag</a:t>
            </a:r>
          </a:p>
          <a:p>
            <a:r>
              <a:rPr lang="nb-NO" dirty="0" err="1" smtClean="0"/>
              <a:t>HFK</a:t>
            </a:r>
            <a:r>
              <a:rPr lang="nb-NO" dirty="0" smtClean="0"/>
              <a:t>: Gjev </a:t>
            </a:r>
            <a:r>
              <a:rPr lang="nb-NO" dirty="0" err="1" smtClean="0"/>
              <a:t>tilskot</a:t>
            </a:r>
            <a:r>
              <a:rPr lang="nb-NO" dirty="0" smtClean="0"/>
              <a:t> til private </a:t>
            </a:r>
            <a:r>
              <a:rPr lang="nb-NO" dirty="0" err="1" smtClean="0"/>
              <a:t>tilbydarar</a:t>
            </a:r>
            <a:r>
              <a:rPr lang="nb-NO" dirty="0" smtClean="0"/>
              <a:t> </a:t>
            </a:r>
            <a:r>
              <a:rPr lang="nb-NO" dirty="0" err="1" smtClean="0"/>
              <a:t>innan</a:t>
            </a:r>
            <a:r>
              <a:rPr lang="nb-NO" dirty="0" smtClean="0"/>
              <a:t> helse- og oppvekstfag gjennom politiske vedtak</a:t>
            </a:r>
          </a:p>
          <a:p>
            <a:r>
              <a:rPr lang="nb-NO" dirty="0" smtClean="0"/>
              <a:t>Forankring: Regional næringsplan</a:t>
            </a:r>
          </a:p>
          <a:p>
            <a:r>
              <a:rPr lang="nb-NO" dirty="0" smtClean="0"/>
              <a:t>Strategi: Vere tett på </a:t>
            </a:r>
            <a:r>
              <a:rPr lang="nb-NO" dirty="0" err="1" smtClean="0"/>
              <a:t>næringane</a:t>
            </a:r>
            <a:r>
              <a:rPr lang="nb-NO" dirty="0" smtClean="0"/>
              <a:t>, </a:t>
            </a:r>
            <a:r>
              <a:rPr lang="nb-NO" dirty="0" err="1" smtClean="0"/>
              <a:t>gjere</a:t>
            </a:r>
            <a:r>
              <a:rPr lang="nb-NO" dirty="0" smtClean="0"/>
              <a:t> seg </a:t>
            </a:r>
            <a:r>
              <a:rPr lang="nb-NO" dirty="0" err="1" smtClean="0"/>
              <a:t>kjend</a:t>
            </a:r>
            <a:r>
              <a:rPr lang="nb-NO" dirty="0" smtClean="0"/>
              <a:t> med behova og lage tilpassa </a:t>
            </a:r>
            <a:r>
              <a:rPr lang="nb-NO" dirty="0" err="1" smtClean="0"/>
              <a:t>tilbod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630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err="1" smtClean="0"/>
              <a:t>Kvalitetane</a:t>
            </a:r>
            <a:r>
              <a:rPr lang="nb-NO" sz="3600" dirty="0" smtClean="0"/>
              <a:t> (Regional næringsplan)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Fagskulane</a:t>
            </a:r>
            <a:r>
              <a:rPr lang="nb-NO" dirty="0" smtClean="0"/>
              <a:t> har høg gjennomføringsgrad, og </a:t>
            </a:r>
            <a:r>
              <a:rPr lang="nb-NO" dirty="0" err="1" smtClean="0"/>
              <a:t>kandidatane</a:t>
            </a:r>
            <a:r>
              <a:rPr lang="nb-NO" dirty="0" smtClean="0"/>
              <a:t> er </a:t>
            </a:r>
            <a:r>
              <a:rPr lang="nb-NO" dirty="0" err="1" smtClean="0"/>
              <a:t>etterspurde</a:t>
            </a:r>
            <a:r>
              <a:rPr lang="nb-NO" dirty="0" smtClean="0"/>
              <a:t> av næringslivet i heile fylket</a:t>
            </a:r>
          </a:p>
          <a:p>
            <a:r>
              <a:rPr lang="nb-NO" dirty="0" err="1" smtClean="0"/>
              <a:t>Fleire</a:t>
            </a:r>
            <a:r>
              <a:rPr lang="nb-NO" dirty="0" smtClean="0"/>
              <a:t> med </a:t>
            </a:r>
            <a:r>
              <a:rPr lang="nb-NO" dirty="0" err="1" smtClean="0"/>
              <a:t>meir</a:t>
            </a:r>
            <a:r>
              <a:rPr lang="nb-NO" dirty="0" smtClean="0"/>
              <a:t> relevant kompetanse</a:t>
            </a:r>
          </a:p>
          <a:p>
            <a:r>
              <a:rPr lang="nb-NO" dirty="0" err="1" smtClean="0"/>
              <a:t>Eit</a:t>
            </a:r>
            <a:r>
              <a:rPr lang="nb-NO" dirty="0" smtClean="0"/>
              <a:t> godt </a:t>
            </a:r>
            <a:r>
              <a:rPr lang="nb-NO" dirty="0" err="1" smtClean="0"/>
              <a:t>verkemiddel</a:t>
            </a:r>
            <a:r>
              <a:rPr lang="nb-NO" dirty="0" smtClean="0"/>
              <a:t> for blant anna å </a:t>
            </a:r>
            <a:r>
              <a:rPr lang="nb-NO" dirty="0" err="1" smtClean="0"/>
              <a:t>medverke</a:t>
            </a:r>
            <a:r>
              <a:rPr lang="nb-NO" dirty="0" smtClean="0"/>
              <a:t> til å dekke </a:t>
            </a:r>
            <a:r>
              <a:rPr lang="nb-NO" dirty="0" err="1" smtClean="0"/>
              <a:t>etterspurnaden</a:t>
            </a:r>
            <a:r>
              <a:rPr lang="nb-NO" dirty="0" smtClean="0"/>
              <a:t> etter </a:t>
            </a:r>
            <a:r>
              <a:rPr lang="nb-NO" dirty="0" err="1" smtClean="0"/>
              <a:t>teknikarar</a:t>
            </a:r>
            <a:r>
              <a:rPr lang="nb-NO" dirty="0" smtClean="0"/>
              <a:t> i fylket</a:t>
            </a:r>
          </a:p>
          <a:p>
            <a:r>
              <a:rPr lang="nb-NO" dirty="0" err="1" smtClean="0"/>
              <a:t>Tilbodet</a:t>
            </a:r>
            <a:r>
              <a:rPr lang="nb-NO" dirty="0" smtClean="0"/>
              <a:t> skal </a:t>
            </a:r>
            <a:r>
              <a:rPr lang="nb-NO" dirty="0" err="1" smtClean="0"/>
              <a:t>styrkjast</a:t>
            </a:r>
            <a:r>
              <a:rPr lang="nb-NO" dirty="0" smtClean="0"/>
              <a:t> ved å </a:t>
            </a:r>
            <a:r>
              <a:rPr lang="nb-NO" dirty="0" err="1" smtClean="0"/>
              <a:t>gjere</a:t>
            </a:r>
            <a:r>
              <a:rPr lang="nb-NO" dirty="0" smtClean="0"/>
              <a:t> det </a:t>
            </a:r>
            <a:r>
              <a:rPr lang="nb-NO" dirty="0" err="1" smtClean="0"/>
              <a:t>meir</a:t>
            </a:r>
            <a:r>
              <a:rPr lang="nb-NO" dirty="0" smtClean="0"/>
              <a:t> fleksibelt i høve kva studium vi tilbyr og kva </a:t>
            </a:r>
            <a:r>
              <a:rPr lang="nb-NO" dirty="0" err="1" smtClean="0"/>
              <a:t>studiestader</a:t>
            </a:r>
            <a:r>
              <a:rPr lang="nb-NO" dirty="0" smtClean="0"/>
              <a:t> vi </a:t>
            </a:r>
            <a:r>
              <a:rPr lang="nb-NO" dirty="0" err="1" smtClean="0"/>
              <a:t>nyttar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3447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Politisk ambisjon – </a:t>
            </a:r>
            <a:r>
              <a:rPr lang="nb-NO" sz="3600" dirty="0" err="1" smtClean="0"/>
              <a:t>styrkje</a:t>
            </a:r>
            <a:r>
              <a:rPr lang="nb-NO" sz="3600" dirty="0" smtClean="0"/>
              <a:t> </a:t>
            </a:r>
            <a:r>
              <a:rPr lang="nb-NO" sz="3600" dirty="0" err="1" smtClean="0"/>
              <a:t>tilbodet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Investeringsbudsjett som (nesten) tek omsyn til </a:t>
            </a:r>
            <a:r>
              <a:rPr lang="nb-NO" dirty="0" err="1" smtClean="0"/>
              <a:t>fagskular</a:t>
            </a:r>
            <a:r>
              <a:rPr lang="nb-NO" dirty="0"/>
              <a:t> </a:t>
            </a:r>
            <a:r>
              <a:rPr lang="nb-NO" dirty="0" smtClean="0"/>
              <a:t>på line med </a:t>
            </a:r>
            <a:r>
              <a:rPr lang="nb-NO" dirty="0" err="1" smtClean="0"/>
              <a:t>vidaregåande</a:t>
            </a:r>
            <a:r>
              <a:rPr lang="nb-NO" dirty="0" smtClean="0"/>
              <a:t> </a:t>
            </a:r>
            <a:r>
              <a:rPr lang="nb-NO" dirty="0" err="1" smtClean="0"/>
              <a:t>skular</a:t>
            </a:r>
            <a:endParaRPr lang="nb-NO" dirty="0" smtClean="0"/>
          </a:p>
          <a:p>
            <a:r>
              <a:rPr lang="nb-NO" dirty="0" smtClean="0"/>
              <a:t>Ekstra </a:t>
            </a:r>
            <a:r>
              <a:rPr lang="nb-NO" dirty="0" err="1" smtClean="0"/>
              <a:t>løyvingar</a:t>
            </a:r>
            <a:r>
              <a:rPr lang="nb-NO" dirty="0" smtClean="0"/>
              <a:t> til </a:t>
            </a:r>
            <a:r>
              <a:rPr lang="nb-NO" dirty="0" err="1" smtClean="0"/>
              <a:t>fagskuletilbod</a:t>
            </a:r>
            <a:r>
              <a:rPr lang="nb-NO" dirty="0" smtClean="0"/>
              <a:t> på Stord organisert under Bergen tekniske (3 kull)</a:t>
            </a:r>
          </a:p>
          <a:p>
            <a:r>
              <a:rPr lang="nb-NO" dirty="0" smtClean="0"/>
              <a:t>Tek omsyn til </a:t>
            </a:r>
            <a:r>
              <a:rPr lang="nb-NO" dirty="0" err="1" smtClean="0"/>
              <a:t>løns</a:t>
            </a:r>
            <a:r>
              <a:rPr lang="nb-NO" dirty="0" smtClean="0"/>
              <a:t>- og prisvekst utover ramme-</a:t>
            </a:r>
            <a:r>
              <a:rPr lang="nb-NO" dirty="0" err="1" smtClean="0"/>
              <a:t>overføringane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staten. 2014: 7 mill. ekstra</a:t>
            </a:r>
          </a:p>
          <a:p>
            <a:pPr marL="0" indent="0">
              <a:buNone/>
            </a:pPr>
            <a:r>
              <a:rPr lang="nb-NO" b="1" dirty="0" smtClean="0">
                <a:solidFill>
                  <a:srgbClr val="002060"/>
                </a:solidFill>
              </a:rPr>
              <a:t>&gt; Nesten kvar sjette fagskulestudent er i Hordaland</a:t>
            </a:r>
            <a:br>
              <a:rPr lang="nb-NO" b="1" dirty="0" smtClean="0">
                <a:solidFill>
                  <a:srgbClr val="002060"/>
                </a:solidFill>
              </a:rPr>
            </a:br>
            <a:r>
              <a:rPr lang="nb-NO" b="1" dirty="0" smtClean="0">
                <a:solidFill>
                  <a:srgbClr val="002060"/>
                </a:solidFill>
              </a:rPr>
              <a:t>   (</a:t>
            </a:r>
            <a:r>
              <a:rPr lang="nb-NO" b="1" dirty="0" err="1" smtClean="0">
                <a:solidFill>
                  <a:srgbClr val="002060"/>
                </a:solidFill>
              </a:rPr>
              <a:t>DBH</a:t>
            </a:r>
            <a:r>
              <a:rPr lang="nb-NO" b="1" smtClean="0">
                <a:solidFill>
                  <a:srgbClr val="002060"/>
                </a:solidFill>
              </a:rPr>
              <a:t>)</a:t>
            </a:r>
            <a:endParaRPr lang="nb-NO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49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err="1" smtClean="0"/>
              <a:t>Ambisjonar</a:t>
            </a:r>
            <a:r>
              <a:rPr lang="nb-NO" sz="3600" dirty="0" smtClean="0"/>
              <a:t> og styringsrett i utakt</a:t>
            </a:r>
          </a:p>
        </p:txBody>
      </p:sp>
      <p:sp>
        <p:nvSpPr>
          <p:cNvPr id="29699" name="Plassholder for innhold 2"/>
          <p:cNvSpPr>
            <a:spLocks noGrp="1"/>
          </p:cNvSpPr>
          <p:nvPr>
            <p:ph idx="1"/>
          </p:nvPr>
        </p:nvSpPr>
        <p:spPr>
          <a:xfrm>
            <a:off x="539552" y="1479550"/>
            <a:ext cx="8137525" cy="4352925"/>
          </a:xfrm>
        </p:spPr>
        <p:txBody>
          <a:bodyPr/>
          <a:lstStyle/>
          <a:p>
            <a:r>
              <a:rPr lang="nb-NO" b="1" dirty="0" smtClean="0"/>
              <a:t>Spenning mellom fylkeskommunen sin ambisjon om å </a:t>
            </a:r>
            <a:r>
              <a:rPr lang="nb-NO" b="1" dirty="0" err="1" smtClean="0"/>
              <a:t>vere</a:t>
            </a:r>
            <a:r>
              <a:rPr lang="nb-NO" b="1" dirty="0" smtClean="0"/>
              <a:t> </a:t>
            </a:r>
            <a:r>
              <a:rPr lang="nb-NO" b="1" dirty="0" err="1" smtClean="0"/>
              <a:t>meir</a:t>
            </a:r>
            <a:r>
              <a:rPr lang="nb-NO" b="1" dirty="0" smtClean="0"/>
              <a:t> enn </a:t>
            </a:r>
            <a:r>
              <a:rPr lang="nb-NO" b="1" dirty="0" err="1" smtClean="0"/>
              <a:t>eigar</a:t>
            </a:r>
            <a:r>
              <a:rPr lang="nb-NO" b="1" dirty="0" smtClean="0"/>
              <a:t> og styret si rolle som </a:t>
            </a:r>
            <a:r>
              <a:rPr lang="nb-NO" b="1" dirty="0" err="1" smtClean="0"/>
              <a:t>ansvarleg</a:t>
            </a:r>
            <a:r>
              <a:rPr lang="nb-NO" b="1" dirty="0" smtClean="0"/>
              <a:t> instans for kvalitet og </a:t>
            </a:r>
            <a:r>
              <a:rPr lang="nb-NO" b="1" dirty="0" err="1" smtClean="0"/>
              <a:t>tilbodsstruktur</a:t>
            </a:r>
            <a:endParaRPr lang="nb-NO" b="1" dirty="0" smtClean="0"/>
          </a:p>
          <a:p>
            <a:r>
              <a:rPr lang="nb-NO" b="1" dirty="0" smtClean="0"/>
              <a:t>Fylkeskommunen </a:t>
            </a:r>
            <a:r>
              <a:rPr lang="nb-NO" b="1" dirty="0" err="1" smtClean="0"/>
              <a:t>ynskjer</a:t>
            </a:r>
            <a:r>
              <a:rPr lang="nb-NO" b="1" dirty="0" smtClean="0"/>
              <a:t> nok å </a:t>
            </a:r>
            <a:r>
              <a:rPr lang="nb-NO" b="1" dirty="0" err="1" smtClean="0"/>
              <a:t>gje</a:t>
            </a:r>
            <a:r>
              <a:rPr lang="nb-NO" b="1" dirty="0" smtClean="0"/>
              <a:t> signal om oppretting og nedlegging av </a:t>
            </a:r>
            <a:r>
              <a:rPr lang="nb-NO" b="1" dirty="0" err="1" smtClean="0"/>
              <a:t>tilbod</a:t>
            </a:r>
            <a:r>
              <a:rPr lang="nb-NO" b="1" dirty="0" smtClean="0"/>
              <a:t> (§ 1a)</a:t>
            </a:r>
          </a:p>
          <a:p>
            <a:r>
              <a:rPr lang="nb-NO" b="1" dirty="0" smtClean="0"/>
              <a:t>Fylkeskommunen må ta omsyn til </a:t>
            </a:r>
            <a:r>
              <a:rPr lang="nb-NO" b="1" dirty="0" err="1" smtClean="0"/>
              <a:t>gjeldande</a:t>
            </a:r>
            <a:r>
              <a:rPr lang="nb-NO" b="1" dirty="0" smtClean="0"/>
              <a:t> infrastruktur og samordna bruk av </a:t>
            </a:r>
            <a:r>
              <a:rPr lang="nb-NO" b="1" dirty="0" err="1" smtClean="0"/>
              <a:t>bygningar</a:t>
            </a:r>
            <a:r>
              <a:rPr lang="nb-NO" b="1" dirty="0" smtClean="0"/>
              <a:t> og </a:t>
            </a:r>
            <a:r>
              <a:rPr lang="nb-NO" b="1" dirty="0" err="1" smtClean="0"/>
              <a:t>faglege</a:t>
            </a:r>
            <a:r>
              <a:rPr lang="nb-NO" b="1" dirty="0" smtClean="0"/>
              <a:t> </a:t>
            </a:r>
            <a:r>
              <a:rPr lang="nb-NO" b="1" dirty="0" err="1" smtClean="0"/>
              <a:t>ressursar</a:t>
            </a:r>
            <a:r>
              <a:rPr lang="nb-NO" b="1" dirty="0" smtClean="0"/>
              <a:t> i vidaregåande skule</a:t>
            </a:r>
          </a:p>
          <a:p>
            <a:r>
              <a:rPr lang="nb-NO" b="1" dirty="0" smtClean="0"/>
              <a:t>Rollene må </a:t>
            </a:r>
            <a:r>
              <a:rPr lang="nb-NO" b="1" dirty="0" err="1" smtClean="0"/>
              <a:t>gjerast</a:t>
            </a:r>
            <a:r>
              <a:rPr lang="nb-NO" b="1" dirty="0" smtClean="0"/>
              <a:t> </a:t>
            </a:r>
            <a:r>
              <a:rPr lang="nb-NO" b="1" dirty="0" err="1" smtClean="0"/>
              <a:t>tydelege</a:t>
            </a:r>
            <a:r>
              <a:rPr lang="nb-NO" b="1" dirty="0" smtClean="0"/>
              <a:t> internt</a:t>
            </a:r>
            <a:br>
              <a:rPr lang="nb-NO" b="1" dirty="0" smtClean="0"/>
            </a:br>
            <a:r>
              <a:rPr lang="nb-NO" b="1" dirty="0" smtClean="0"/>
              <a:t>I Hordaland pågår dette arbeidet </a:t>
            </a:r>
            <a:r>
              <a:rPr lang="nb-NO" b="1" dirty="0" err="1" smtClean="0"/>
              <a:t>no</a:t>
            </a:r>
            <a:r>
              <a:rPr lang="nb-NO" b="1" dirty="0" smtClean="0"/>
              <a:t/>
            </a:r>
            <a:br>
              <a:rPr lang="nb-NO" b="1" dirty="0" smtClean="0"/>
            </a:br>
            <a:endParaRPr lang="nb-NO" b="1" dirty="0" smtClean="0"/>
          </a:p>
          <a:p>
            <a:endParaRPr lang="nb-NO" b="1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99280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err="1" smtClean="0"/>
              <a:t>Skulebruksplanen</a:t>
            </a:r>
            <a:r>
              <a:rPr lang="nb-NO" sz="3600" dirty="0" smtClean="0"/>
              <a:t> 2013</a:t>
            </a:r>
          </a:p>
        </p:txBody>
      </p:sp>
      <p:sp>
        <p:nvSpPr>
          <p:cNvPr id="29699" name="Plassholder for innhold 2"/>
          <p:cNvSpPr>
            <a:spLocks noGrp="1"/>
          </p:cNvSpPr>
          <p:nvPr>
            <p:ph idx="1"/>
          </p:nvPr>
        </p:nvSpPr>
        <p:spPr>
          <a:xfrm>
            <a:off x="611188" y="1479550"/>
            <a:ext cx="8137525" cy="4683125"/>
          </a:xfrm>
        </p:spPr>
        <p:txBody>
          <a:bodyPr/>
          <a:lstStyle/>
          <a:p>
            <a:pPr marL="0" indent="0">
              <a:buNone/>
            </a:pPr>
            <a:r>
              <a:rPr lang="nb-NO" b="1" dirty="0" err="1" smtClean="0"/>
              <a:t>Ein</a:t>
            </a:r>
            <a:r>
              <a:rPr lang="nb-NO" b="1" dirty="0" smtClean="0"/>
              <a:t> plan for større fleksibilitet i </a:t>
            </a:r>
            <a:r>
              <a:rPr lang="nb-NO" b="1" dirty="0" err="1" smtClean="0"/>
              <a:t>tilbodsstrukturen</a:t>
            </a:r>
            <a:r>
              <a:rPr lang="nb-NO" b="1" dirty="0" smtClean="0"/>
              <a:t> ..</a:t>
            </a:r>
          </a:p>
          <a:p>
            <a:pPr marL="0" indent="0">
              <a:buNone/>
            </a:pPr>
            <a:r>
              <a:rPr lang="nb-NO" b="1" u="sng" dirty="0" smtClean="0"/>
              <a:t>Bakgrunn</a:t>
            </a:r>
            <a:r>
              <a:rPr lang="nb-NO" b="1" dirty="0" smtClean="0"/>
              <a:t>:</a:t>
            </a:r>
            <a:br>
              <a:rPr lang="nb-NO" b="1" dirty="0" smtClean="0"/>
            </a:br>
            <a:r>
              <a:rPr lang="nb-NO" b="1" dirty="0" smtClean="0"/>
              <a:t>- Struktur (7 </a:t>
            </a:r>
            <a:r>
              <a:rPr lang="nb-NO" b="1" dirty="0" err="1" smtClean="0"/>
              <a:t>skular</a:t>
            </a:r>
            <a:r>
              <a:rPr lang="nb-NO" b="1" dirty="0" smtClean="0"/>
              <a:t>, kostbart, for smått)</a:t>
            </a:r>
            <a:br>
              <a:rPr lang="nb-NO" b="1" dirty="0" smtClean="0"/>
            </a:br>
            <a:r>
              <a:rPr lang="nb-NO" b="1" dirty="0" smtClean="0"/>
              <a:t>- Pressa drift, lite rom for nye </a:t>
            </a:r>
            <a:r>
              <a:rPr lang="nb-NO" b="1" dirty="0" err="1" smtClean="0"/>
              <a:t>investeringar</a:t>
            </a:r>
            <a:r>
              <a:rPr lang="nb-NO" b="1" dirty="0" smtClean="0"/>
              <a:t/>
            </a:r>
            <a:br>
              <a:rPr lang="nb-NO" b="1" dirty="0" smtClean="0"/>
            </a:br>
            <a:r>
              <a:rPr lang="nb-NO" b="1" dirty="0" smtClean="0"/>
              <a:t>- Små klasser (distrikta) &lt; - &gt; Store klasser (Bergen)</a:t>
            </a:r>
            <a:br>
              <a:rPr lang="nb-NO" b="1" dirty="0" smtClean="0"/>
            </a:br>
            <a:r>
              <a:rPr lang="nb-NO" b="1" dirty="0" smtClean="0"/>
              <a:t>- Undersøking og oversøking</a:t>
            </a:r>
            <a:br>
              <a:rPr lang="nb-NO" b="1" dirty="0" smtClean="0"/>
            </a:br>
            <a:r>
              <a:rPr lang="nb-NO" b="1" dirty="0" smtClean="0"/>
              <a:t>- </a:t>
            </a:r>
            <a:r>
              <a:rPr lang="nb-NO" b="1" dirty="0" err="1" smtClean="0"/>
              <a:t>Studentsatsar</a:t>
            </a:r>
            <a:r>
              <a:rPr lang="nb-NO" b="1" dirty="0" smtClean="0"/>
              <a:t> som går ned, </a:t>
            </a:r>
            <a:r>
              <a:rPr lang="nb-NO" b="1" dirty="0" err="1" smtClean="0"/>
              <a:t>underskot</a:t>
            </a:r>
            <a:endParaRPr lang="nb-NO" b="1" dirty="0" smtClean="0"/>
          </a:p>
          <a:p>
            <a:pPr marL="0" indent="0">
              <a:buNone/>
            </a:pPr>
            <a:r>
              <a:rPr lang="nb-NO" b="1" u="sng" dirty="0" smtClean="0"/>
              <a:t>Tema i </a:t>
            </a:r>
            <a:r>
              <a:rPr lang="nb-NO" b="1" u="sng" dirty="0" err="1" smtClean="0"/>
              <a:t>høyringa</a:t>
            </a:r>
            <a:r>
              <a:rPr lang="nb-NO" b="1" dirty="0" smtClean="0"/>
              <a:t>: ulike strukturalternativ</a:t>
            </a:r>
            <a:br>
              <a:rPr lang="nb-NO" b="1" dirty="0" smtClean="0"/>
            </a:br>
            <a:r>
              <a:rPr lang="nb-NO" b="1" dirty="0" smtClean="0"/>
              <a:t>- Status </a:t>
            </a:r>
            <a:r>
              <a:rPr lang="nb-NO" b="1" dirty="0" err="1" smtClean="0"/>
              <a:t>quo</a:t>
            </a:r>
            <a:r>
              <a:rPr lang="nb-NO" b="1" dirty="0" smtClean="0"/>
              <a:t>: nedlegging/rullering av </a:t>
            </a:r>
            <a:r>
              <a:rPr lang="nb-NO" b="1" dirty="0" err="1" smtClean="0"/>
              <a:t>tilbod</a:t>
            </a:r>
            <a:r>
              <a:rPr lang="nb-NO" b="1" dirty="0" smtClean="0"/>
              <a:t/>
            </a:r>
            <a:br>
              <a:rPr lang="nb-NO" b="1" dirty="0" smtClean="0"/>
            </a:br>
            <a:r>
              <a:rPr lang="nb-NO" b="1" dirty="0" smtClean="0"/>
              <a:t>- Sentral samordning av </a:t>
            </a:r>
            <a:r>
              <a:rPr lang="nb-NO" b="1" dirty="0" err="1" smtClean="0"/>
              <a:t>fagskulane</a:t>
            </a:r>
            <a:r>
              <a:rPr lang="nb-NO" b="1" dirty="0" smtClean="0"/>
              <a:t>, </a:t>
            </a:r>
            <a:r>
              <a:rPr lang="nb-NO" b="1" dirty="0" err="1" smtClean="0"/>
              <a:t>ein</a:t>
            </a:r>
            <a:r>
              <a:rPr lang="nb-NO" b="1" dirty="0" smtClean="0"/>
              <a:t> eller to </a:t>
            </a:r>
            <a:r>
              <a:rPr lang="nb-NO" b="1" dirty="0" err="1" smtClean="0"/>
              <a:t>skular</a:t>
            </a:r>
            <a:r>
              <a:rPr lang="nb-NO" b="1" dirty="0" smtClean="0"/>
              <a:t>,</a:t>
            </a:r>
            <a:br>
              <a:rPr lang="nb-NO" b="1" dirty="0" smtClean="0"/>
            </a:br>
            <a:r>
              <a:rPr lang="nb-NO" b="1" dirty="0" smtClean="0"/>
              <a:t>  desentraliserte </a:t>
            </a:r>
            <a:r>
              <a:rPr lang="nb-NO" b="1" dirty="0" err="1" smtClean="0"/>
              <a:t>tilbod</a:t>
            </a:r>
            <a:r>
              <a:rPr lang="nb-NO" b="1" dirty="0" smtClean="0"/>
              <a:t> etter behov</a:t>
            </a:r>
            <a:br>
              <a:rPr lang="nb-NO" b="1" dirty="0" smtClean="0"/>
            </a:br>
            <a:r>
              <a:rPr lang="nb-NO" b="1" dirty="0" smtClean="0"/>
              <a:t>- Sentralisering og samlokalisering</a:t>
            </a:r>
          </a:p>
          <a:p>
            <a:endParaRPr lang="nb-NO" b="1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73952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err="1" smtClean="0"/>
              <a:t>Skulebruksplanen</a:t>
            </a:r>
            <a:r>
              <a:rPr lang="nb-NO" sz="3600" dirty="0" smtClean="0"/>
              <a:t> - vedtak</a:t>
            </a:r>
          </a:p>
        </p:txBody>
      </p:sp>
      <p:sp>
        <p:nvSpPr>
          <p:cNvPr id="29699" name="Plassholder for innhold 2"/>
          <p:cNvSpPr>
            <a:spLocks noGrp="1"/>
          </p:cNvSpPr>
          <p:nvPr>
            <p:ph idx="1"/>
          </p:nvPr>
        </p:nvSpPr>
        <p:spPr>
          <a:xfrm>
            <a:off x="611188" y="1809750"/>
            <a:ext cx="8137525" cy="4352925"/>
          </a:xfrm>
        </p:spPr>
        <p:txBody>
          <a:bodyPr/>
          <a:lstStyle/>
          <a:p>
            <a:r>
              <a:rPr lang="nn-NO" dirty="0"/>
              <a:t>Administrativ samordning av </a:t>
            </a:r>
            <a:r>
              <a:rPr lang="nn-NO" dirty="0" smtClean="0"/>
              <a:t>fagskulane </a:t>
            </a:r>
            <a:r>
              <a:rPr lang="nn-NO" dirty="0"/>
              <a:t>med justering til to fagskular med desentraliserte </a:t>
            </a:r>
            <a:r>
              <a:rPr lang="nn-NO" dirty="0" smtClean="0"/>
              <a:t>tilbod</a:t>
            </a:r>
            <a:endParaRPr lang="nb-NO" b="1" dirty="0" smtClean="0"/>
          </a:p>
          <a:p>
            <a:r>
              <a:rPr lang="nb-NO" dirty="0" err="1" smtClean="0"/>
              <a:t>Ein</a:t>
            </a:r>
            <a:r>
              <a:rPr lang="nb-NO" dirty="0" smtClean="0"/>
              <a:t> teknisk-maritim </a:t>
            </a:r>
            <a:r>
              <a:rPr lang="nb-NO" dirty="0" err="1" smtClean="0"/>
              <a:t>fagskule</a:t>
            </a:r>
            <a:r>
              <a:rPr lang="nb-NO" dirty="0" smtClean="0"/>
              <a:t> gjennom </a:t>
            </a:r>
            <a:r>
              <a:rPr lang="nb-NO" dirty="0" err="1" smtClean="0"/>
              <a:t>samanslåing</a:t>
            </a:r>
            <a:r>
              <a:rPr lang="nb-NO" dirty="0" smtClean="0"/>
              <a:t> av Bergen tekniske og Bergen maritime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helsefagleg</a:t>
            </a:r>
            <a:r>
              <a:rPr lang="nb-NO" dirty="0" smtClean="0"/>
              <a:t> </a:t>
            </a:r>
            <a:r>
              <a:rPr lang="nb-NO" dirty="0" err="1" smtClean="0"/>
              <a:t>fagskule</a:t>
            </a:r>
            <a:r>
              <a:rPr lang="nb-NO" dirty="0" smtClean="0"/>
              <a:t> med forankring ved Fusa </a:t>
            </a:r>
            <a:r>
              <a:rPr lang="nb-NO" dirty="0" err="1" smtClean="0"/>
              <a:t>vidaregåande</a:t>
            </a:r>
            <a:r>
              <a:rPr lang="nb-NO" dirty="0" smtClean="0"/>
              <a:t> skule, men med </a:t>
            </a:r>
            <a:r>
              <a:rPr lang="nb-NO" dirty="0" err="1" smtClean="0"/>
              <a:t>tilbod</a:t>
            </a:r>
            <a:r>
              <a:rPr lang="nb-NO" dirty="0" smtClean="0"/>
              <a:t>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 err="1" smtClean="0"/>
              <a:t>stader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Implementering av ny struktur blir knytt til samlokalisering av Bergen tekniske og Bergen maritime.</a:t>
            </a:r>
          </a:p>
          <a:p>
            <a:endParaRPr lang="nb-NO" b="1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73952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618928" y="838200"/>
            <a:ext cx="4322271" cy="609600"/>
          </a:xfrm>
        </p:spPr>
        <p:txBody>
          <a:bodyPr/>
          <a:lstStyle/>
          <a:p>
            <a:pPr algn="ctr"/>
            <a:r>
              <a:rPr lang="nb-NO" dirty="0" smtClean="0"/>
              <a:t>Ny struktur i Hordaland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| </a:t>
            </a:r>
            <a:fld id="{6BD97B40-B989-4443-91C0-A1D4659AA4FA}" type="slidenum">
              <a:rPr lang="nb-NO" smtClean="0"/>
              <a:pPr/>
              <a:t>9</a:t>
            </a:fld>
            <a:endParaRPr lang="en-US"/>
          </a:p>
        </p:txBody>
      </p:sp>
      <p:grpSp>
        <p:nvGrpSpPr>
          <p:cNvPr id="34" name="Gruppe 33"/>
          <p:cNvGrpSpPr/>
          <p:nvPr/>
        </p:nvGrpSpPr>
        <p:grpSpPr>
          <a:xfrm>
            <a:off x="539552" y="1997229"/>
            <a:ext cx="3241571" cy="3254734"/>
            <a:chOff x="539552" y="2060848"/>
            <a:chExt cx="3241571" cy="3254734"/>
          </a:xfrm>
        </p:grpSpPr>
        <p:cxnSp>
          <p:nvCxnSpPr>
            <p:cNvPr id="35" name="Rett linje 34"/>
            <p:cNvCxnSpPr/>
            <p:nvPr/>
          </p:nvCxnSpPr>
          <p:spPr bwMode="auto">
            <a:xfrm>
              <a:off x="2098978" y="3639890"/>
              <a:ext cx="0" cy="52385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Rett linje 35"/>
            <p:cNvCxnSpPr/>
            <p:nvPr/>
          </p:nvCxnSpPr>
          <p:spPr bwMode="auto">
            <a:xfrm>
              <a:off x="2093991" y="2651573"/>
              <a:ext cx="0" cy="52385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Rektangel 10"/>
            <p:cNvSpPr>
              <a:spLocks noChangeArrowheads="1"/>
            </p:cNvSpPr>
            <p:nvPr/>
          </p:nvSpPr>
          <p:spPr bwMode="auto">
            <a:xfrm>
              <a:off x="1647474" y="2060848"/>
              <a:ext cx="893034" cy="64293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810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err="1" smtClean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Eigar</a:t>
              </a:r>
              <a:endParaRPr lang="nb-NO" sz="2000" dirty="0"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38" name="Rektangel 10"/>
            <p:cNvSpPr>
              <a:spLocks noChangeArrowheads="1"/>
            </p:cNvSpPr>
            <p:nvPr/>
          </p:nvSpPr>
          <p:spPr bwMode="auto">
            <a:xfrm>
              <a:off x="1656631" y="3076816"/>
              <a:ext cx="893034" cy="64293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 algn="ctr">
              <a:solidFill>
                <a:schemeClr val="accent5">
                  <a:lumMod val="5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smtClean="0">
                  <a:solidFill>
                    <a:schemeClr val="accent5">
                      <a:lumMod val="50000"/>
                    </a:schemeClr>
                  </a:solidFill>
                </a:rPr>
                <a:t>Styre</a:t>
              </a:r>
              <a:endParaRPr lang="nb-NO" sz="20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39" name="Rett linje 38"/>
            <p:cNvCxnSpPr/>
            <p:nvPr/>
          </p:nvCxnSpPr>
          <p:spPr bwMode="auto">
            <a:xfrm>
              <a:off x="1018859" y="3763635"/>
              <a:ext cx="0" cy="52385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Rett linje 39"/>
            <p:cNvCxnSpPr/>
            <p:nvPr/>
          </p:nvCxnSpPr>
          <p:spPr bwMode="auto">
            <a:xfrm>
              <a:off x="3179098" y="3763635"/>
              <a:ext cx="0" cy="52385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Rett linje 40"/>
            <p:cNvCxnSpPr/>
            <p:nvPr/>
          </p:nvCxnSpPr>
          <p:spPr bwMode="auto">
            <a:xfrm>
              <a:off x="1018859" y="3789040"/>
              <a:ext cx="1096667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Rett linje 41"/>
            <p:cNvCxnSpPr/>
            <p:nvPr/>
          </p:nvCxnSpPr>
          <p:spPr bwMode="auto">
            <a:xfrm>
              <a:off x="2079523" y="3789040"/>
              <a:ext cx="1096667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Rett linje 42"/>
            <p:cNvCxnSpPr/>
            <p:nvPr/>
          </p:nvCxnSpPr>
          <p:spPr bwMode="auto">
            <a:xfrm>
              <a:off x="2935878" y="4442589"/>
              <a:ext cx="0" cy="52385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Rett linje 43"/>
            <p:cNvCxnSpPr/>
            <p:nvPr/>
          </p:nvCxnSpPr>
          <p:spPr bwMode="auto">
            <a:xfrm>
              <a:off x="3521670" y="4437112"/>
              <a:ext cx="0" cy="52385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5" name="Gruppe 44"/>
            <p:cNvGrpSpPr/>
            <p:nvPr/>
          </p:nvGrpSpPr>
          <p:grpSpPr>
            <a:xfrm>
              <a:off x="2699792" y="4878888"/>
              <a:ext cx="1081331" cy="436694"/>
              <a:chOff x="7883157" y="5104640"/>
              <a:chExt cx="1081331" cy="436694"/>
            </a:xfrm>
          </p:grpSpPr>
          <p:sp>
            <p:nvSpPr>
              <p:cNvPr id="56" name="Ellipse 55"/>
              <p:cNvSpPr/>
              <p:nvPr/>
            </p:nvSpPr>
            <p:spPr bwMode="auto">
              <a:xfrm>
                <a:off x="7883157" y="5104640"/>
                <a:ext cx="505267" cy="436694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b-NO" sz="2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7" name="TekstSylinder 56"/>
              <p:cNvSpPr txBox="1"/>
              <p:nvPr/>
            </p:nvSpPr>
            <p:spPr>
              <a:xfrm>
                <a:off x="7908004" y="5172002"/>
                <a:ext cx="45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Lære-</a:t>
                </a:r>
              </a:p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stad</a:t>
                </a:r>
                <a:endParaRPr lang="nb-NO" sz="9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8" name="Ellipse 57"/>
              <p:cNvSpPr/>
              <p:nvPr/>
            </p:nvSpPr>
            <p:spPr bwMode="auto">
              <a:xfrm>
                <a:off x="8459221" y="5104640"/>
                <a:ext cx="505267" cy="436694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b-NO" sz="2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9" name="TekstSylinder 58"/>
              <p:cNvSpPr txBox="1"/>
              <p:nvPr/>
            </p:nvSpPr>
            <p:spPr>
              <a:xfrm>
                <a:off x="8484068" y="5172002"/>
                <a:ext cx="45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Lære-</a:t>
                </a:r>
              </a:p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stad</a:t>
                </a:r>
                <a:endParaRPr lang="nb-NO" sz="9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cxnSp>
          <p:nvCxnSpPr>
            <p:cNvPr id="46" name="Rett linje 45"/>
            <p:cNvCxnSpPr/>
            <p:nvPr/>
          </p:nvCxnSpPr>
          <p:spPr bwMode="auto">
            <a:xfrm>
              <a:off x="775638" y="4442589"/>
              <a:ext cx="0" cy="52385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Rett linje 46"/>
            <p:cNvCxnSpPr/>
            <p:nvPr/>
          </p:nvCxnSpPr>
          <p:spPr bwMode="auto">
            <a:xfrm>
              <a:off x="1361430" y="4437112"/>
              <a:ext cx="0" cy="52385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8" name="Gruppe 47"/>
            <p:cNvGrpSpPr/>
            <p:nvPr/>
          </p:nvGrpSpPr>
          <p:grpSpPr>
            <a:xfrm>
              <a:off x="539552" y="4878888"/>
              <a:ext cx="1081331" cy="436694"/>
              <a:chOff x="7883157" y="5104640"/>
              <a:chExt cx="1081331" cy="436694"/>
            </a:xfrm>
          </p:grpSpPr>
          <p:sp>
            <p:nvSpPr>
              <p:cNvPr id="52" name="Ellipse 51"/>
              <p:cNvSpPr/>
              <p:nvPr/>
            </p:nvSpPr>
            <p:spPr bwMode="auto">
              <a:xfrm>
                <a:off x="7883157" y="5104640"/>
                <a:ext cx="505267" cy="436694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b-NO" sz="2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3" name="TekstSylinder 52"/>
              <p:cNvSpPr txBox="1"/>
              <p:nvPr/>
            </p:nvSpPr>
            <p:spPr>
              <a:xfrm>
                <a:off x="7908004" y="5172002"/>
                <a:ext cx="45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Lære-</a:t>
                </a:r>
              </a:p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stad</a:t>
                </a:r>
                <a:endParaRPr lang="nb-NO" sz="9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54" name="Ellipse 53"/>
              <p:cNvSpPr/>
              <p:nvPr/>
            </p:nvSpPr>
            <p:spPr bwMode="auto">
              <a:xfrm>
                <a:off x="8459221" y="5104640"/>
                <a:ext cx="505267" cy="436694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b-NO" sz="2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5" name="TekstSylinder 54"/>
              <p:cNvSpPr txBox="1"/>
              <p:nvPr/>
            </p:nvSpPr>
            <p:spPr>
              <a:xfrm>
                <a:off x="8484068" y="5172002"/>
                <a:ext cx="45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Lære-</a:t>
                </a:r>
              </a:p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stad</a:t>
                </a:r>
                <a:endParaRPr lang="nb-NO" sz="9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sp>
          <p:nvSpPr>
            <p:cNvPr id="49" name="Rektangel 11"/>
            <p:cNvSpPr>
              <a:spLocks noChangeArrowheads="1"/>
            </p:cNvSpPr>
            <p:nvPr/>
          </p:nvSpPr>
          <p:spPr bwMode="auto">
            <a:xfrm>
              <a:off x="1647474" y="4024859"/>
              <a:ext cx="936105" cy="6429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38100" algn="ctr">
              <a:solidFill>
                <a:schemeClr val="accent3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Fag-skule</a:t>
              </a:r>
              <a:endParaRPr lang="nb-NO" sz="2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0" name="Rektangel 11"/>
            <p:cNvSpPr>
              <a:spLocks noChangeArrowheads="1"/>
            </p:cNvSpPr>
            <p:nvPr/>
          </p:nvSpPr>
          <p:spPr bwMode="auto">
            <a:xfrm>
              <a:off x="567355" y="4029993"/>
              <a:ext cx="936105" cy="6429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38100" algn="ctr">
              <a:solidFill>
                <a:schemeClr val="accent3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Fag-skule</a:t>
              </a:r>
              <a:endParaRPr lang="nb-NO" sz="2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1" name="Rektangel 11"/>
            <p:cNvSpPr>
              <a:spLocks noChangeArrowheads="1"/>
            </p:cNvSpPr>
            <p:nvPr/>
          </p:nvSpPr>
          <p:spPr bwMode="auto">
            <a:xfrm>
              <a:off x="2727594" y="4029993"/>
              <a:ext cx="936105" cy="6429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38100" algn="ctr">
              <a:solidFill>
                <a:schemeClr val="accent3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Fag-skule</a:t>
              </a:r>
              <a:endParaRPr lang="nb-NO" sz="2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60" name="Pil høyre 59"/>
          <p:cNvSpPr/>
          <p:nvPr/>
        </p:nvSpPr>
        <p:spPr bwMode="auto">
          <a:xfrm>
            <a:off x="3654503" y="2893812"/>
            <a:ext cx="1835598" cy="82534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5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62" name="Gruppe 61"/>
          <p:cNvGrpSpPr/>
          <p:nvPr/>
        </p:nvGrpSpPr>
        <p:grpSpPr>
          <a:xfrm>
            <a:off x="5881134" y="2138009"/>
            <a:ext cx="2294595" cy="3174823"/>
            <a:chOff x="981261" y="2060848"/>
            <a:chExt cx="2294595" cy="3174823"/>
          </a:xfrm>
        </p:grpSpPr>
        <p:cxnSp>
          <p:nvCxnSpPr>
            <p:cNvPr id="69" name="Rett linje 68"/>
            <p:cNvCxnSpPr>
              <a:endCxn id="87" idx="2"/>
            </p:cNvCxnSpPr>
            <p:nvPr/>
          </p:nvCxnSpPr>
          <p:spPr bwMode="auto">
            <a:xfrm>
              <a:off x="2093991" y="2651573"/>
              <a:ext cx="9157" cy="1068181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Rektangel 10"/>
            <p:cNvSpPr>
              <a:spLocks noChangeArrowheads="1"/>
            </p:cNvSpPr>
            <p:nvPr/>
          </p:nvSpPr>
          <p:spPr bwMode="auto">
            <a:xfrm>
              <a:off x="1647474" y="2060848"/>
              <a:ext cx="893034" cy="64293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810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err="1" smtClean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Eigar</a:t>
              </a:r>
              <a:endParaRPr lang="nb-NO" sz="2000" dirty="0"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7" name="Rektangel 10"/>
            <p:cNvSpPr>
              <a:spLocks noChangeArrowheads="1"/>
            </p:cNvSpPr>
            <p:nvPr/>
          </p:nvSpPr>
          <p:spPr bwMode="auto">
            <a:xfrm>
              <a:off x="1656631" y="3076816"/>
              <a:ext cx="893034" cy="64293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 algn="ctr">
              <a:solidFill>
                <a:schemeClr val="accent5">
                  <a:lumMod val="5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smtClean="0">
                  <a:solidFill>
                    <a:schemeClr val="accent5">
                      <a:lumMod val="50000"/>
                    </a:schemeClr>
                  </a:solidFill>
                </a:rPr>
                <a:t>Styre</a:t>
              </a:r>
              <a:endParaRPr lang="nb-NO" sz="20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cxnSp>
          <p:nvCxnSpPr>
            <p:cNvPr id="92" name="Rett linje 91"/>
            <p:cNvCxnSpPr/>
            <p:nvPr/>
          </p:nvCxnSpPr>
          <p:spPr bwMode="auto">
            <a:xfrm>
              <a:off x="1534900" y="3849422"/>
              <a:ext cx="1117859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95" name="Gruppe 94"/>
            <p:cNvGrpSpPr/>
            <p:nvPr/>
          </p:nvGrpSpPr>
          <p:grpSpPr>
            <a:xfrm>
              <a:off x="2216610" y="4796313"/>
              <a:ext cx="1059246" cy="439358"/>
              <a:chOff x="7399975" y="5022065"/>
              <a:chExt cx="1059246" cy="439358"/>
            </a:xfrm>
          </p:grpSpPr>
          <p:sp>
            <p:nvSpPr>
              <p:cNvPr id="106" name="Ellipse 105"/>
              <p:cNvSpPr/>
              <p:nvPr/>
            </p:nvSpPr>
            <p:spPr bwMode="auto">
              <a:xfrm>
                <a:off x="7399975" y="5022065"/>
                <a:ext cx="505267" cy="436694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b-NO" sz="2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7" name="TekstSylinder 106"/>
              <p:cNvSpPr txBox="1"/>
              <p:nvPr/>
            </p:nvSpPr>
            <p:spPr>
              <a:xfrm>
                <a:off x="7424821" y="5046932"/>
                <a:ext cx="45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Lære-</a:t>
                </a:r>
              </a:p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stad</a:t>
                </a:r>
                <a:endParaRPr lang="nb-NO" sz="9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08" name="Ellipse 107"/>
              <p:cNvSpPr/>
              <p:nvPr/>
            </p:nvSpPr>
            <p:spPr bwMode="auto">
              <a:xfrm>
                <a:off x="7953954" y="5024729"/>
                <a:ext cx="505267" cy="436694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b-NO" sz="2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9" name="TekstSylinder 108"/>
              <p:cNvSpPr txBox="1"/>
              <p:nvPr/>
            </p:nvSpPr>
            <p:spPr>
              <a:xfrm>
                <a:off x="7980742" y="5053301"/>
                <a:ext cx="45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Lære-</a:t>
                </a:r>
              </a:p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stad</a:t>
                </a:r>
                <a:endParaRPr lang="nb-NO" sz="9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98" name="Gruppe 97"/>
            <p:cNvGrpSpPr/>
            <p:nvPr/>
          </p:nvGrpSpPr>
          <p:grpSpPr>
            <a:xfrm>
              <a:off x="981261" y="4779420"/>
              <a:ext cx="1107174" cy="444773"/>
              <a:chOff x="8324866" y="5005172"/>
              <a:chExt cx="1107174" cy="444773"/>
            </a:xfrm>
          </p:grpSpPr>
          <p:sp>
            <p:nvSpPr>
              <p:cNvPr id="102" name="Ellipse 101"/>
              <p:cNvSpPr/>
              <p:nvPr/>
            </p:nvSpPr>
            <p:spPr bwMode="auto">
              <a:xfrm>
                <a:off x="8324866" y="5013251"/>
                <a:ext cx="505267" cy="436694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b-NO" sz="2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3" name="TekstSylinder 102"/>
              <p:cNvSpPr txBox="1"/>
              <p:nvPr/>
            </p:nvSpPr>
            <p:spPr>
              <a:xfrm>
                <a:off x="8346793" y="5058410"/>
                <a:ext cx="5307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Lære-</a:t>
                </a:r>
              </a:p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stad</a:t>
                </a:r>
                <a:endParaRPr lang="nb-NO" sz="9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04" name="Ellipse 103"/>
              <p:cNvSpPr/>
              <p:nvPr/>
            </p:nvSpPr>
            <p:spPr bwMode="auto">
              <a:xfrm>
                <a:off x="8926773" y="5005172"/>
                <a:ext cx="505267" cy="436694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bg2">
                    <a:lumMod val="25000"/>
                  </a:schemeClr>
                </a:solidFill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nb-NO" sz="25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5" name="TekstSylinder 104"/>
              <p:cNvSpPr txBox="1"/>
              <p:nvPr/>
            </p:nvSpPr>
            <p:spPr>
              <a:xfrm>
                <a:off x="8976467" y="5047141"/>
                <a:ext cx="4555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Lære-</a:t>
                </a:r>
              </a:p>
              <a:p>
                <a:pPr algn="ctr"/>
                <a:r>
                  <a:rPr lang="nb-NO" sz="900" dirty="0" smtClean="0">
                    <a:solidFill>
                      <a:schemeClr val="bg2">
                        <a:lumMod val="25000"/>
                      </a:schemeClr>
                    </a:solidFill>
                  </a:rPr>
                  <a:t>stad</a:t>
                </a:r>
                <a:endParaRPr lang="nb-NO" sz="9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sp>
          <p:nvSpPr>
            <p:cNvPr id="99" name="Rektangel 11"/>
            <p:cNvSpPr>
              <a:spLocks noChangeArrowheads="1"/>
            </p:cNvSpPr>
            <p:nvPr/>
          </p:nvSpPr>
          <p:spPr bwMode="auto">
            <a:xfrm>
              <a:off x="1066848" y="4003494"/>
              <a:ext cx="936105" cy="6429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38100" algn="ctr">
              <a:solidFill>
                <a:schemeClr val="accent3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Fag-skule</a:t>
              </a:r>
              <a:endParaRPr lang="nb-NO" sz="2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01" name="Rektangel 11"/>
            <p:cNvSpPr>
              <a:spLocks noChangeArrowheads="1"/>
            </p:cNvSpPr>
            <p:nvPr/>
          </p:nvSpPr>
          <p:spPr bwMode="auto">
            <a:xfrm>
              <a:off x="2184707" y="4003495"/>
              <a:ext cx="936105" cy="6429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38100" algn="ctr">
              <a:solidFill>
                <a:schemeClr val="accent3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nb-NO" sz="2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Fag-skule</a:t>
              </a:r>
              <a:endParaRPr lang="nb-NO" sz="2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</p:grpSp>
      <p:cxnSp>
        <p:nvCxnSpPr>
          <p:cNvPr id="112" name="Rett linje 111"/>
          <p:cNvCxnSpPr/>
          <p:nvPr/>
        </p:nvCxnSpPr>
        <p:spPr bwMode="auto">
          <a:xfrm>
            <a:off x="6133767" y="4723593"/>
            <a:ext cx="0" cy="11856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Rett linje 123"/>
          <p:cNvCxnSpPr/>
          <p:nvPr/>
        </p:nvCxnSpPr>
        <p:spPr bwMode="auto">
          <a:xfrm>
            <a:off x="7909750" y="4738020"/>
            <a:ext cx="0" cy="11856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Rett linje 124"/>
          <p:cNvCxnSpPr/>
          <p:nvPr/>
        </p:nvCxnSpPr>
        <p:spPr bwMode="auto">
          <a:xfrm>
            <a:off x="6423099" y="3897627"/>
            <a:ext cx="934" cy="17845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Rett linje 130"/>
          <p:cNvCxnSpPr/>
          <p:nvPr/>
        </p:nvCxnSpPr>
        <p:spPr bwMode="auto">
          <a:xfrm>
            <a:off x="6734905" y="4738018"/>
            <a:ext cx="0" cy="11856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Rett linje 131"/>
          <p:cNvCxnSpPr/>
          <p:nvPr/>
        </p:nvCxnSpPr>
        <p:spPr bwMode="auto">
          <a:xfrm>
            <a:off x="7308304" y="4738019"/>
            <a:ext cx="0" cy="11856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Rett linje 132"/>
          <p:cNvCxnSpPr/>
          <p:nvPr/>
        </p:nvCxnSpPr>
        <p:spPr bwMode="auto">
          <a:xfrm>
            <a:off x="7548944" y="3897627"/>
            <a:ext cx="0" cy="182875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Rett linje 134"/>
          <p:cNvCxnSpPr/>
          <p:nvPr/>
        </p:nvCxnSpPr>
        <p:spPr bwMode="auto">
          <a:xfrm>
            <a:off x="7003021" y="3808022"/>
            <a:ext cx="0" cy="118561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562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mal">
  <a:themeElements>
    <a:clrScheme name="ppt_mal 1">
      <a:dk1>
        <a:srgbClr val="1A171B"/>
      </a:dk1>
      <a:lt1>
        <a:srgbClr val="FFFFFF"/>
      </a:lt1>
      <a:dk2>
        <a:srgbClr val="DD1740"/>
      </a:dk2>
      <a:lt2>
        <a:srgbClr val="F1EDE4"/>
      </a:lt2>
      <a:accent1>
        <a:srgbClr val="DD1740"/>
      </a:accent1>
      <a:accent2>
        <a:srgbClr val="FFD100"/>
      </a:accent2>
      <a:accent3>
        <a:srgbClr val="FFFFFF"/>
      </a:accent3>
      <a:accent4>
        <a:srgbClr val="141215"/>
      </a:accent4>
      <a:accent5>
        <a:srgbClr val="EBABAF"/>
      </a:accent5>
      <a:accent6>
        <a:srgbClr val="E7BD00"/>
      </a:accent6>
      <a:hlink>
        <a:srgbClr val="B8AFA6"/>
      </a:hlink>
      <a:folHlink>
        <a:srgbClr val="8E83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mal 1">
        <a:dk1>
          <a:srgbClr val="1A171B"/>
        </a:dk1>
        <a:lt1>
          <a:srgbClr val="FFFFFF"/>
        </a:lt1>
        <a:dk2>
          <a:srgbClr val="DD1740"/>
        </a:dk2>
        <a:lt2>
          <a:srgbClr val="F1EDE4"/>
        </a:lt2>
        <a:accent1>
          <a:srgbClr val="DD1740"/>
        </a:accent1>
        <a:accent2>
          <a:srgbClr val="FFD100"/>
        </a:accent2>
        <a:accent3>
          <a:srgbClr val="FFFFFF"/>
        </a:accent3>
        <a:accent4>
          <a:srgbClr val="141215"/>
        </a:accent4>
        <a:accent5>
          <a:srgbClr val="EBABAF"/>
        </a:accent5>
        <a:accent6>
          <a:srgbClr val="E7BD00"/>
        </a:accent6>
        <a:hlink>
          <a:srgbClr val="B8AFA6"/>
        </a:hlink>
        <a:folHlink>
          <a:srgbClr val="8E83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ogo plassert i bunn">
  <a:themeElements>
    <a:clrScheme name="Logo plassert i bunn 1">
      <a:dk1>
        <a:srgbClr val="1A171B"/>
      </a:dk1>
      <a:lt1>
        <a:srgbClr val="FFFFFF"/>
      </a:lt1>
      <a:dk2>
        <a:srgbClr val="DD1740"/>
      </a:dk2>
      <a:lt2>
        <a:srgbClr val="F1EDE4"/>
      </a:lt2>
      <a:accent1>
        <a:srgbClr val="DD1740"/>
      </a:accent1>
      <a:accent2>
        <a:srgbClr val="FFD100"/>
      </a:accent2>
      <a:accent3>
        <a:srgbClr val="FFFFFF"/>
      </a:accent3>
      <a:accent4>
        <a:srgbClr val="141215"/>
      </a:accent4>
      <a:accent5>
        <a:srgbClr val="EBABAF"/>
      </a:accent5>
      <a:accent6>
        <a:srgbClr val="E7BD00"/>
      </a:accent6>
      <a:hlink>
        <a:srgbClr val="B8AFA6"/>
      </a:hlink>
      <a:folHlink>
        <a:srgbClr val="8E837A"/>
      </a:folHlink>
    </a:clrScheme>
    <a:fontScheme name="Logo plassert i bun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ogo plassert i bunn 1">
        <a:dk1>
          <a:srgbClr val="1A171B"/>
        </a:dk1>
        <a:lt1>
          <a:srgbClr val="FFFFFF"/>
        </a:lt1>
        <a:dk2>
          <a:srgbClr val="DD1740"/>
        </a:dk2>
        <a:lt2>
          <a:srgbClr val="F1EDE4"/>
        </a:lt2>
        <a:accent1>
          <a:srgbClr val="DD1740"/>
        </a:accent1>
        <a:accent2>
          <a:srgbClr val="FFD100"/>
        </a:accent2>
        <a:accent3>
          <a:srgbClr val="FFFFFF"/>
        </a:accent3>
        <a:accent4>
          <a:srgbClr val="141215"/>
        </a:accent4>
        <a:accent5>
          <a:srgbClr val="EBABAF"/>
        </a:accent5>
        <a:accent6>
          <a:srgbClr val="E7BD00"/>
        </a:accent6>
        <a:hlink>
          <a:srgbClr val="B8AFA6"/>
        </a:hlink>
        <a:folHlink>
          <a:srgbClr val="8E83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ppt_mal">
  <a:themeElements>
    <a:clrScheme name="4_ppt_mal 1">
      <a:dk1>
        <a:srgbClr val="1A171B"/>
      </a:dk1>
      <a:lt1>
        <a:srgbClr val="FFFFFF"/>
      </a:lt1>
      <a:dk2>
        <a:srgbClr val="DD1740"/>
      </a:dk2>
      <a:lt2>
        <a:srgbClr val="F1EDE4"/>
      </a:lt2>
      <a:accent1>
        <a:srgbClr val="DD1740"/>
      </a:accent1>
      <a:accent2>
        <a:srgbClr val="FFD100"/>
      </a:accent2>
      <a:accent3>
        <a:srgbClr val="FFFFFF"/>
      </a:accent3>
      <a:accent4>
        <a:srgbClr val="141215"/>
      </a:accent4>
      <a:accent5>
        <a:srgbClr val="EBABAF"/>
      </a:accent5>
      <a:accent6>
        <a:srgbClr val="E7BD00"/>
      </a:accent6>
      <a:hlink>
        <a:srgbClr val="B8AFA6"/>
      </a:hlink>
      <a:folHlink>
        <a:srgbClr val="8E837A"/>
      </a:folHlink>
    </a:clrScheme>
    <a:fontScheme name="4_ppt_m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ppt_mal 1">
        <a:dk1>
          <a:srgbClr val="1A171B"/>
        </a:dk1>
        <a:lt1>
          <a:srgbClr val="FFFFFF"/>
        </a:lt1>
        <a:dk2>
          <a:srgbClr val="DD1740"/>
        </a:dk2>
        <a:lt2>
          <a:srgbClr val="F1EDE4"/>
        </a:lt2>
        <a:accent1>
          <a:srgbClr val="DD1740"/>
        </a:accent1>
        <a:accent2>
          <a:srgbClr val="FFD100"/>
        </a:accent2>
        <a:accent3>
          <a:srgbClr val="FFFFFF"/>
        </a:accent3>
        <a:accent4>
          <a:srgbClr val="141215"/>
        </a:accent4>
        <a:accent5>
          <a:srgbClr val="EBABAF"/>
        </a:accent5>
        <a:accent6>
          <a:srgbClr val="E7BD00"/>
        </a:accent6>
        <a:hlink>
          <a:srgbClr val="B8AFA6"/>
        </a:hlink>
        <a:folHlink>
          <a:srgbClr val="8E83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pt_mal">
  <a:themeElements>
    <a:clrScheme name="3_ppt_mal 1">
      <a:dk1>
        <a:srgbClr val="1A171B"/>
      </a:dk1>
      <a:lt1>
        <a:srgbClr val="FFFFFF"/>
      </a:lt1>
      <a:dk2>
        <a:srgbClr val="DD1740"/>
      </a:dk2>
      <a:lt2>
        <a:srgbClr val="F1EDE4"/>
      </a:lt2>
      <a:accent1>
        <a:srgbClr val="DD1740"/>
      </a:accent1>
      <a:accent2>
        <a:srgbClr val="FFD100"/>
      </a:accent2>
      <a:accent3>
        <a:srgbClr val="FFFFFF"/>
      </a:accent3>
      <a:accent4>
        <a:srgbClr val="141215"/>
      </a:accent4>
      <a:accent5>
        <a:srgbClr val="EBABAF"/>
      </a:accent5>
      <a:accent6>
        <a:srgbClr val="E7BD00"/>
      </a:accent6>
      <a:hlink>
        <a:srgbClr val="B8AFA6"/>
      </a:hlink>
      <a:folHlink>
        <a:srgbClr val="8E837A"/>
      </a:folHlink>
    </a:clrScheme>
    <a:fontScheme name="3_ppt_m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ppt_mal 1">
        <a:dk1>
          <a:srgbClr val="1A171B"/>
        </a:dk1>
        <a:lt1>
          <a:srgbClr val="FFFFFF"/>
        </a:lt1>
        <a:dk2>
          <a:srgbClr val="DD1740"/>
        </a:dk2>
        <a:lt2>
          <a:srgbClr val="F1EDE4"/>
        </a:lt2>
        <a:accent1>
          <a:srgbClr val="DD1740"/>
        </a:accent1>
        <a:accent2>
          <a:srgbClr val="FFD100"/>
        </a:accent2>
        <a:accent3>
          <a:srgbClr val="FFFFFF"/>
        </a:accent3>
        <a:accent4>
          <a:srgbClr val="141215"/>
        </a:accent4>
        <a:accent5>
          <a:srgbClr val="EBABAF"/>
        </a:accent5>
        <a:accent6>
          <a:srgbClr val="E7BD00"/>
        </a:accent6>
        <a:hlink>
          <a:srgbClr val="B8AFA6"/>
        </a:hlink>
        <a:folHlink>
          <a:srgbClr val="8E83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ppt_mal 1">
    <a:dk1>
      <a:srgbClr val="1A171B"/>
    </a:dk1>
    <a:lt1>
      <a:srgbClr val="FFFFFF"/>
    </a:lt1>
    <a:dk2>
      <a:srgbClr val="DD1740"/>
    </a:dk2>
    <a:lt2>
      <a:srgbClr val="F1EDE4"/>
    </a:lt2>
    <a:accent1>
      <a:srgbClr val="DD1740"/>
    </a:accent1>
    <a:accent2>
      <a:srgbClr val="FFD100"/>
    </a:accent2>
    <a:accent3>
      <a:srgbClr val="FFFFFF"/>
    </a:accent3>
    <a:accent4>
      <a:srgbClr val="141215"/>
    </a:accent4>
    <a:accent5>
      <a:srgbClr val="EBABAF"/>
    </a:accent5>
    <a:accent6>
      <a:srgbClr val="E7BD00"/>
    </a:accent6>
    <a:hlink>
      <a:srgbClr val="B8AFA6"/>
    </a:hlink>
    <a:folHlink>
      <a:srgbClr val="8E837A"/>
    </a:folHlink>
  </a:clrScheme>
</a:themeOverride>
</file>

<file path=ppt/theme/themeOverride2.xml><?xml version="1.0" encoding="utf-8"?>
<a:themeOverride xmlns:a="http://schemas.openxmlformats.org/drawingml/2006/main">
  <a:clrScheme name="2_ppt_mal 1">
    <a:dk1>
      <a:srgbClr val="1A171B"/>
    </a:dk1>
    <a:lt1>
      <a:srgbClr val="FFFFFF"/>
    </a:lt1>
    <a:dk2>
      <a:srgbClr val="DD1740"/>
    </a:dk2>
    <a:lt2>
      <a:srgbClr val="F1EDE4"/>
    </a:lt2>
    <a:accent1>
      <a:srgbClr val="DD1740"/>
    </a:accent1>
    <a:accent2>
      <a:srgbClr val="FFD100"/>
    </a:accent2>
    <a:accent3>
      <a:srgbClr val="FFFFFF"/>
    </a:accent3>
    <a:accent4>
      <a:srgbClr val="141215"/>
    </a:accent4>
    <a:accent5>
      <a:srgbClr val="EBABAF"/>
    </a:accent5>
    <a:accent6>
      <a:srgbClr val="E7BD00"/>
    </a:accent6>
    <a:hlink>
      <a:srgbClr val="B8AFA6"/>
    </a:hlink>
    <a:folHlink>
      <a:srgbClr val="8E837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2038</TotalTime>
  <Words>661</Words>
  <Application>Microsoft Office PowerPoint</Application>
  <PresentationFormat>Skjermfremvisning (4:3)</PresentationFormat>
  <Paragraphs>195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Lysbildetitler</vt:lpstr>
      </vt:variant>
      <vt:variant>
        <vt:i4>14</vt:i4>
      </vt:variant>
    </vt:vector>
  </HeadingPairs>
  <TitlesOfParts>
    <vt:vector size="18" baseType="lpstr">
      <vt:lpstr>ppt_mal</vt:lpstr>
      <vt:lpstr>Logo plassert i bunn</vt:lpstr>
      <vt:lpstr>4_ppt_mal</vt:lpstr>
      <vt:lpstr>3_ppt_mal</vt:lpstr>
      <vt:lpstr>Fagskulane i Hordaland betydning og forvaltning</vt:lpstr>
      <vt:lpstr>Fagskulane og skuleeigar</vt:lpstr>
      <vt:lpstr>Det todelte forvaltningsansvaret</vt:lpstr>
      <vt:lpstr>Kvalitetane (Regional næringsplan)</vt:lpstr>
      <vt:lpstr>Politisk ambisjon – styrkje tilbodet</vt:lpstr>
      <vt:lpstr>Ambisjonar og styringsrett i utakt</vt:lpstr>
      <vt:lpstr>Skulebruksplanen 2013</vt:lpstr>
      <vt:lpstr>Skulebruksplanen - vedtak</vt:lpstr>
      <vt:lpstr>Ny struktur i Hordaland</vt:lpstr>
      <vt:lpstr>Fagskulen – eit fullverdig og framtidsretta tilbod</vt:lpstr>
      <vt:lpstr>Aktuelle utfordringar</vt:lpstr>
      <vt:lpstr>PowerPoint-presentasjon</vt:lpstr>
      <vt:lpstr>Takk for meg!</vt:lpstr>
      <vt:lpstr>PowerPoint-presentasjon</vt:lpstr>
    </vt:vector>
  </TitlesOfParts>
  <Company>Hordaland Fylkeskommune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Jørgen Høivik Bye</dc:creator>
  <dc:description>Template by addpoint.no</dc:description>
  <cp:lastModifiedBy>BIT</cp:lastModifiedBy>
  <cp:revision>272</cp:revision>
  <dcterms:created xsi:type="dcterms:W3CDTF">2012-01-30T14:33:35Z</dcterms:created>
  <dcterms:modified xsi:type="dcterms:W3CDTF">2014-03-20T23:50:52Z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