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9" r:id="rId2"/>
    <p:sldId id="322" r:id="rId3"/>
    <p:sldId id="323" r:id="rId4"/>
    <p:sldId id="324" r:id="rId5"/>
    <p:sldId id="310" r:id="rId6"/>
    <p:sldId id="311" r:id="rId7"/>
    <p:sldId id="313" r:id="rId8"/>
    <p:sldId id="321" r:id="rId9"/>
    <p:sldId id="312" r:id="rId10"/>
    <p:sldId id="314" r:id="rId11"/>
    <p:sldId id="315" r:id="rId12"/>
    <p:sldId id="317" r:id="rId13"/>
    <p:sldId id="318" r:id="rId14"/>
    <p:sldId id="319" r:id="rId15"/>
    <p:sldId id="320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10A0A-75E1-44D3-9EA5-12D3B1DEC287}" type="datetimeFigureOut">
              <a:rPr lang="nb-NO" smtClean="0"/>
              <a:t>21.03.2014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8B4C-2FB9-4633-A9CF-18C5AEF82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82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4327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250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5233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101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0605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8584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08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83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419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87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3848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84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84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8B4C-2FB9-4633-A9CF-18C5AEF82EA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54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1" y="2558048"/>
            <a:ext cx="6993737" cy="96231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3694879"/>
            <a:ext cx="6993737" cy="415573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ditt</a:t>
            </a:r>
            <a:r>
              <a:rPr lang="en-US" dirty="0" smtClean="0"/>
              <a:t> </a:t>
            </a:r>
            <a:r>
              <a:rPr lang="en-US" dirty="0" err="1" smtClean="0"/>
              <a:t>navn</a:t>
            </a:r>
            <a:r>
              <a:rPr lang="en-US" dirty="0" smtClean="0"/>
              <a:t> 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7280" y="4374131"/>
            <a:ext cx="1883364" cy="2238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nb-NO" sz="10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rPr>
              <a:t>Universitetet</a:t>
            </a:r>
            <a:r>
              <a:rPr lang="nb-NO" sz="10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rPr>
              <a:t> i Stavanger</a:t>
            </a:r>
            <a:endParaRPr lang="nb-NO" sz="1000" b="0" i="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7280" y="4588215"/>
            <a:ext cx="1883364" cy="2238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nb-NO" sz="1000" b="1" i="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uis.no</a:t>
            </a:r>
            <a:endParaRPr lang="nb-NO" sz="1000" b="1" i="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7280" y="4977461"/>
            <a:ext cx="1883364" cy="2238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fld id="{173CE512-D0B5-FE42-8052-E88FF146DEEB}" type="datetime1">
              <a:rPr lang="nb-NO" sz="800" b="0" i="0" smtClean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rPr>
              <a:t>21.03.2014</a:t>
            </a:fld>
            <a:endParaRPr lang="nb-NO" sz="800" b="0" i="0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/>
              <a:cs typeface="Trebuchet M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80001" y="3619973"/>
            <a:ext cx="6993737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kapittel_bg_topp.png" descr="/Volumes/grafisk/Universitetet i Stavanger/1310 UiS erstatningsfont/Utforming/Links/kapittel_bg_top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6578" cy="2388811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097281" y="4130853"/>
            <a:ext cx="6993737" cy="19368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Trebuchet MS"/>
                <a:cs typeface="Trebuchet MS"/>
              </a:defRPr>
            </a:lvl1pPr>
            <a:lvl2pPr marL="355600" indent="0">
              <a:buFontTx/>
              <a:buNone/>
              <a:defRPr sz="1000">
                <a:latin typeface="Soho Gothic Std"/>
                <a:cs typeface="Soho Gothic Std"/>
              </a:defRPr>
            </a:lvl2pPr>
            <a:lvl3pPr marL="722312" indent="0">
              <a:buFontTx/>
              <a:buNone/>
              <a:defRPr sz="1000">
                <a:latin typeface="Soho Gothic Std"/>
                <a:cs typeface="Soho Gothic Std"/>
              </a:defRPr>
            </a:lvl3pPr>
            <a:lvl4pPr marL="1169987" indent="0">
              <a:buFontTx/>
              <a:buNone/>
              <a:defRPr sz="1000">
                <a:latin typeface="Soho Gothic Std"/>
                <a:cs typeface="Soho Gothic Std"/>
              </a:defRPr>
            </a:lvl4pPr>
            <a:lvl5pPr marL="1525588" indent="0">
              <a:buFontTx/>
              <a:buNone/>
              <a:defRPr sz="1000">
                <a:latin typeface="Soho Gothic Std"/>
                <a:cs typeface="Soho Gothic Std"/>
              </a:defRPr>
            </a:lvl5pPr>
          </a:lstStyle>
          <a:p>
            <a:pPr lvl="0"/>
            <a:r>
              <a:rPr lang="nb-NO" dirty="0" smtClean="0"/>
              <a:t>Skriv inn stilling og fakultet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12543"/>
            <a:ext cx="7508108" cy="1120668"/>
          </a:xfrm>
        </p:spPr>
        <p:txBody>
          <a:bodyPr/>
          <a:lstStyle>
            <a:lvl1pPr algn="l">
              <a:defRPr sz="2800"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712745"/>
            <a:ext cx="7508108" cy="4389120"/>
          </a:xfrm>
          <a:ln w="12700" cmpd="sng">
            <a:noFill/>
          </a:ln>
          <a:effectLst/>
        </p:spPr>
        <p:txBody>
          <a:bodyPr/>
          <a:lstStyle>
            <a:lvl1pPr marL="265113" indent="-265113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1pPr>
            <a:lvl2pPr marL="539750" indent="-184150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2pPr>
            <a:lvl3pPr marL="895350" indent="-173038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3pPr>
            <a:lvl4pPr marL="1343025" indent="-173038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4pPr>
            <a:lvl5pPr marL="1700213" indent="-174625">
              <a:buClr>
                <a:schemeClr val="tx2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9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1322275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80000" y="3835219"/>
            <a:ext cx="6984001" cy="767597"/>
          </a:xfrm>
        </p:spPr>
        <p:txBody>
          <a:bodyPr anchor="t">
            <a:normAutofit/>
          </a:bodyPr>
          <a:lstStyle>
            <a:lvl1pPr marL="0" indent="0" algn="l">
              <a:buNone/>
              <a:defRPr sz="1000" b="0" i="0">
                <a:solidFill>
                  <a:schemeClr val="bg2">
                    <a:lumMod val="2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80000" y="3700896"/>
            <a:ext cx="6984000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80001" y="2510623"/>
            <a:ext cx="6984000" cy="1120668"/>
          </a:xfrm>
        </p:spPr>
        <p:txBody>
          <a:bodyPr/>
          <a:lstStyle>
            <a:lvl1pPr algn="l">
              <a:defRPr sz="2800" b="1"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pic>
        <p:nvPicPr>
          <p:cNvPr id="13" name="kapittel_bg_topp.png" descr="/Volumes/grafisk/Universitetet i Stavanger/1310 UiS erstatningsfont/Utforming/Links/kapittel_bg_top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6578" cy="238881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29200" y="1712745"/>
            <a:ext cx="3474720" cy="438912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 sz="1400"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 sz="1400"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 sz="1400"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097280" y="1712744"/>
            <a:ext cx="3474720" cy="438912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1312544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o kolonner, med under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672544"/>
            <a:ext cx="3474720" cy="609600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20640" y="1672544"/>
            <a:ext cx="3474720" cy="609600"/>
          </a:xfr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undertittel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1097280" y="2463732"/>
            <a:ext cx="3474720" cy="36576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5120640" y="2463735"/>
            <a:ext cx="3474720" cy="36576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10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080000" y="1312544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kolonner og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60000">
            <a:off x="4897494" y="1879996"/>
            <a:ext cx="3809954" cy="317741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1097280" y="1712744"/>
            <a:ext cx="3474720" cy="4389120"/>
          </a:xfrm>
        </p:spPr>
        <p:txBody>
          <a:bodyPr/>
          <a:lstStyle>
            <a:lvl1pPr marL="265113" indent="-265113">
              <a:buClr>
                <a:schemeClr val="accent1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chemeClr val="accent1"/>
              </a:buClr>
              <a:buFont typeface="Wingdings" charset="2"/>
              <a:buChar char="§"/>
              <a:defRPr/>
            </a:lvl2pPr>
            <a:lvl3pPr marL="895350" indent="-173038">
              <a:buClr>
                <a:schemeClr val="accent1"/>
              </a:buClr>
              <a:buFont typeface="Wingdings" charset="2"/>
              <a:buChar char="§"/>
              <a:defRPr/>
            </a:lvl3pPr>
            <a:lvl4pPr marL="1343025" indent="-173038">
              <a:buClr>
                <a:schemeClr val="accent1"/>
              </a:buClr>
              <a:buFont typeface="Wingdings" charset="2"/>
              <a:buChar char="§"/>
              <a:defRPr/>
            </a:lvl4pPr>
            <a:lvl5pPr marL="1700213" indent="-174625">
              <a:buClr>
                <a:schemeClr val="accent1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080000" y="1312544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 rot="21440467">
            <a:off x="4933226" y="1915132"/>
            <a:ext cx="3736741" cy="3070799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 rot="21600000">
            <a:off x="5044296" y="5366737"/>
            <a:ext cx="3713054" cy="225448"/>
          </a:xfr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bildetekst</a:t>
            </a:r>
            <a:r>
              <a:rPr lang="en-US" dirty="0" smtClean="0"/>
              <a:t> 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18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0000" y="1688124"/>
            <a:ext cx="6333674" cy="3995921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80000" y="5927796"/>
            <a:ext cx="6333674" cy="310621"/>
          </a:xfr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bildetekst</a:t>
            </a:r>
            <a:r>
              <a:rPr lang="en-US" dirty="0" smtClean="0"/>
              <a:t> her</a:t>
            </a:r>
          </a:p>
        </p:txBody>
      </p:sp>
      <p:pic>
        <p:nvPicPr>
          <p:cNvPr id="8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12543"/>
            <a:ext cx="7508108" cy="112066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80000" y="1312544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pic>
        <p:nvPicPr>
          <p:cNvPr id="6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80000" y="1312544"/>
            <a:ext cx="7508108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_bg_vanlig_side_left.png" descr="/Volumes/grafisk/Universitetet i Stavanger/1310 UiS erstatningsfont/Utforming/Links/PPT_bg_vanlig_side_lef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89571" cy="5176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01466" y="6269053"/>
            <a:ext cx="3866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30AF328-B51C-4FF1-B9B1-597C01516ED8}" type="slidenum">
              <a:rPr lang="nb-NO" sz="800" smtClean="0">
                <a:solidFill>
                  <a:schemeClr val="tx2"/>
                </a:solidFill>
              </a:rPr>
              <a:pPr algn="r"/>
              <a:t>‹#›</a:t>
            </a:fld>
            <a:endParaRPr lang="nb-NO" sz="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12543"/>
            <a:ext cx="7508108" cy="1120668"/>
          </a:xfrm>
          <a:prstGeom prst="rect">
            <a:avLst/>
          </a:prstGeom>
          <a:effectLst/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00201"/>
            <a:ext cx="7508108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Punktnivå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Punktnivå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Punktnivå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Punktnivå</a:t>
            </a:r>
            <a:r>
              <a:rPr lang="en-US" dirty="0" smtClean="0"/>
              <a:t> 5</a:t>
            </a:r>
          </a:p>
        </p:txBody>
      </p:sp>
      <p:pic>
        <p:nvPicPr>
          <p:cNvPr id="1026" name="Picture 2" descr="2013UiS_nor_colo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7945"/>
            <a:ext cx="822192" cy="109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>
          <a:solidFill>
            <a:srgbClr val="000000"/>
          </a:solidFill>
          <a:effectLst/>
          <a:latin typeface="Trebuchet MS"/>
          <a:ea typeface="+mj-ea"/>
          <a:cs typeface="Trebuchet M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1pPr>
      <a:lvl2pPr marL="539750" indent="-1841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 baseline="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2pPr>
      <a:lvl3pPr marL="895350" indent="-173038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3pPr>
      <a:lvl4pPr marL="1343025" indent="-173038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tabLst/>
        <a:defRPr sz="1400" b="0" i="0" kern="1200" baseline="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4pPr>
      <a:lvl5pPr marL="1700213" indent="-174625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400" b="0" i="0" kern="1200">
          <a:solidFill>
            <a:schemeClr val="tx1">
              <a:lumMod val="85000"/>
              <a:lumOff val="15000"/>
            </a:schemeClr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79712" y="2708920"/>
            <a:ext cx="6993737" cy="962313"/>
          </a:xfrm>
        </p:spPr>
        <p:txBody>
          <a:bodyPr/>
          <a:lstStyle/>
          <a:p>
            <a:r>
              <a:rPr lang="nb-NO" sz="2400" dirty="0" smtClean="0"/>
              <a:t>En vei videre. Universitet i Stavangers erfaringer med ordningen som åpner for at fagskolestudenter fortsetter inn i et bachelorprogram</a:t>
            </a:r>
            <a:endParaRPr lang="nb-NO" sz="2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6993737" cy="415573"/>
          </a:xfrm>
        </p:spPr>
        <p:txBody>
          <a:bodyPr/>
          <a:lstStyle/>
          <a:p>
            <a:r>
              <a:rPr lang="nb-NO" dirty="0" smtClean="0"/>
              <a:t>Kjell Kåre Fjelde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IPT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854507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fra studieadministrasjonen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Gode studenter</a:t>
            </a:r>
          </a:p>
          <a:p>
            <a:r>
              <a:rPr lang="nb-NO" sz="2400" dirty="0" smtClean="0"/>
              <a:t>Resultater på lik linje med andre ingeniørstudenter</a:t>
            </a:r>
            <a:endParaRPr lang="nb-NO" sz="2400" dirty="0"/>
          </a:p>
          <a:p>
            <a:r>
              <a:rPr lang="nb-NO" sz="2400" dirty="0" smtClean="0"/>
              <a:t>En gruppe en kunne markedsføre  tilbudet mer overfor</a:t>
            </a:r>
          </a:p>
          <a:p>
            <a:r>
              <a:rPr lang="nb-NO" sz="2400" dirty="0" smtClean="0"/>
              <a:t>Har og vært en del henvendelser fra andre deler av landet/andre tekniske fagskoler</a:t>
            </a:r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0659008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Erfaringer/kommentarer fra studenter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Synes opplegget har fungert bra</a:t>
            </a:r>
          </a:p>
          <a:p>
            <a:r>
              <a:rPr lang="nb-NO" sz="2400" dirty="0" smtClean="0"/>
              <a:t>Positivt at man får gevinst for at man har fagskolen fra før. Mye av det en har lært på fagskolen kan en dra med seg videre inn i bachelor studiet</a:t>
            </a:r>
            <a:endParaRPr lang="nb-NO" sz="2400" dirty="0"/>
          </a:p>
          <a:p>
            <a:r>
              <a:rPr lang="nb-NO" sz="2400" dirty="0" smtClean="0"/>
              <a:t>Bra å ta det over 3 år for da kan man kombinere jobb og skole</a:t>
            </a:r>
          </a:p>
          <a:p>
            <a:r>
              <a:rPr lang="nb-NO" sz="2400" dirty="0" smtClean="0"/>
              <a:t>Kanskje enda bedre tilrettelegging for de som vil jobbe ved siden av skole – kan få flere til å gå videre</a:t>
            </a:r>
          </a:p>
          <a:p>
            <a:r>
              <a:rPr lang="nb-NO" sz="2400" dirty="0" smtClean="0"/>
              <a:t>Ønske om at flere fag blir </a:t>
            </a:r>
            <a:r>
              <a:rPr lang="nb-NO" sz="2400" dirty="0" err="1" smtClean="0"/>
              <a:t>streamet</a:t>
            </a:r>
            <a:r>
              <a:rPr lang="nb-NO" sz="2400" dirty="0" smtClean="0"/>
              <a:t> – meget god løsning for de som jobber ved siden av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6184621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Erfaringer/kommentarer fra studenter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Svært fornøyd med muligheten for å ta bachelorgrad med fritak for 60 STP</a:t>
            </a:r>
          </a:p>
          <a:p>
            <a:r>
              <a:rPr lang="nb-NO" sz="2400" dirty="0" smtClean="0"/>
              <a:t>Fornøyd med tilrettelegging fra studentveiledere med tanke på få et individuelt løp </a:t>
            </a:r>
          </a:p>
          <a:p>
            <a:r>
              <a:rPr lang="nb-NO" sz="2400" dirty="0" smtClean="0"/>
              <a:t>Viktig tilbud for å gi ambisiøse og dyktige folk som har gått en yrkesfaglig vei muligheten til å oppnå høyere utdanning (både for studenter og arbeidsgivere)</a:t>
            </a:r>
          </a:p>
          <a:p>
            <a:r>
              <a:rPr lang="nb-NO" sz="2400" dirty="0" smtClean="0"/>
              <a:t>Mulighet for </a:t>
            </a:r>
            <a:r>
              <a:rPr lang="nb-NO" sz="2400" dirty="0" err="1" smtClean="0"/>
              <a:t>streamede</a:t>
            </a:r>
            <a:r>
              <a:rPr lang="nb-NO" sz="2400" dirty="0" smtClean="0"/>
              <a:t> </a:t>
            </a:r>
            <a:r>
              <a:rPr lang="nb-NO" sz="2400" dirty="0" err="1" smtClean="0"/>
              <a:t>forlesninger</a:t>
            </a:r>
            <a:r>
              <a:rPr lang="nb-NO" sz="2400" dirty="0" smtClean="0"/>
              <a:t> og fleksibilitet på utdanningsløp er fremtiden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52147192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Erfaringer/kommentarer fra studenter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Gått bra faglig</a:t>
            </a:r>
          </a:p>
          <a:p>
            <a:r>
              <a:rPr lang="nb-NO" sz="2400" dirty="0" smtClean="0"/>
              <a:t>Nivået er høyere på bachelor (stort hopp)</a:t>
            </a:r>
          </a:p>
          <a:p>
            <a:r>
              <a:rPr lang="nb-NO" sz="2400" dirty="0" smtClean="0"/>
              <a:t>God gjenkjennelsesfaktor</a:t>
            </a:r>
          </a:p>
          <a:p>
            <a:r>
              <a:rPr lang="nb-NO" sz="2400" dirty="0" smtClean="0"/>
              <a:t>Fordel med jobberfaring når en tar ingeniørutdannelsen</a:t>
            </a:r>
          </a:p>
          <a:p>
            <a:r>
              <a:rPr lang="nb-NO" sz="2400" dirty="0" smtClean="0"/>
              <a:t>En mulighet som passer for et begrenset antall som går på teknisk fagskole (men ikke alle, noen tar teknisk fagskole fordi det er påkrevet av arbeidsgiver) – Må ha evne/vilje</a:t>
            </a:r>
          </a:p>
        </p:txBody>
      </p:sp>
    </p:spTree>
    <p:extLst>
      <p:ext uri="{BB962C8B-B14F-4D97-AF65-F5344CB8AC3E}">
        <p14:creationId xmlns:p14="http://schemas.microsoft.com/office/powerpoint/2010/main" val="316879223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Erfaringer/Kommentarer fra studenter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 smtClean="0"/>
              <a:t>Hadde vært vanskelig å ta utdannelsen hvis ikke muligheten for godskriving samt det å ta 2 år over 3 år hadde vært tilstede</a:t>
            </a:r>
          </a:p>
          <a:p>
            <a:r>
              <a:rPr lang="nb-NO" sz="2400" dirty="0" smtClean="0"/>
              <a:t>Bruk av </a:t>
            </a:r>
            <a:r>
              <a:rPr lang="nb-NO" sz="2400" dirty="0" err="1" smtClean="0"/>
              <a:t>Its</a:t>
            </a:r>
            <a:r>
              <a:rPr lang="nb-NO" sz="2400" dirty="0" smtClean="0"/>
              <a:t> Learning samt </a:t>
            </a:r>
            <a:r>
              <a:rPr lang="nb-NO" sz="2400" dirty="0" err="1" smtClean="0"/>
              <a:t>streamede</a:t>
            </a:r>
            <a:r>
              <a:rPr lang="nb-NO" sz="2400" dirty="0" smtClean="0"/>
              <a:t> </a:t>
            </a:r>
            <a:r>
              <a:rPr lang="nb-NO" sz="2400" dirty="0" err="1" smtClean="0"/>
              <a:t>forlesninger</a:t>
            </a:r>
            <a:r>
              <a:rPr lang="nb-NO" sz="2400" dirty="0" smtClean="0"/>
              <a:t> var viktig for å kunne følge studiet</a:t>
            </a:r>
          </a:p>
          <a:p>
            <a:r>
              <a:rPr lang="nb-NO" sz="2400" dirty="0" smtClean="0"/>
              <a:t>Informasjon rundt studiet/tilbudet kunne vært bedre (annonsering)</a:t>
            </a:r>
          </a:p>
          <a:p>
            <a:r>
              <a:rPr lang="nb-NO" sz="2400" dirty="0" smtClean="0"/>
              <a:t>Fagskolen skapte interesse</a:t>
            </a:r>
          </a:p>
          <a:p>
            <a:r>
              <a:rPr lang="nb-NO" sz="2400" dirty="0" smtClean="0"/>
              <a:t>Bra tilrettelegging</a:t>
            </a:r>
          </a:p>
          <a:p>
            <a:r>
              <a:rPr lang="nb-NO" sz="2400" dirty="0" smtClean="0"/>
              <a:t>Positive erfaringer, forteller andre om muligheten</a:t>
            </a:r>
          </a:p>
          <a:p>
            <a:r>
              <a:rPr lang="nb-NO" sz="2400" dirty="0" smtClean="0"/>
              <a:t>Litt betenkt med å få godkjent de mest nyttige tekniske petroleumsfagene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045032499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Et tilbud som passer for de som har motivasjon og vilje til å fortsette</a:t>
            </a:r>
          </a:p>
          <a:p>
            <a:r>
              <a:rPr lang="nb-NO" sz="2400" dirty="0" smtClean="0"/>
              <a:t>Gode erfaringer med disse studentene fra IPT sin side</a:t>
            </a:r>
          </a:p>
          <a:p>
            <a:r>
              <a:rPr lang="nb-NO" sz="2400" dirty="0" smtClean="0"/>
              <a:t>Studentene er fornøyde over å ha denne muligheten</a:t>
            </a:r>
          </a:p>
          <a:p>
            <a:r>
              <a:rPr lang="nb-NO" sz="2400" dirty="0" smtClean="0"/>
              <a:t>Tilrettelegging er viktig for å kunne tilpasse utdanningen til jobbsituasjonen</a:t>
            </a:r>
          </a:p>
          <a:p>
            <a:pPr lvl="1"/>
            <a:r>
              <a:rPr lang="nb-NO" sz="2000" dirty="0" smtClean="0"/>
              <a:t>Individuelle løp over flere år</a:t>
            </a:r>
          </a:p>
          <a:p>
            <a:pPr lvl="1"/>
            <a:r>
              <a:rPr lang="nb-NO" sz="2000" dirty="0" smtClean="0"/>
              <a:t>Bruk av kommunikasjonsteknologi (</a:t>
            </a:r>
            <a:r>
              <a:rPr lang="nb-NO" sz="2000" dirty="0" err="1" smtClean="0"/>
              <a:t>streaming</a:t>
            </a:r>
            <a:r>
              <a:rPr lang="nb-NO" sz="2000" dirty="0" smtClean="0"/>
              <a:t>)</a:t>
            </a:r>
            <a:endParaRPr lang="nb-NO" sz="1800" dirty="0" smtClean="0"/>
          </a:p>
          <a:p>
            <a:r>
              <a:rPr lang="nb-NO" sz="2400" dirty="0" smtClean="0"/>
              <a:t>Kan markedsføres mer 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8371655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UiS</a:t>
            </a:r>
            <a:r>
              <a:rPr lang="nb-NO" dirty="0" smtClean="0"/>
              <a:t> Organisasjonen</a:t>
            </a:r>
            <a:endParaRPr lang="nb-NO" dirty="0"/>
          </a:p>
        </p:txBody>
      </p:sp>
      <p:pic>
        <p:nvPicPr>
          <p:cNvPr id="4" name="Picture 44" descr="http://www.uis.no/images/orgkart/UiS1_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12776"/>
            <a:ext cx="5112568" cy="4956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14501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Institutt for petroleumsteknologi</a:t>
            </a:r>
            <a:endParaRPr lang="nb-NO" dirty="0"/>
          </a:p>
        </p:txBody>
      </p:sp>
      <p:cxnSp>
        <p:nvCxnSpPr>
          <p:cNvPr id="4" name="Rett linje 3"/>
          <p:cNvCxnSpPr/>
          <p:nvPr/>
        </p:nvCxnSpPr>
        <p:spPr>
          <a:xfrm>
            <a:off x="3913163" y="5245968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/>
          <p:cNvCxnSpPr/>
          <p:nvPr/>
        </p:nvCxnSpPr>
        <p:spPr>
          <a:xfrm>
            <a:off x="5796136" y="5245968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7596336" y="5217444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6012160" y="3068960"/>
            <a:ext cx="1728192" cy="43204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err="1" smtClean="0">
                <a:solidFill>
                  <a:schemeClr val="tx1"/>
                </a:solidFill>
              </a:rPr>
              <a:t>Administration</a:t>
            </a:r>
            <a:endParaRPr lang="nb-NO" sz="1400" b="1" dirty="0" smtClean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03648" y="4077072"/>
            <a:ext cx="1512168" cy="115212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smtClean="0">
                <a:solidFill>
                  <a:schemeClr val="tx1"/>
                </a:solidFill>
              </a:rPr>
              <a:t>Petroleum </a:t>
            </a:r>
            <a:r>
              <a:rPr lang="nb-NO" sz="1400" b="1" dirty="0" err="1" smtClean="0">
                <a:solidFill>
                  <a:schemeClr val="tx1"/>
                </a:solidFill>
              </a:rPr>
              <a:t>Geoscience</a:t>
            </a:r>
            <a:endParaRPr lang="nb-NO" sz="1400" b="1" dirty="0" smtClean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9" name="Rett linje 8"/>
          <p:cNvCxnSpPr/>
          <p:nvPr/>
        </p:nvCxnSpPr>
        <p:spPr>
          <a:xfrm>
            <a:off x="4788024" y="3284984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2195736" y="3789040"/>
            <a:ext cx="540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5724128" y="378904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7596336" y="378904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3851920" y="378904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2195736" y="378904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2195736" y="5229200"/>
            <a:ext cx="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4788024" y="2780928"/>
            <a:ext cx="0" cy="10081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3059832" y="2492896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1403648" y="2132856"/>
            <a:ext cx="223224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smtClean="0">
                <a:solidFill>
                  <a:schemeClr val="tx1"/>
                </a:solidFill>
              </a:rPr>
              <a:t>Institute </a:t>
            </a:r>
            <a:r>
              <a:rPr lang="nb-NO" sz="1400" b="1" dirty="0" err="1" smtClean="0">
                <a:solidFill>
                  <a:schemeClr val="tx1"/>
                </a:solidFill>
              </a:rPr>
              <a:t>board</a:t>
            </a:r>
            <a:endParaRPr lang="nb-NO" sz="1400" b="1" dirty="0" smtClean="0">
              <a:solidFill>
                <a:schemeClr val="tx1"/>
              </a:solidFill>
            </a:endParaRPr>
          </a:p>
          <a:p>
            <a:r>
              <a:rPr lang="nb-NO" sz="1100" dirty="0" smtClean="0">
                <a:solidFill>
                  <a:schemeClr val="tx1"/>
                </a:solidFill>
              </a:rPr>
              <a:t>Reidar Bratvold – </a:t>
            </a:r>
            <a:r>
              <a:rPr lang="nb-NO" sz="1100" dirty="0" err="1" smtClean="0">
                <a:solidFill>
                  <a:schemeClr val="tx1"/>
                </a:solidFill>
              </a:rPr>
              <a:t>Chairman</a:t>
            </a:r>
            <a:endParaRPr lang="nb-NO" sz="1100" dirty="0" smtClean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1403648" y="5805264"/>
            <a:ext cx="69127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err="1" smtClean="0">
                <a:solidFill>
                  <a:schemeClr val="tx1"/>
                </a:solidFill>
              </a:rPr>
              <a:t>Laboratory</a:t>
            </a:r>
            <a:r>
              <a:rPr lang="nb-NO" sz="1400" b="1" dirty="0" smtClean="0">
                <a:solidFill>
                  <a:schemeClr val="tx1"/>
                </a:solidFill>
              </a:rPr>
              <a:t> </a:t>
            </a:r>
            <a:r>
              <a:rPr lang="nb-NO" sz="1400" b="1" dirty="0" err="1" smtClean="0">
                <a:solidFill>
                  <a:schemeClr val="tx1"/>
                </a:solidFill>
              </a:rPr>
              <a:t>Engineers</a:t>
            </a:r>
            <a:endParaRPr lang="nb-NO" sz="1400" b="1" dirty="0" smtClean="0">
              <a:solidFill>
                <a:schemeClr val="tx1"/>
              </a:solidFill>
            </a:endParaRPr>
          </a:p>
          <a:p>
            <a:r>
              <a:rPr lang="nb-NO" sz="8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0" name="Rektangel 19"/>
          <p:cNvSpPr/>
          <p:nvPr/>
        </p:nvSpPr>
        <p:spPr>
          <a:xfrm>
            <a:off x="3131840" y="4077072"/>
            <a:ext cx="1512168" cy="115212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smtClean="0">
                <a:solidFill>
                  <a:schemeClr val="tx1"/>
                </a:solidFill>
              </a:rPr>
              <a:t>Drilling- and </a:t>
            </a:r>
            <a:r>
              <a:rPr lang="nb-NO" sz="1400" b="1" dirty="0" err="1">
                <a:solidFill>
                  <a:schemeClr val="tx1"/>
                </a:solidFill>
              </a:rPr>
              <a:t>W</a:t>
            </a:r>
            <a:r>
              <a:rPr lang="nb-NO" sz="1400" b="1" dirty="0" err="1" smtClean="0">
                <a:solidFill>
                  <a:schemeClr val="tx1"/>
                </a:solidFill>
              </a:rPr>
              <a:t>ell</a:t>
            </a:r>
            <a:r>
              <a:rPr lang="nb-NO" sz="1400" b="1" dirty="0" smtClean="0">
                <a:solidFill>
                  <a:schemeClr val="tx1"/>
                </a:solidFill>
              </a:rPr>
              <a:t> </a:t>
            </a:r>
            <a:r>
              <a:rPr lang="nb-NO" sz="1400" b="1" dirty="0">
                <a:solidFill>
                  <a:schemeClr val="tx1"/>
                </a:solidFill>
              </a:rPr>
              <a:t>T</a:t>
            </a:r>
            <a:r>
              <a:rPr lang="nb-NO" sz="1400" b="1" dirty="0" smtClean="0">
                <a:solidFill>
                  <a:schemeClr val="tx1"/>
                </a:solidFill>
              </a:rPr>
              <a:t>echnology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5004048" y="4077072"/>
            <a:ext cx="1512168" cy="115212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smtClean="0">
                <a:solidFill>
                  <a:schemeClr val="tx1"/>
                </a:solidFill>
              </a:rPr>
              <a:t>Natural Gas Technology 2014…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804248" y="4077072"/>
            <a:ext cx="1512168" cy="1152128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b-NO" sz="1400" b="1" dirty="0" err="1" smtClean="0">
                <a:solidFill>
                  <a:schemeClr val="tx1"/>
                </a:solidFill>
              </a:rPr>
              <a:t>Reservoir</a:t>
            </a:r>
            <a:r>
              <a:rPr lang="nb-NO" sz="1400" b="1" dirty="0" smtClean="0">
                <a:solidFill>
                  <a:schemeClr val="tx1"/>
                </a:solidFill>
              </a:rPr>
              <a:t> </a:t>
            </a:r>
            <a:r>
              <a:rPr lang="nb-NO" sz="1400" b="1" dirty="0">
                <a:solidFill>
                  <a:schemeClr val="tx1"/>
                </a:solidFill>
              </a:rPr>
              <a:t>T</a:t>
            </a:r>
            <a:r>
              <a:rPr lang="nb-NO" sz="1400" b="1" dirty="0" smtClean="0">
                <a:solidFill>
                  <a:schemeClr val="tx1"/>
                </a:solidFill>
              </a:rPr>
              <a:t>echnology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4067944" y="2132856"/>
            <a:ext cx="1656184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tx1"/>
                </a:solidFill>
              </a:rPr>
              <a:t>IPT</a:t>
            </a:r>
          </a:p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Hans Borge</a:t>
            </a:r>
          </a:p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Head </a:t>
            </a:r>
            <a:r>
              <a:rPr lang="nb-NO" sz="1100" dirty="0" err="1" smtClean="0">
                <a:solidFill>
                  <a:schemeClr val="tx1"/>
                </a:solidFill>
              </a:rPr>
              <a:t>of</a:t>
            </a:r>
            <a:r>
              <a:rPr lang="nb-NO" sz="1100" dirty="0" smtClean="0">
                <a:solidFill>
                  <a:schemeClr val="tx1"/>
                </a:solidFill>
              </a:rPr>
              <a:t> Department</a:t>
            </a:r>
            <a:endParaRPr lang="nb-NO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199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Institutt for petroleumsteknologi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851920" y="4365104"/>
            <a:ext cx="2304256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+mj-lt"/>
              </a:rPr>
              <a:t>Bachelor</a:t>
            </a:r>
            <a:r>
              <a:rPr lang="nb-NO" sz="1600" dirty="0" smtClean="0">
                <a:latin typeface="+mj-lt"/>
              </a:rPr>
              <a:t> 3 </a:t>
            </a:r>
            <a:r>
              <a:rPr lang="nb-NO" sz="1600" dirty="0" err="1" smtClean="0">
                <a:latin typeface="+mj-lt"/>
              </a:rPr>
              <a:t>years</a:t>
            </a:r>
            <a:r>
              <a:rPr lang="nb-NO" sz="1600" dirty="0" smtClean="0">
                <a:latin typeface="+mj-lt"/>
              </a:rPr>
              <a:t> Petroleum </a:t>
            </a:r>
            <a:r>
              <a:rPr lang="nb-NO" sz="1600" dirty="0" err="1" smtClean="0">
                <a:latin typeface="+mj-lt"/>
              </a:rPr>
              <a:t>Technology</a:t>
            </a:r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171 students</a:t>
            </a:r>
            <a:endParaRPr lang="nb-NO" sz="1600" dirty="0">
              <a:latin typeface="+mj-lt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331640" y="4365104"/>
            <a:ext cx="2304256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+mj-lt"/>
              </a:rPr>
              <a:t>Bachelor</a:t>
            </a:r>
            <a:r>
              <a:rPr lang="nb-NO" sz="1600" dirty="0" smtClean="0">
                <a:latin typeface="+mj-lt"/>
              </a:rPr>
              <a:t> 3 </a:t>
            </a:r>
            <a:r>
              <a:rPr lang="nb-NO" sz="1600" dirty="0" err="1" smtClean="0">
                <a:latin typeface="+mj-lt"/>
              </a:rPr>
              <a:t>years</a:t>
            </a:r>
            <a:r>
              <a:rPr lang="nb-NO" sz="1600" dirty="0" smtClean="0">
                <a:latin typeface="+mj-lt"/>
              </a:rPr>
              <a:t> Petroleum </a:t>
            </a:r>
            <a:r>
              <a:rPr lang="nb-NO" sz="1600" dirty="0" err="1" smtClean="0">
                <a:latin typeface="+mj-lt"/>
              </a:rPr>
              <a:t>Geoscience</a:t>
            </a:r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92 students</a:t>
            </a:r>
            <a:endParaRPr lang="nb-NO" sz="1600" dirty="0">
              <a:latin typeface="+mj-lt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331640" y="3068960"/>
            <a:ext cx="2304256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+mj-lt"/>
              </a:rPr>
              <a:t>Master 2 </a:t>
            </a:r>
            <a:r>
              <a:rPr lang="nb-NO" sz="1600" dirty="0" err="1" smtClean="0">
                <a:latin typeface="+mj-lt"/>
              </a:rPr>
              <a:t>years</a:t>
            </a:r>
            <a:r>
              <a:rPr lang="nb-NO" sz="1600" dirty="0" smtClean="0">
                <a:latin typeface="+mj-lt"/>
              </a:rPr>
              <a:t> Petroleum </a:t>
            </a:r>
            <a:r>
              <a:rPr lang="nb-NO" sz="1600" dirty="0" err="1" smtClean="0">
                <a:latin typeface="+mj-lt"/>
              </a:rPr>
              <a:t>Geoscience</a:t>
            </a:r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50 students</a:t>
            </a:r>
            <a:endParaRPr lang="nb-NO" sz="1600" dirty="0">
              <a:latin typeface="+mj-lt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851920" y="3068960"/>
            <a:ext cx="2304256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+mj-lt"/>
              </a:rPr>
              <a:t>Master 2 </a:t>
            </a:r>
            <a:r>
              <a:rPr lang="nb-NO" sz="1600" dirty="0" err="1" smtClean="0">
                <a:latin typeface="+mj-lt"/>
              </a:rPr>
              <a:t>years</a:t>
            </a:r>
            <a:r>
              <a:rPr lang="nb-NO" sz="1600" dirty="0" smtClean="0">
                <a:latin typeface="+mj-lt"/>
              </a:rPr>
              <a:t> Petroleum </a:t>
            </a:r>
            <a:r>
              <a:rPr lang="nb-NO" sz="1600" dirty="0" err="1" smtClean="0">
                <a:latin typeface="+mj-lt"/>
              </a:rPr>
              <a:t>Technology</a:t>
            </a:r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131 students</a:t>
            </a:r>
            <a:endParaRPr lang="nb-NO" sz="1600" dirty="0">
              <a:latin typeface="+mj-lt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6372200" y="3068960"/>
            <a:ext cx="2304256" cy="23698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+mj-lt"/>
              </a:rPr>
              <a:t>Master 5 </a:t>
            </a:r>
            <a:r>
              <a:rPr lang="nb-NO" sz="1600" dirty="0" err="1" smtClean="0">
                <a:latin typeface="+mj-lt"/>
              </a:rPr>
              <a:t>years</a:t>
            </a:r>
            <a:r>
              <a:rPr lang="nb-NO" sz="1600" dirty="0" smtClean="0">
                <a:latin typeface="+mj-lt"/>
              </a:rPr>
              <a:t> Petroleum </a:t>
            </a:r>
            <a:r>
              <a:rPr lang="nb-NO" sz="1600" dirty="0" err="1" smtClean="0">
                <a:latin typeface="+mj-lt"/>
              </a:rPr>
              <a:t>Technology</a:t>
            </a:r>
            <a:endParaRPr lang="nb-NO" sz="1600" dirty="0" smtClean="0">
              <a:latin typeface="+mj-lt"/>
            </a:endParaRPr>
          </a:p>
          <a:p>
            <a:endParaRPr lang="nb-NO" sz="1600" dirty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193 students</a:t>
            </a:r>
          </a:p>
          <a:p>
            <a:endParaRPr lang="nb-NO" sz="400" dirty="0">
              <a:latin typeface="+mj-lt"/>
            </a:endParaRPr>
          </a:p>
          <a:p>
            <a:endParaRPr lang="nb-NO" sz="1600" dirty="0" smtClean="0">
              <a:latin typeface="+mj-lt"/>
            </a:endParaRPr>
          </a:p>
          <a:p>
            <a:endParaRPr lang="nb-NO" sz="1600" dirty="0" smtClean="0">
              <a:latin typeface="+mj-lt"/>
            </a:endParaRPr>
          </a:p>
          <a:p>
            <a:endParaRPr lang="nb-NO" sz="1600" dirty="0">
              <a:latin typeface="+mj-lt"/>
            </a:endParaRPr>
          </a:p>
          <a:p>
            <a:endParaRPr lang="nb-NO" sz="1600" dirty="0">
              <a:latin typeface="+mj-lt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1331640" y="1847726"/>
            <a:ext cx="734481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err="1" smtClean="0">
                <a:latin typeface="+mj-lt"/>
              </a:rPr>
              <a:t>PhD</a:t>
            </a:r>
            <a:endParaRPr lang="nb-NO" sz="1600" dirty="0">
              <a:latin typeface="+mj-lt"/>
            </a:endParaRPr>
          </a:p>
          <a:p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28 students</a:t>
            </a:r>
            <a:endParaRPr lang="nb-NO" sz="1600" dirty="0">
              <a:latin typeface="+mj-lt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1331640" y="5733256"/>
            <a:ext cx="734481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+mj-lt"/>
              </a:rPr>
              <a:t>Total</a:t>
            </a:r>
            <a:endParaRPr lang="nb-NO" sz="1600" dirty="0">
              <a:latin typeface="+mj-lt"/>
            </a:endParaRPr>
          </a:p>
          <a:p>
            <a:endParaRPr lang="nb-NO" sz="1600" dirty="0" smtClean="0">
              <a:latin typeface="+mj-lt"/>
            </a:endParaRPr>
          </a:p>
          <a:p>
            <a:r>
              <a:rPr lang="nb-NO" sz="1600" dirty="0" smtClean="0">
                <a:latin typeface="+mj-lt"/>
              </a:rPr>
              <a:t>665 students</a:t>
            </a:r>
            <a:endParaRPr lang="nb-NO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124153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knyttet til Institutt for Petroleumsteknologi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2800" dirty="0" smtClean="0"/>
              <a:t>Per i dag er det fagskolegodkjenninger på plass for de fleste ingeniørutdanningene ved UIS</a:t>
            </a:r>
          </a:p>
          <a:p>
            <a:r>
              <a:rPr lang="nb-NO" sz="2800" dirty="0" smtClean="0"/>
              <a:t>For bachelorgraden i petroleumsteknologi kom ordningen på plass 2010/2011</a:t>
            </a:r>
          </a:p>
          <a:p>
            <a:r>
              <a:rPr lang="nb-NO" sz="2800" dirty="0" smtClean="0"/>
              <a:t>Litt begrensede data </a:t>
            </a:r>
            <a:r>
              <a:rPr lang="nb-NO" sz="2800" dirty="0" err="1" smtClean="0"/>
              <a:t>pga</a:t>
            </a:r>
            <a:r>
              <a:rPr lang="nb-NO" sz="2800" dirty="0" smtClean="0"/>
              <a:t> kort tid siden oppstart</a:t>
            </a:r>
          </a:p>
          <a:p>
            <a:r>
              <a:rPr lang="nb-NO" sz="2800" dirty="0" smtClean="0"/>
              <a:t>Ordningen gir mulighet for innpass med inntil 60 studiepoeng fra Teknisk fagskole </a:t>
            </a:r>
            <a:endParaRPr lang="nb-NO" sz="2800" dirty="0"/>
          </a:p>
          <a:p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 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55934800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Erfaringer knyttet til Institutt for Petroleumsteknologi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Det gis ikke fritak for fellesemner (basisfagene)</a:t>
            </a:r>
          </a:p>
          <a:p>
            <a:r>
              <a:rPr lang="nb-NO" sz="2800" dirty="0" smtClean="0"/>
              <a:t>Fritak gis typisk på petroleumstekniske fag</a:t>
            </a:r>
            <a:endParaRPr lang="nb-NO" sz="2800" dirty="0"/>
          </a:p>
          <a:p>
            <a:r>
              <a:rPr lang="nb-NO" sz="2800" dirty="0" smtClean="0"/>
              <a:t>Må ha bestått matematikk R1 og R2 og Fys I for å være kvalifisert for opptak</a:t>
            </a:r>
          </a:p>
          <a:p>
            <a:r>
              <a:rPr lang="nb-NO" sz="2800" dirty="0" smtClean="0"/>
              <a:t>Må skrive bacheloroppgaven (20 STP)</a:t>
            </a:r>
          </a:p>
          <a:p>
            <a:endParaRPr lang="nb-NO" sz="2800" dirty="0"/>
          </a:p>
          <a:p>
            <a:pPr marL="0" indent="0">
              <a:buNone/>
            </a:pPr>
            <a:endParaRPr lang="nb-NO" sz="2800" dirty="0" smtClean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82608147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Godkjenning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Søkere  fra tekniske fagskoler vil i utgangspunktet bli individuelt vurdert</a:t>
            </a:r>
          </a:p>
          <a:p>
            <a:r>
              <a:rPr lang="nb-NO" sz="2400" dirty="0" smtClean="0"/>
              <a:t>For søkere fra SOTS har IPT </a:t>
            </a:r>
            <a:r>
              <a:rPr lang="nb-NO" sz="2400" dirty="0" err="1" smtClean="0"/>
              <a:t>gjordt</a:t>
            </a:r>
            <a:r>
              <a:rPr lang="nb-NO" sz="2400" dirty="0" smtClean="0"/>
              <a:t> en forhåndsvurdering slik at godkjenningsprosessen kan gå så raskt som mulig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8667651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på fritak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6" t="18500" r="44762" b="44500"/>
          <a:stretch/>
        </p:blipFill>
        <p:spPr bwMode="auto">
          <a:xfrm>
            <a:off x="1259632" y="1467547"/>
            <a:ext cx="6980523" cy="511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6998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opptakstall – </a:t>
            </a:r>
            <a:r>
              <a:rPr lang="nb-NO" dirty="0" err="1" smtClean="0"/>
              <a:t>PetroleumsIngeniør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2011 – 2</a:t>
            </a:r>
          </a:p>
          <a:p>
            <a:r>
              <a:rPr lang="nb-NO" sz="2800" dirty="0" smtClean="0"/>
              <a:t>2012 – 4</a:t>
            </a:r>
          </a:p>
          <a:p>
            <a:r>
              <a:rPr lang="nb-NO" sz="2800" dirty="0" smtClean="0"/>
              <a:t>2013 – 4</a:t>
            </a:r>
          </a:p>
          <a:p>
            <a:endParaRPr lang="nb-NO" sz="2800" dirty="0"/>
          </a:p>
          <a:p>
            <a:r>
              <a:rPr lang="nb-NO" sz="2800" dirty="0" smtClean="0"/>
              <a:t>Mulighet for å ta det 2 </a:t>
            </a:r>
            <a:r>
              <a:rPr lang="nb-NO" sz="2800" dirty="0" err="1" smtClean="0"/>
              <a:t>årige</a:t>
            </a:r>
            <a:r>
              <a:rPr lang="nb-NO" sz="2800" dirty="0" smtClean="0"/>
              <a:t> bachelorprogrammet over 3 år</a:t>
            </a:r>
            <a:endParaRPr lang="nb-NO" sz="2800" dirty="0"/>
          </a:p>
          <a:p>
            <a:r>
              <a:rPr lang="nb-NO" sz="2800" dirty="0" smtClean="0"/>
              <a:t>Og mulig å starte på 5 </a:t>
            </a:r>
            <a:r>
              <a:rPr lang="nb-NO" sz="2800" dirty="0" err="1" smtClean="0"/>
              <a:t>årig</a:t>
            </a:r>
            <a:r>
              <a:rPr lang="nb-NO" sz="2800" dirty="0" smtClean="0"/>
              <a:t> løp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148788629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iS_Theme">
  <a:themeElements>
    <a:clrScheme name="UiS 2013">
      <a:dk1>
        <a:sysClr val="windowText" lastClr="000000"/>
      </a:dk1>
      <a:lt1>
        <a:sysClr val="window" lastClr="FFFFFF"/>
      </a:lt1>
      <a:dk2>
        <a:srgbClr val="194377"/>
      </a:dk2>
      <a:lt2>
        <a:srgbClr val="E4E9EF"/>
      </a:lt2>
      <a:accent1>
        <a:srgbClr val="194377"/>
      </a:accent1>
      <a:accent2>
        <a:srgbClr val="EE4A9A"/>
      </a:accent2>
      <a:accent3>
        <a:srgbClr val="319BD1"/>
      </a:accent3>
      <a:accent4>
        <a:srgbClr val="F47B1F"/>
      </a:accent4>
      <a:accent5>
        <a:srgbClr val="92AA33"/>
      </a:accent5>
      <a:accent6>
        <a:srgbClr val="826B64"/>
      </a:accent6>
      <a:hlink>
        <a:srgbClr val="319BD1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iS_Theme" id="{C649B923-D89C-4EC8-A087-938624989872}" vid="{71D490ED-B28B-4BEE-B759-BDDDAD98EC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UiS_Theme_no</Template>
  <TotalTime>4895</TotalTime>
  <Words>651</Words>
  <Application>Microsoft Office PowerPoint</Application>
  <PresentationFormat>Skjermfremvisning (4:3)</PresentationFormat>
  <Paragraphs>115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UiS_Theme</vt:lpstr>
      <vt:lpstr>En vei videre. Universitet i Stavangers erfaringer med ordningen som åpner for at fagskolestudenter fortsetter inn i et bachelorprogram</vt:lpstr>
      <vt:lpstr>UiS Organisasjonen</vt:lpstr>
      <vt:lpstr>Institutt for petroleumsteknologi</vt:lpstr>
      <vt:lpstr>Institutt for petroleumsteknologi</vt:lpstr>
      <vt:lpstr>Erfaringer knyttet til Institutt for Petroleumsteknologi</vt:lpstr>
      <vt:lpstr>Erfaringer knyttet til Institutt for Petroleumsteknologi</vt:lpstr>
      <vt:lpstr>Godkjenning</vt:lpstr>
      <vt:lpstr>Eksempel på fritak</vt:lpstr>
      <vt:lpstr>Status opptakstall – PetroleumsIngeniør</vt:lpstr>
      <vt:lpstr>Erfaringer fra studieadministrasjonen</vt:lpstr>
      <vt:lpstr>Erfaringer/kommentarer fra studenter</vt:lpstr>
      <vt:lpstr>Erfaringer/kommentarer fra studenter</vt:lpstr>
      <vt:lpstr>Erfaringer/kommentarer fra studenter</vt:lpstr>
      <vt:lpstr>Erfaringer/Kommentarer fra studenter</vt:lpstr>
      <vt:lpstr>Oppsummering</vt:lpstr>
    </vt:vector>
  </TitlesOfParts>
  <Company>Universitetet i Stavanger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“Rig Less P &amp; A Technology Availability and Cost Effectiveness of Rig Less P &amp; A Operations”</dc:title>
  <dc:creator>Fatemeh Moeinikia</dc:creator>
  <cp:lastModifiedBy>BIT</cp:lastModifiedBy>
  <cp:revision>368</cp:revision>
  <dcterms:created xsi:type="dcterms:W3CDTF">2014-01-09T13:27:54Z</dcterms:created>
  <dcterms:modified xsi:type="dcterms:W3CDTF">2014-03-20T23:49:50Z</dcterms:modified>
</cp:coreProperties>
</file>