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09" r:id="rId2"/>
    <p:sldId id="322" r:id="rId3"/>
    <p:sldId id="323" r:id="rId4"/>
    <p:sldId id="324" r:id="rId5"/>
    <p:sldId id="310" r:id="rId6"/>
    <p:sldId id="311" r:id="rId7"/>
    <p:sldId id="313" r:id="rId8"/>
    <p:sldId id="321" r:id="rId9"/>
    <p:sldId id="312" r:id="rId10"/>
    <p:sldId id="314" r:id="rId11"/>
    <p:sldId id="315" r:id="rId12"/>
    <p:sldId id="317" r:id="rId13"/>
    <p:sldId id="318" r:id="rId14"/>
    <p:sldId id="319" r:id="rId15"/>
    <p:sldId id="320" r:id="rId16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D10A0A-75E1-44D3-9EA5-12D3B1DEC287}" type="datetimeFigureOut">
              <a:rPr lang="nb-NO" smtClean="0"/>
              <a:t>21.03.2014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AA8B4C-2FB9-4633-A9CF-18C5AEF82EA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05826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44327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2509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52337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8101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30605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885846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0872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58836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41994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008711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53848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59843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968848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2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AA8B4C-2FB9-4633-A9CF-18C5AEF82EA2}" type="slidenum">
              <a:rPr lang="nb-NO" smtClean="0"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545445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97281" y="2558048"/>
            <a:ext cx="6993737" cy="962313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097280" y="3694879"/>
            <a:ext cx="6993737" cy="415573"/>
          </a:xfrm>
        </p:spPr>
        <p:txBody>
          <a:bodyPr>
            <a:normAutofit/>
          </a:bodyPr>
          <a:lstStyle>
            <a:lvl1pPr marL="0" indent="0" algn="l">
              <a:buNone/>
              <a:defRPr sz="1800" b="0" i="0" baseline="0">
                <a:solidFill>
                  <a:schemeClr val="tx1">
                    <a:lumMod val="85000"/>
                    <a:lumOff val="15000"/>
                  </a:schemeClr>
                </a:solidFill>
                <a:latin typeface="Trebuchet MS"/>
                <a:cs typeface="Trebuchet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ditt</a:t>
            </a:r>
            <a:r>
              <a:rPr lang="en-US" dirty="0" smtClean="0"/>
              <a:t> </a:t>
            </a:r>
            <a:r>
              <a:rPr lang="en-US" dirty="0" err="1" smtClean="0"/>
              <a:t>navn</a:t>
            </a:r>
            <a:r>
              <a:rPr lang="en-US" dirty="0" smtClean="0"/>
              <a:t> her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97280" y="4374131"/>
            <a:ext cx="1883364" cy="2238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nb-NO" sz="1000" b="0" i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/>
                <a:cs typeface="Trebuchet MS"/>
              </a:rPr>
              <a:t>Universitetet</a:t>
            </a:r>
            <a:r>
              <a:rPr lang="nb-NO" sz="1000" b="0" i="0" baseline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/>
                <a:cs typeface="Trebuchet MS"/>
              </a:rPr>
              <a:t> i Stavanger</a:t>
            </a:r>
            <a:endParaRPr lang="nb-NO" sz="1000" b="0" i="0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/>
              <a:cs typeface="Trebuchet M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97280" y="4588215"/>
            <a:ext cx="1883364" cy="2238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r>
              <a:rPr lang="nb-NO" sz="1000" b="1" i="0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uis.no</a:t>
            </a:r>
            <a:endParaRPr lang="nb-NO" sz="1000" b="1" i="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97280" y="4977461"/>
            <a:ext cx="1883364" cy="22381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lvl="0"/>
            <a:fld id="{173CE512-D0B5-FE42-8052-E88FF146DEEB}" type="datetime1">
              <a:rPr lang="nb-NO" sz="800" b="0" i="0" smtClean="0">
                <a:solidFill>
                  <a:schemeClr val="tx1">
                    <a:lumMod val="85000"/>
                    <a:lumOff val="15000"/>
                  </a:schemeClr>
                </a:solidFill>
                <a:latin typeface="Trebuchet MS"/>
                <a:cs typeface="Trebuchet MS"/>
              </a:rPr>
              <a:t>21.03.2014</a:t>
            </a:fld>
            <a:endParaRPr lang="nb-NO" sz="800" b="0" i="0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/>
              <a:cs typeface="Trebuchet MS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1080001" y="3619973"/>
            <a:ext cx="6993737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kapittel_bg_topp.png" descr="/Volumes/grafisk/Universitetet i Stavanger/1310 UiS erstatningsfont/Utforming/Links/kapittel_bg_topp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46578" cy="2388811"/>
          </a:xfrm>
          <a:prstGeom prst="rect">
            <a:avLst/>
          </a:prstGeom>
        </p:spPr>
      </p:pic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1097281" y="4130853"/>
            <a:ext cx="6993737" cy="193683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>
                <a:latin typeface="Trebuchet MS"/>
                <a:cs typeface="Trebuchet MS"/>
              </a:defRPr>
            </a:lvl1pPr>
            <a:lvl2pPr marL="355600" indent="0">
              <a:buFontTx/>
              <a:buNone/>
              <a:defRPr sz="1000">
                <a:latin typeface="Soho Gothic Std"/>
                <a:cs typeface="Soho Gothic Std"/>
              </a:defRPr>
            </a:lvl2pPr>
            <a:lvl3pPr marL="722312" indent="0">
              <a:buFontTx/>
              <a:buNone/>
              <a:defRPr sz="1000">
                <a:latin typeface="Soho Gothic Std"/>
                <a:cs typeface="Soho Gothic Std"/>
              </a:defRPr>
            </a:lvl3pPr>
            <a:lvl4pPr marL="1169987" indent="0">
              <a:buFontTx/>
              <a:buNone/>
              <a:defRPr sz="1000">
                <a:latin typeface="Soho Gothic Std"/>
                <a:cs typeface="Soho Gothic Std"/>
              </a:defRPr>
            </a:lvl4pPr>
            <a:lvl5pPr marL="1525588" indent="0">
              <a:buFontTx/>
              <a:buNone/>
              <a:defRPr sz="1000">
                <a:latin typeface="Soho Gothic Std"/>
                <a:cs typeface="Soho Gothic Std"/>
              </a:defRPr>
            </a:lvl5pPr>
          </a:lstStyle>
          <a:p>
            <a:pPr lvl="0"/>
            <a:r>
              <a:rPr lang="nb-NO" dirty="0" smtClean="0"/>
              <a:t>Skriv inn stilling og fakultet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97280" y="112543"/>
            <a:ext cx="7508108" cy="1120668"/>
          </a:xfrm>
        </p:spPr>
        <p:txBody>
          <a:bodyPr/>
          <a:lstStyle>
            <a:lvl1pPr algn="l">
              <a:defRPr sz="2800"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097280" y="1712745"/>
            <a:ext cx="7508108" cy="4389120"/>
          </a:xfrm>
          <a:ln w="12700" cmpd="sng">
            <a:noFill/>
          </a:ln>
          <a:effectLst/>
        </p:spPr>
        <p:txBody>
          <a:bodyPr/>
          <a:lstStyle>
            <a:lvl1pPr marL="265113" indent="-265113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1pPr>
            <a:lvl2pPr marL="539750" indent="-184150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2pPr>
            <a:lvl3pPr marL="895350" indent="-173038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3pPr>
            <a:lvl4pPr marL="1343025" indent="-173038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4pPr>
            <a:lvl5pPr marL="1700213" indent="-174625">
              <a:buClr>
                <a:schemeClr val="tx2"/>
              </a:buClr>
              <a:buFont typeface="Wingdings" charset="2"/>
              <a:buChar char="§"/>
              <a:defRPr>
                <a:latin typeface="Trebuchet MS"/>
                <a:cs typeface="Trebuchet MS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9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889571" cy="517699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080000" y="1322275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201466" y="6269053"/>
            <a:ext cx="3866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930AF328-B51C-4FF1-B9B1-597C01516ED8}" type="slidenum">
              <a:rPr lang="nb-NO" sz="800" smtClean="0">
                <a:solidFill>
                  <a:schemeClr val="tx2"/>
                </a:solidFill>
              </a:rPr>
              <a:pPr algn="r"/>
              <a:t>‹#›</a:t>
            </a:fld>
            <a:endParaRPr lang="nb-NO" sz="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p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80000" y="3835219"/>
            <a:ext cx="6984001" cy="767597"/>
          </a:xfrm>
        </p:spPr>
        <p:txBody>
          <a:bodyPr anchor="t">
            <a:normAutofit/>
          </a:bodyPr>
          <a:lstStyle>
            <a:lvl1pPr marL="0" indent="0" algn="l">
              <a:buNone/>
              <a:defRPr sz="1000" b="0" i="0">
                <a:solidFill>
                  <a:schemeClr val="bg2">
                    <a:lumMod val="25000"/>
                  </a:schemeClr>
                </a:solidFill>
                <a:latin typeface="Trebuchet MS"/>
                <a:cs typeface="Trebuchet M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undertittel</a:t>
            </a:r>
            <a:endParaRPr lang="en-US" dirty="0" smtClean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080000" y="3700896"/>
            <a:ext cx="6984000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1080001" y="2510623"/>
            <a:ext cx="6984000" cy="1120668"/>
          </a:xfrm>
        </p:spPr>
        <p:txBody>
          <a:bodyPr/>
          <a:lstStyle>
            <a:lvl1pPr algn="l">
              <a:defRPr sz="2800" b="1"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pic>
        <p:nvPicPr>
          <p:cNvPr id="13" name="kapittel_bg_topp.png" descr="/Volumes/grafisk/Universitetet i Stavanger/1310 UiS erstatningsfont/Utforming/Links/kapittel_bg_topp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846578" cy="238881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029200" y="1712745"/>
            <a:ext cx="3474720" cy="4389120"/>
          </a:xfrm>
        </p:spPr>
        <p:txBody>
          <a:bodyPr/>
          <a:lstStyle>
            <a:lvl1pPr marL="265113" indent="-265113">
              <a:buClr>
                <a:schemeClr val="accent1"/>
              </a:buClr>
              <a:buFont typeface="Wingdings" charset="2"/>
              <a:buChar char="§"/>
              <a:defRPr sz="1800"/>
            </a:lvl1pPr>
            <a:lvl2pPr marL="539750" indent="-184150">
              <a:buClr>
                <a:schemeClr val="accent1"/>
              </a:buClr>
              <a:buFont typeface="Wingdings" charset="2"/>
              <a:buChar char="§"/>
              <a:defRPr sz="1400"/>
            </a:lvl2pPr>
            <a:lvl3pPr marL="895350" indent="-173038">
              <a:buClr>
                <a:schemeClr val="accent1"/>
              </a:buClr>
              <a:buFont typeface="Wingdings" charset="2"/>
              <a:buChar char="§"/>
              <a:defRPr sz="1400"/>
            </a:lvl3pPr>
            <a:lvl4pPr marL="1343025" indent="-173038">
              <a:buClr>
                <a:schemeClr val="accent1"/>
              </a:buClr>
              <a:buFont typeface="Wingdings" charset="2"/>
              <a:buChar char="§"/>
              <a:defRPr sz="1400"/>
            </a:lvl4pPr>
            <a:lvl5pPr marL="1700213" indent="-174625">
              <a:buClr>
                <a:schemeClr val="accent1"/>
              </a:buClr>
              <a:buFont typeface="Wingdings" charset="2"/>
              <a:buChar char="§"/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1097280" y="1712744"/>
            <a:ext cx="3474720" cy="4389120"/>
          </a:xfrm>
        </p:spPr>
        <p:txBody>
          <a:bodyPr/>
          <a:lstStyle>
            <a:lvl1pPr marL="265113" indent="-265113">
              <a:buClr>
                <a:schemeClr val="accent1"/>
              </a:buClr>
              <a:buFont typeface="Wingdings" charset="2"/>
              <a:buChar char="§"/>
              <a:defRPr sz="1800"/>
            </a:lvl1pPr>
            <a:lvl2pPr marL="539750" indent="-184150">
              <a:buClr>
                <a:schemeClr val="accent1"/>
              </a:buClr>
              <a:buFont typeface="Wingdings" charset="2"/>
              <a:buChar char="§"/>
              <a:defRPr/>
            </a:lvl2pPr>
            <a:lvl3pPr marL="895350" indent="-173038">
              <a:buClr>
                <a:schemeClr val="accent1"/>
              </a:buClr>
              <a:buFont typeface="Wingdings" charset="2"/>
              <a:buChar char="§"/>
              <a:defRPr/>
            </a:lvl3pPr>
            <a:lvl4pPr marL="1343025" indent="-173038">
              <a:buClr>
                <a:schemeClr val="accent1"/>
              </a:buClr>
              <a:buFont typeface="Wingdings" charset="2"/>
              <a:buChar char="§"/>
              <a:defRPr/>
            </a:lvl4pPr>
            <a:lvl5pPr marL="1700213" indent="-174625">
              <a:buClr>
                <a:schemeClr val="accent1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8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889571" cy="517699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080000" y="1312544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201466" y="6269053"/>
            <a:ext cx="3866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930AF328-B51C-4FF1-B9B1-597C01516ED8}" type="slidenum">
              <a:rPr lang="nb-NO" sz="800" smtClean="0">
                <a:solidFill>
                  <a:schemeClr val="tx2"/>
                </a:solidFill>
              </a:rPr>
              <a:pPr algn="r"/>
              <a:t>‹#›</a:t>
            </a:fld>
            <a:endParaRPr lang="nb-NO" sz="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o kolonner, med undertit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672544"/>
            <a:ext cx="3474720" cy="609600"/>
          </a:xfrm>
        </p:spPr>
        <p:txBody>
          <a:bodyPr anchor="b">
            <a:noAutofit/>
          </a:bodyPr>
          <a:lstStyle>
            <a:lvl1pPr marL="0" indent="0" algn="l">
              <a:buNone/>
              <a:defRPr sz="1800" b="1" i="0">
                <a:latin typeface="Trebuchet MS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undertittel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5120640" y="1672544"/>
            <a:ext cx="3474720" cy="609600"/>
          </a:xfrm>
        </p:spPr>
        <p:txBody>
          <a:bodyPr anchor="b">
            <a:noAutofit/>
          </a:bodyPr>
          <a:lstStyle>
            <a:lvl1pPr marL="0" indent="0" algn="l">
              <a:buNone/>
              <a:defRPr sz="1800" b="1" i="0">
                <a:latin typeface="Trebuchet MS"/>
                <a:cs typeface="Trebuchet M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undertittel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 hasCustomPrompt="1"/>
          </p:nvPr>
        </p:nvSpPr>
        <p:spPr>
          <a:xfrm>
            <a:off x="1097280" y="2463732"/>
            <a:ext cx="3474720" cy="36576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 hasCustomPrompt="1"/>
          </p:nvPr>
        </p:nvSpPr>
        <p:spPr>
          <a:xfrm>
            <a:off x="5120640" y="2463735"/>
            <a:ext cx="3474720" cy="36576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10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889571" cy="5176999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1080000" y="1312544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201466" y="6269053"/>
            <a:ext cx="3866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930AF328-B51C-4FF1-B9B1-597C01516ED8}" type="slidenum">
              <a:rPr lang="nb-NO" sz="800" smtClean="0">
                <a:solidFill>
                  <a:schemeClr val="tx2"/>
                </a:solidFill>
              </a:rPr>
              <a:pPr algn="r"/>
              <a:t>‹#›</a:t>
            </a:fld>
            <a:endParaRPr lang="nb-NO" sz="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 kolonner og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60000">
            <a:off x="4897494" y="1879996"/>
            <a:ext cx="3809954" cy="317741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28600" dist="381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1097280" y="1712744"/>
            <a:ext cx="3474720" cy="4389120"/>
          </a:xfrm>
        </p:spPr>
        <p:txBody>
          <a:bodyPr/>
          <a:lstStyle>
            <a:lvl1pPr marL="265113" indent="-265113">
              <a:buClr>
                <a:schemeClr val="accent1"/>
              </a:buClr>
              <a:buFont typeface="Wingdings" charset="2"/>
              <a:buChar char="§"/>
              <a:defRPr sz="1800"/>
            </a:lvl1pPr>
            <a:lvl2pPr marL="539750" indent="-184150">
              <a:buClr>
                <a:schemeClr val="accent1"/>
              </a:buClr>
              <a:buFont typeface="Wingdings" charset="2"/>
              <a:buChar char="§"/>
              <a:defRPr/>
            </a:lvl2pPr>
            <a:lvl3pPr marL="895350" indent="-173038">
              <a:buClr>
                <a:schemeClr val="accent1"/>
              </a:buClr>
              <a:buFont typeface="Wingdings" charset="2"/>
              <a:buChar char="§"/>
              <a:defRPr/>
            </a:lvl3pPr>
            <a:lvl4pPr marL="1343025" indent="-173038">
              <a:buClr>
                <a:schemeClr val="accent1"/>
              </a:buClr>
              <a:buFont typeface="Wingdings" charset="2"/>
              <a:buChar char="§"/>
              <a:defRPr/>
            </a:lvl4pPr>
            <a:lvl5pPr marL="1700213" indent="-174625">
              <a:buClr>
                <a:schemeClr val="accent1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8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889571" cy="5176999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1080000" y="1312544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Picture Placeholder 2"/>
          <p:cNvSpPr>
            <a:spLocks noGrp="1"/>
          </p:cNvSpPr>
          <p:nvPr>
            <p:ph type="pic" idx="1"/>
          </p:nvPr>
        </p:nvSpPr>
        <p:spPr>
          <a:xfrm rot="21440467">
            <a:off x="4933226" y="1915132"/>
            <a:ext cx="3736741" cy="3070799"/>
          </a:xfr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 hasCustomPrompt="1"/>
          </p:nvPr>
        </p:nvSpPr>
        <p:spPr>
          <a:xfrm rot="21600000">
            <a:off x="5044296" y="5366737"/>
            <a:ext cx="3713054" cy="225448"/>
          </a:xfrm>
        </p:spPr>
        <p:txBody>
          <a:bodyPr>
            <a:normAutofit/>
          </a:bodyPr>
          <a:lstStyle>
            <a:lvl1pPr marL="0" indent="0" algn="ctr">
              <a:buNone/>
              <a:defRPr sz="1000" i="1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bildetekst</a:t>
            </a:r>
            <a:r>
              <a:rPr lang="en-US" dirty="0" smtClean="0"/>
              <a:t> her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201466" y="6269053"/>
            <a:ext cx="3866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930AF328-B51C-4FF1-B9B1-597C01516ED8}" type="slidenum">
              <a:rPr lang="nb-NO" sz="800" smtClean="0">
                <a:solidFill>
                  <a:schemeClr val="tx2"/>
                </a:solidFill>
              </a:rPr>
              <a:pPr algn="r"/>
              <a:t>‹#›</a:t>
            </a:fld>
            <a:endParaRPr lang="nb-NO" sz="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71185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80000" y="1688124"/>
            <a:ext cx="6333674" cy="3995921"/>
          </a:xfr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080000" y="5927796"/>
            <a:ext cx="6333674" cy="310621"/>
          </a:xfrm>
        </p:spPr>
        <p:txBody>
          <a:bodyPr>
            <a:normAutofit/>
          </a:bodyPr>
          <a:lstStyle>
            <a:lvl1pPr marL="0" indent="0" algn="ctr">
              <a:buNone/>
              <a:defRPr sz="1000" i="1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bildetekst</a:t>
            </a:r>
            <a:r>
              <a:rPr lang="en-US" dirty="0" smtClean="0"/>
              <a:t> her</a:t>
            </a:r>
          </a:p>
        </p:txBody>
      </p:sp>
      <p:pic>
        <p:nvPicPr>
          <p:cNvPr id="8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889571" cy="517699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080000" y="112543"/>
            <a:ext cx="7508108" cy="112066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080000" y="1312544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201466" y="6269053"/>
            <a:ext cx="3866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930AF328-B51C-4FF1-B9B1-597C01516ED8}" type="slidenum">
              <a:rPr lang="nb-NO" sz="800" smtClean="0">
                <a:solidFill>
                  <a:schemeClr val="tx2"/>
                </a:solidFill>
              </a:rPr>
              <a:pPr algn="r"/>
              <a:t>‹#›</a:t>
            </a:fld>
            <a:endParaRPr lang="nb-NO" sz="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pic>
        <p:nvPicPr>
          <p:cNvPr id="6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889571" cy="5176999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1080000" y="1312544"/>
            <a:ext cx="7508108" cy="0"/>
          </a:xfrm>
          <a:prstGeom prst="line">
            <a:avLst/>
          </a:prstGeom>
          <a:ln w="3175" cmpd="sng">
            <a:solidFill>
              <a:schemeClr val="tx1">
                <a:lumMod val="95000"/>
                <a:lumOff val="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201466" y="6269053"/>
            <a:ext cx="3866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930AF328-B51C-4FF1-B9B1-597C01516ED8}" type="slidenum">
              <a:rPr lang="nb-NO" sz="800" smtClean="0">
                <a:solidFill>
                  <a:schemeClr val="tx2"/>
                </a:solidFill>
              </a:rPr>
              <a:pPr algn="r"/>
              <a:t>‹#›</a:t>
            </a:fld>
            <a:endParaRPr lang="nb-NO" sz="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PT_bg_vanlig_side_left.png" descr="/Volumes/grafisk/Universitetet i Stavanger/1310 UiS erstatningsfont/Utforming/Links/PPT_bg_vanlig_side_lef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889571" cy="5176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201466" y="6269053"/>
            <a:ext cx="386643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fld id="{930AF328-B51C-4FF1-B9B1-597C01516ED8}" type="slidenum">
              <a:rPr lang="nb-NO" sz="800" smtClean="0">
                <a:solidFill>
                  <a:schemeClr val="tx2"/>
                </a:solidFill>
              </a:rPr>
              <a:pPr algn="r"/>
              <a:t>‹#›</a:t>
            </a:fld>
            <a:endParaRPr lang="nb-NO" sz="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12543"/>
            <a:ext cx="7508108" cy="1120668"/>
          </a:xfrm>
          <a:prstGeom prst="rect">
            <a:avLst/>
          </a:prstGeom>
          <a:effectLst/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overskrift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600201"/>
            <a:ext cx="7508108" cy="45259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 err="1" smtClean="0"/>
              <a:t>Skriv</a:t>
            </a:r>
            <a:r>
              <a:rPr lang="en-US" dirty="0" smtClean="0"/>
              <a:t> inn </a:t>
            </a:r>
            <a:r>
              <a:rPr lang="en-US" dirty="0" err="1" smtClean="0"/>
              <a:t>tekst</a:t>
            </a:r>
            <a:endParaRPr lang="en-US" dirty="0" smtClean="0"/>
          </a:p>
          <a:p>
            <a:pPr lvl="1"/>
            <a:r>
              <a:rPr lang="en-US" dirty="0" err="1" smtClean="0"/>
              <a:t>Punktnivå</a:t>
            </a:r>
            <a:r>
              <a:rPr lang="en-US" dirty="0" smtClean="0"/>
              <a:t> 2</a:t>
            </a:r>
          </a:p>
          <a:p>
            <a:pPr lvl="2"/>
            <a:r>
              <a:rPr lang="en-US" dirty="0" err="1" smtClean="0"/>
              <a:t>Punktnivå</a:t>
            </a:r>
            <a:r>
              <a:rPr lang="en-US" dirty="0" smtClean="0"/>
              <a:t> 3</a:t>
            </a:r>
          </a:p>
          <a:p>
            <a:pPr lvl="3"/>
            <a:r>
              <a:rPr lang="en-US" dirty="0" err="1" smtClean="0"/>
              <a:t>Punktnivå</a:t>
            </a:r>
            <a:r>
              <a:rPr lang="en-US" dirty="0" smtClean="0"/>
              <a:t> 4</a:t>
            </a:r>
          </a:p>
          <a:p>
            <a:pPr lvl="4"/>
            <a:r>
              <a:rPr lang="en-US" dirty="0" err="1" smtClean="0"/>
              <a:t>Punktnivå</a:t>
            </a:r>
            <a:r>
              <a:rPr lang="en-US" dirty="0" smtClean="0"/>
              <a:t> 5</a:t>
            </a:r>
          </a:p>
        </p:txBody>
      </p:sp>
      <p:pic>
        <p:nvPicPr>
          <p:cNvPr id="1026" name="Picture 2" descr="2013UiS_nor_color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377945"/>
            <a:ext cx="822192" cy="1094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i="0" kern="1200">
          <a:solidFill>
            <a:srgbClr val="000000"/>
          </a:solidFill>
          <a:effectLst/>
          <a:latin typeface="Trebuchet MS"/>
          <a:ea typeface="+mj-ea"/>
          <a:cs typeface="Trebuchet MS"/>
        </a:defRPr>
      </a:lvl1pPr>
    </p:titleStyle>
    <p:bodyStyle>
      <a:lvl1pPr marL="265113" indent="-265113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2000" b="0" i="0" kern="120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1pPr>
      <a:lvl2pPr marL="539750" indent="-184150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1400" b="0" i="0" kern="1200" baseline="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2pPr>
      <a:lvl3pPr marL="895350" indent="-173038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1400" b="0" i="0" kern="120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3pPr>
      <a:lvl4pPr marL="1343025" indent="-173038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tabLst/>
        <a:defRPr sz="1400" b="0" i="0" kern="1200" baseline="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4pPr>
      <a:lvl5pPr marL="1700213" indent="-174625" algn="l" defTabSz="914400" rtl="0" eaLnBrk="1" latinLnBrk="0" hangingPunct="1">
        <a:spcBef>
          <a:spcPct val="20000"/>
        </a:spcBef>
        <a:buClr>
          <a:schemeClr val="accent1"/>
        </a:buClr>
        <a:buFont typeface="Wingdings" charset="2"/>
        <a:buChar char="§"/>
        <a:defRPr sz="1400" b="0" i="0" kern="1200">
          <a:solidFill>
            <a:schemeClr val="tx1">
              <a:lumMod val="85000"/>
              <a:lumOff val="15000"/>
            </a:schemeClr>
          </a:solidFill>
          <a:latin typeface="Trebuchet MS"/>
          <a:ea typeface="+mn-ea"/>
          <a:cs typeface="Trebuchet M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979712" y="2708920"/>
            <a:ext cx="6993737" cy="962313"/>
          </a:xfrm>
        </p:spPr>
        <p:txBody>
          <a:bodyPr/>
          <a:lstStyle/>
          <a:p>
            <a:r>
              <a:rPr lang="nb-NO" sz="2400" dirty="0" smtClean="0"/>
              <a:t>En vei videre. Universitet i Stavangers erfaringer med ordningen som åpner for at fagskolestudenter fortsetter inn i et bachelorprogram</a:t>
            </a:r>
            <a:endParaRPr lang="nb-NO" sz="2400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43608" y="3789040"/>
            <a:ext cx="6993737" cy="415573"/>
          </a:xfrm>
        </p:spPr>
        <p:txBody>
          <a:bodyPr/>
          <a:lstStyle/>
          <a:p>
            <a:r>
              <a:rPr lang="nb-NO" dirty="0" smtClean="0"/>
              <a:t>Kjell Kåre Fjelde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nb-NO" dirty="0" smtClean="0"/>
              <a:t>IPT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98545078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 fra studieadministrasjonen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Gode studenter</a:t>
            </a:r>
          </a:p>
          <a:p>
            <a:r>
              <a:rPr lang="nb-NO" sz="2400" dirty="0" smtClean="0"/>
              <a:t>Resultater på lik linje med andre ingeniørstudenter</a:t>
            </a:r>
            <a:endParaRPr lang="nb-NO" sz="2400" dirty="0"/>
          </a:p>
          <a:p>
            <a:r>
              <a:rPr lang="nb-NO" sz="2400" dirty="0" smtClean="0"/>
              <a:t>En gruppe en kunne markedsføre  tilbudet mer overfor</a:t>
            </a:r>
          </a:p>
          <a:p>
            <a:r>
              <a:rPr lang="nb-NO" sz="2400" dirty="0" smtClean="0"/>
              <a:t>Har og vært en del henvendelser fra andre deler av landet/andre tekniske fagskoler</a:t>
            </a:r>
          </a:p>
          <a:p>
            <a:endParaRPr lang="nb-NO" sz="2400" dirty="0"/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606590086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Erfaringer/kommentarer fra studenter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Synes opplegget har fungert bra</a:t>
            </a:r>
          </a:p>
          <a:p>
            <a:r>
              <a:rPr lang="nb-NO" sz="2400" dirty="0" smtClean="0"/>
              <a:t>Positivt at man får gevinst for at man har fagskolen fra før. Mye av det en har lært på fagskolen kan en dra med seg videre inn i bachelor studiet</a:t>
            </a:r>
            <a:endParaRPr lang="nb-NO" sz="2400" dirty="0"/>
          </a:p>
          <a:p>
            <a:r>
              <a:rPr lang="nb-NO" sz="2400" dirty="0" smtClean="0"/>
              <a:t>Bra å ta det over 3 år for da kan man kombinere jobb og skole</a:t>
            </a:r>
          </a:p>
          <a:p>
            <a:r>
              <a:rPr lang="nb-NO" sz="2400" dirty="0" smtClean="0"/>
              <a:t>Kanskje enda bedre tilrettelegging for de som vil jobbe ved siden av skole – kan få flere til å gå videre</a:t>
            </a:r>
          </a:p>
          <a:p>
            <a:r>
              <a:rPr lang="nb-NO" sz="2400" dirty="0" smtClean="0"/>
              <a:t>Ønske om at flere fag blir </a:t>
            </a:r>
            <a:r>
              <a:rPr lang="nb-NO" sz="2400" dirty="0" err="1" smtClean="0"/>
              <a:t>streamet</a:t>
            </a:r>
            <a:r>
              <a:rPr lang="nb-NO" sz="2400" dirty="0" smtClean="0"/>
              <a:t> – meget god løsning for de som jobber ved siden av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661846213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Erfaringer/kommentarer fra studenter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Svært fornøyd med muligheten for å ta bachelorgrad med fritak for 60 STP</a:t>
            </a:r>
          </a:p>
          <a:p>
            <a:r>
              <a:rPr lang="nb-NO" sz="2400" dirty="0" smtClean="0"/>
              <a:t>Fornøyd med tilrettelegging fra studentveiledere med tanke på få et individuelt løp </a:t>
            </a:r>
          </a:p>
          <a:p>
            <a:r>
              <a:rPr lang="nb-NO" sz="2400" dirty="0" smtClean="0"/>
              <a:t>Viktig tilbud for å gi ambisiøse og dyktige folk som har gått en yrkesfaglig vei muligheten til å oppnå høyere utdanning (både for studenter og arbeidsgivere)</a:t>
            </a:r>
          </a:p>
          <a:p>
            <a:r>
              <a:rPr lang="nb-NO" sz="2400" dirty="0" smtClean="0"/>
              <a:t>Mulighet for </a:t>
            </a:r>
            <a:r>
              <a:rPr lang="nb-NO" sz="2400" dirty="0" err="1" smtClean="0"/>
              <a:t>streamede</a:t>
            </a:r>
            <a:r>
              <a:rPr lang="nb-NO" sz="2400" dirty="0" smtClean="0"/>
              <a:t> </a:t>
            </a:r>
            <a:r>
              <a:rPr lang="nb-NO" sz="2400" dirty="0" err="1" smtClean="0"/>
              <a:t>forlesninger</a:t>
            </a:r>
            <a:r>
              <a:rPr lang="nb-NO" sz="2400" dirty="0" smtClean="0"/>
              <a:t> og fleksibilitet på utdanningsløp er fremtiden</a:t>
            </a:r>
          </a:p>
          <a:p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521471924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Erfaringer/kommentarer fra studenter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Gått bra faglig</a:t>
            </a:r>
          </a:p>
          <a:p>
            <a:r>
              <a:rPr lang="nb-NO" sz="2400" dirty="0" smtClean="0"/>
              <a:t>Nivået er høyere på bachelor (stort hopp)</a:t>
            </a:r>
          </a:p>
          <a:p>
            <a:r>
              <a:rPr lang="nb-NO" sz="2400" dirty="0" smtClean="0"/>
              <a:t>God gjenkjennelsesfaktor</a:t>
            </a:r>
          </a:p>
          <a:p>
            <a:r>
              <a:rPr lang="nb-NO" sz="2400" dirty="0" smtClean="0"/>
              <a:t>Fordel med jobberfaring når en tar ingeniørutdannelsen</a:t>
            </a:r>
          </a:p>
          <a:p>
            <a:r>
              <a:rPr lang="nb-NO" sz="2400" dirty="0" smtClean="0"/>
              <a:t>En mulighet som passer for et begrenset antall som går på teknisk fagskole (men ikke alle, noen tar teknisk fagskole fordi det er påkrevet av arbeidsgiver) – Må ha evne/vilje</a:t>
            </a:r>
          </a:p>
        </p:txBody>
      </p:sp>
    </p:spTree>
    <p:extLst>
      <p:ext uri="{BB962C8B-B14F-4D97-AF65-F5344CB8AC3E}">
        <p14:creationId xmlns:p14="http://schemas.microsoft.com/office/powerpoint/2010/main" val="3168792234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Erfaringer/Kommentarer fra studenter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sz="2400" dirty="0" smtClean="0"/>
              <a:t>Hadde vært vanskelig å ta utdannelsen hvis ikke muligheten for godskriving samt det å ta 2 år over 3 år hadde vært tilstede</a:t>
            </a:r>
          </a:p>
          <a:p>
            <a:r>
              <a:rPr lang="nb-NO" sz="2400" dirty="0" smtClean="0"/>
              <a:t>Bruk av </a:t>
            </a:r>
            <a:r>
              <a:rPr lang="nb-NO" sz="2400" dirty="0" err="1" smtClean="0"/>
              <a:t>Its</a:t>
            </a:r>
            <a:r>
              <a:rPr lang="nb-NO" sz="2400" dirty="0" smtClean="0"/>
              <a:t> Learning samt </a:t>
            </a:r>
            <a:r>
              <a:rPr lang="nb-NO" sz="2400" dirty="0" err="1" smtClean="0"/>
              <a:t>streamede</a:t>
            </a:r>
            <a:r>
              <a:rPr lang="nb-NO" sz="2400" dirty="0" smtClean="0"/>
              <a:t> </a:t>
            </a:r>
            <a:r>
              <a:rPr lang="nb-NO" sz="2400" dirty="0" err="1" smtClean="0"/>
              <a:t>forlesninger</a:t>
            </a:r>
            <a:r>
              <a:rPr lang="nb-NO" sz="2400" dirty="0" smtClean="0"/>
              <a:t> var viktig for å kunne følge studiet</a:t>
            </a:r>
          </a:p>
          <a:p>
            <a:r>
              <a:rPr lang="nb-NO" sz="2400" dirty="0" smtClean="0"/>
              <a:t>Informasjon rundt studiet/tilbudet kunne vært bedre (annonsering)</a:t>
            </a:r>
          </a:p>
          <a:p>
            <a:r>
              <a:rPr lang="nb-NO" sz="2400" dirty="0" smtClean="0"/>
              <a:t>Fagskolen skapte interesse</a:t>
            </a:r>
          </a:p>
          <a:p>
            <a:r>
              <a:rPr lang="nb-NO" sz="2400" dirty="0" smtClean="0"/>
              <a:t>Bra tilrettelegging</a:t>
            </a:r>
          </a:p>
          <a:p>
            <a:r>
              <a:rPr lang="nb-NO" sz="2400" dirty="0" smtClean="0"/>
              <a:t>Positive erfaringer, forteller andre om muligheten</a:t>
            </a:r>
          </a:p>
          <a:p>
            <a:r>
              <a:rPr lang="nb-NO" sz="2400" dirty="0" smtClean="0"/>
              <a:t>Litt betenkt med å få godkjent de mest nyttige tekniske petroleumsfagene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045032499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Oppsummering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Et tilbud som passer for de som har motivasjon og vilje til å fortsette</a:t>
            </a:r>
          </a:p>
          <a:p>
            <a:r>
              <a:rPr lang="nb-NO" sz="2400" dirty="0" smtClean="0"/>
              <a:t>Gode erfaringer med disse studentene fra IPT sin side</a:t>
            </a:r>
          </a:p>
          <a:p>
            <a:r>
              <a:rPr lang="nb-NO" sz="2400" dirty="0" smtClean="0"/>
              <a:t>Studentene er fornøyde over å ha denne muligheten</a:t>
            </a:r>
          </a:p>
          <a:p>
            <a:r>
              <a:rPr lang="nb-NO" sz="2400" dirty="0" smtClean="0"/>
              <a:t>Tilrettelegging er viktig for å kunne tilpasse utdanningen til jobbsituasjonen</a:t>
            </a:r>
          </a:p>
          <a:p>
            <a:pPr lvl="1"/>
            <a:r>
              <a:rPr lang="nb-NO" sz="2000" dirty="0" smtClean="0"/>
              <a:t>Individuelle løp over flere år</a:t>
            </a:r>
          </a:p>
          <a:p>
            <a:pPr lvl="1"/>
            <a:r>
              <a:rPr lang="nb-NO" sz="2000" dirty="0" smtClean="0"/>
              <a:t>Bruk av kommunikasjonsteknologi (</a:t>
            </a:r>
            <a:r>
              <a:rPr lang="nb-NO" sz="2000" dirty="0" err="1" smtClean="0"/>
              <a:t>streaming</a:t>
            </a:r>
            <a:r>
              <a:rPr lang="nb-NO" sz="2000" dirty="0" smtClean="0"/>
              <a:t>)</a:t>
            </a:r>
            <a:endParaRPr lang="nb-NO" sz="1800" dirty="0" smtClean="0"/>
          </a:p>
          <a:p>
            <a:r>
              <a:rPr lang="nb-NO" sz="2400" dirty="0" smtClean="0"/>
              <a:t>Kan markedsføres mer </a:t>
            </a:r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278371655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UiS</a:t>
            </a:r>
            <a:r>
              <a:rPr lang="nb-NO" dirty="0" smtClean="0"/>
              <a:t> Organisasjonen</a:t>
            </a:r>
            <a:endParaRPr lang="nb-NO" dirty="0"/>
          </a:p>
        </p:txBody>
      </p:sp>
      <p:pic>
        <p:nvPicPr>
          <p:cNvPr id="4" name="Picture 44" descr="http://www.uis.no/images/orgkart/UiS1_1.pn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412776"/>
            <a:ext cx="5112568" cy="495646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814501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Institutt for petroleumsteknologi</a:t>
            </a:r>
            <a:endParaRPr lang="nb-NO" dirty="0"/>
          </a:p>
        </p:txBody>
      </p:sp>
      <p:cxnSp>
        <p:nvCxnSpPr>
          <p:cNvPr id="4" name="Rett linje 3"/>
          <p:cNvCxnSpPr/>
          <p:nvPr/>
        </p:nvCxnSpPr>
        <p:spPr>
          <a:xfrm>
            <a:off x="3913163" y="5245968"/>
            <a:ext cx="0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tt linje 4"/>
          <p:cNvCxnSpPr/>
          <p:nvPr/>
        </p:nvCxnSpPr>
        <p:spPr>
          <a:xfrm>
            <a:off x="5796136" y="5245968"/>
            <a:ext cx="0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tt linje 5"/>
          <p:cNvCxnSpPr/>
          <p:nvPr/>
        </p:nvCxnSpPr>
        <p:spPr>
          <a:xfrm>
            <a:off x="7596336" y="5217444"/>
            <a:ext cx="0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ktangel 6"/>
          <p:cNvSpPr/>
          <p:nvPr/>
        </p:nvSpPr>
        <p:spPr>
          <a:xfrm>
            <a:off x="6012160" y="3068960"/>
            <a:ext cx="1728192" cy="432048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400" b="1" dirty="0" err="1" smtClean="0">
                <a:solidFill>
                  <a:schemeClr val="tx1"/>
                </a:solidFill>
              </a:rPr>
              <a:t>Administration</a:t>
            </a:r>
            <a:endParaRPr lang="nb-NO" sz="1400" b="1" dirty="0" smtClean="0">
              <a:solidFill>
                <a:schemeClr val="tx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403648" y="4077072"/>
            <a:ext cx="1512168" cy="1152128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400" b="1" dirty="0" smtClean="0">
                <a:solidFill>
                  <a:schemeClr val="tx1"/>
                </a:solidFill>
              </a:rPr>
              <a:t>Petroleum </a:t>
            </a:r>
            <a:r>
              <a:rPr lang="nb-NO" sz="1400" b="1" dirty="0" err="1" smtClean="0">
                <a:solidFill>
                  <a:schemeClr val="tx1"/>
                </a:solidFill>
              </a:rPr>
              <a:t>Geoscience</a:t>
            </a:r>
            <a:endParaRPr lang="nb-NO" sz="1400" b="1" dirty="0" smtClean="0">
              <a:solidFill>
                <a:schemeClr val="tx1"/>
              </a:solidFill>
            </a:endParaRP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cxnSp>
        <p:nvCxnSpPr>
          <p:cNvPr id="9" name="Rett linje 8"/>
          <p:cNvCxnSpPr/>
          <p:nvPr/>
        </p:nvCxnSpPr>
        <p:spPr>
          <a:xfrm>
            <a:off x="4788024" y="3284984"/>
            <a:ext cx="12241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linje 9"/>
          <p:cNvCxnSpPr/>
          <p:nvPr/>
        </p:nvCxnSpPr>
        <p:spPr>
          <a:xfrm>
            <a:off x="2195736" y="3789040"/>
            <a:ext cx="54006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tt linje 10"/>
          <p:cNvCxnSpPr/>
          <p:nvPr/>
        </p:nvCxnSpPr>
        <p:spPr>
          <a:xfrm>
            <a:off x="5724128" y="3789040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tt linje 11"/>
          <p:cNvCxnSpPr/>
          <p:nvPr/>
        </p:nvCxnSpPr>
        <p:spPr>
          <a:xfrm>
            <a:off x="7596336" y="3789040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linje 12"/>
          <p:cNvCxnSpPr/>
          <p:nvPr/>
        </p:nvCxnSpPr>
        <p:spPr>
          <a:xfrm>
            <a:off x="3851920" y="3789040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linje 13"/>
          <p:cNvCxnSpPr/>
          <p:nvPr/>
        </p:nvCxnSpPr>
        <p:spPr>
          <a:xfrm>
            <a:off x="2195736" y="3789040"/>
            <a:ext cx="0" cy="28803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linje 14"/>
          <p:cNvCxnSpPr/>
          <p:nvPr/>
        </p:nvCxnSpPr>
        <p:spPr>
          <a:xfrm>
            <a:off x="2195736" y="5229200"/>
            <a:ext cx="0" cy="57606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linje 15"/>
          <p:cNvCxnSpPr/>
          <p:nvPr/>
        </p:nvCxnSpPr>
        <p:spPr>
          <a:xfrm>
            <a:off x="4788024" y="2780928"/>
            <a:ext cx="0" cy="1008112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linje 16"/>
          <p:cNvCxnSpPr/>
          <p:nvPr/>
        </p:nvCxnSpPr>
        <p:spPr>
          <a:xfrm>
            <a:off x="3059832" y="2492896"/>
            <a:ext cx="115212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ktangel 17"/>
          <p:cNvSpPr/>
          <p:nvPr/>
        </p:nvSpPr>
        <p:spPr>
          <a:xfrm>
            <a:off x="1403648" y="2132856"/>
            <a:ext cx="2232248" cy="64807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400" b="1" dirty="0" smtClean="0">
                <a:solidFill>
                  <a:schemeClr val="tx1"/>
                </a:solidFill>
              </a:rPr>
              <a:t>Institute </a:t>
            </a:r>
            <a:r>
              <a:rPr lang="nb-NO" sz="1400" b="1" dirty="0" err="1" smtClean="0">
                <a:solidFill>
                  <a:schemeClr val="tx1"/>
                </a:solidFill>
              </a:rPr>
              <a:t>board</a:t>
            </a:r>
            <a:endParaRPr lang="nb-NO" sz="1400" b="1" dirty="0" smtClean="0">
              <a:solidFill>
                <a:schemeClr val="tx1"/>
              </a:solidFill>
            </a:endParaRPr>
          </a:p>
          <a:p>
            <a:r>
              <a:rPr lang="nb-NO" sz="1100" dirty="0" smtClean="0">
                <a:solidFill>
                  <a:schemeClr val="tx1"/>
                </a:solidFill>
              </a:rPr>
              <a:t>Reidar Bratvold – </a:t>
            </a:r>
            <a:r>
              <a:rPr lang="nb-NO" sz="1100" dirty="0" err="1" smtClean="0">
                <a:solidFill>
                  <a:schemeClr val="tx1"/>
                </a:solidFill>
              </a:rPr>
              <a:t>Chairman</a:t>
            </a:r>
            <a:endParaRPr lang="nb-NO" sz="1100" dirty="0" smtClean="0">
              <a:solidFill>
                <a:schemeClr val="tx1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1403648" y="5805264"/>
            <a:ext cx="6912768" cy="64807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400" b="1" dirty="0" err="1" smtClean="0">
                <a:solidFill>
                  <a:schemeClr val="tx1"/>
                </a:solidFill>
              </a:rPr>
              <a:t>Laboratory</a:t>
            </a:r>
            <a:r>
              <a:rPr lang="nb-NO" sz="1400" b="1" dirty="0" smtClean="0">
                <a:solidFill>
                  <a:schemeClr val="tx1"/>
                </a:solidFill>
              </a:rPr>
              <a:t> </a:t>
            </a:r>
            <a:r>
              <a:rPr lang="nb-NO" sz="1400" b="1" dirty="0" err="1" smtClean="0">
                <a:solidFill>
                  <a:schemeClr val="tx1"/>
                </a:solidFill>
              </a:rPr>
              <a:t>Engineers</a:t>
            </a:r>
            <a:endParaRPr lang="nb-NO" sz="1400" b="1" dirty="0" smtClean="0">
              <a:solidFill>
                <a:schemeClr val="tx1"/>
              </a:solidFill>
            </a:endParaRPr>
          </a:p>
          <a:p>
            <a:r>
              <a:rPr lang="nb-NO" sz="800" dirty="0" smtClean="0">
                <a:solidFill>
                  <a:schemeClr val="tx1"/>
                </a:solidFill>
              </a:rPr>
              <a:t>	</a:t>
            </a:r>
          </a:p>
        </p:txBody>
      </p:sp>
      <p:sp>
        <p:nvSpPr>
          <p:cNvPr id="20" name="Rektangel 19"/>
          <p:cNvSpPr/>
          <p:nvPr/>
        </p:nvSpPr>
        <p:spPr>
          <a:xfrm>
            <a:off x="3131840" y="4077072"/>
            <a:ext cx="1512168" cy="1152128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400" b="1" dirty="0" smtClean="0">
                <a:solidFill>
                  <a:schemeClr val="tx1"/>
                </a:solidFill>
              </a:rPr>
              <a:t>Drilling- and </a:t>
            </a:r>
            <a:r>
              <a:rPr lang="nb-NO" sz="1400" b="1" dirty="0" err="1">
                <a:solidFill>
                  <a:schemeClr val="tx1"/>
                </a:solidFill>
              </a:rPr>
              <a:t>W</a:t>
            </a:r>
            <a:r>
              <a:rPr lang="nb-NO" sz="1400" b="1" dirty="0" err="1" smtClean="0">
                <a:solidFill>
                  <a:schemeClr val="tx1"/>
                </a:solidFill>
              </a:rPr>
              <a:t>ell</a:t>
            </a:r>
            <a:r>
              <a:rPr lang="nb-NO" sz="1400" b="1" dirty="0" smtClean="0">
                <a:solidFill>
                  <a:schemeClr val="tx1"/>
                </a:solidFill>
              </a:rPr>
              <a:t> </a:t>
            </a:r>
            <a:r>
              <a:rPr lang="nb-NO" sz="1400" b="1" dirty="0">
                <a:solidFill>
                  <a:schemeClr val="tx1"/>
                </a:solidFill>
              </a:rPr>
              <a:t>T</a:t>
            </a:r>
            <a:r>
              <a:rPr lang="nb-NO" sz="1400" b="1" dirty="0" smtClean="0">
                <a:solidFill>
                  <a:schemeClr val="tx1"/>
                </a:solidFill>
              </a:rPr>
              <a:t>echnology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21" name="Rektangel 20"/>
          <p:cNvSpPr/>
          <p:nvPr/>
        </p:nvSpPr>
        <p:spPr>
          <a:xfrm>
            <a:off x="5004048" y="4077072"/>
            <a:ext cx="1512168" cy="1152128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400" b="1" dirty="0" smtClean="0">
                <a:solidFill>
                  <a:schemeClr val="tx1"/>
                </a:solidFill>
              </a:rPr>
              <a:t>Natural Gas Technology 2014…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6804248" y="4077072"/>
            <a:ext cx="1512168" cy="1152128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nb-NO" sz="1400" b="1" dirty="0" err="1" smtClean="0">
                <a:solidFill>
                  <a:schemeClr val="tx1"/>
                </a:solidFill>
              </a:rPr>
              <a:t>Reservoir</a:t>
            </a:r>
            <a:r>
              <a:rPr lang="nb-NO" sz="1400" b="1" dirty="0" smtClean="0">
                <a:solidFill>
                  <a:schemeClr val="tx1"/>
                </a:solidFill>
              </a:rPr>
              <a:t> </a:t>
            </a:r>
            <a:r>
              <a:rPr lang="nb-NO" sz="1400" b="1" dirty="0">
                <a:solidFill>
                  <a:schemeClr val="tx1"/>
                </a:solidFill>
              </a:rPr>
              <a:t>T</a:t>
            </a:r>
            <a:r>
              <a:rPr lang="nb-NO" sz="1400" b="1" dirty="0" smtClean="0">
                <a:solidFill>
                  <a:schemeClr val="tx1"/>
                </a:solidFill>
              </a:rPr>
              <a:t>echnology</a:t>
            </a:r>
          </a:p>
          <a:p>
            <a:endParaRPr lang="nb-NO" sz="1000" dirty="0" smtClean="0">
              <a:solidFill>
                <a:schemeClr val="tx1"/>
              </a:solidFill>
            </a:endParaRPr>
          </a:p>
          <a:p>
            <a:endParaRPr lang="nb-NO" sz="1000" dirty="0">
              <a:solidFill>
                <a:schemeClr val="tx1"/>
              </a:solidFill>
            </a:endParaRPr>
          </a:p>
        </p:txBody>
      </p:sp>
      <p:sp>
        <p:nvSpPr>
          <p:cNvPr id="23" name="Rektangel 22"/>
          <p:cNvSpPr/>
          <p:nvPr/>
        </p:nvSpPr>
        <p:spPr>
          <a:xfrm>
            <a:off x="4067944" y="2132856"/>
            <a:ext cx="1656184" cy="648072"/>
          </a:xfrm>
          <a:prstGeom prst="rect">
            <a:avLst/>
          </a:prstGeom>
          <a:solidFill>
            <a:srgbClr val="CCEC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b="1" dirty="0" smtClean="0">
                <a:solidFill>
                  <a:schemeClr val="tx1"/>
                </a:solidFill>
              </a:rPr>
              <a:t>IPT</a:t>
            </a:r>
          </a:p>
          <a:p>
            <a:pPr algn="ctr"/>
            <a:r>
              <a:rPr lang="nb-NO" sz="1100" dirty="0" smtClean="0">
                <a:solidFill>
                  <a:schemeClr val="tx1"/>
                </a:solidFill>
              </a:rPr>
              <a:t>Hans Borge</a:t>
            </a:r>
          </a:p>
          <a:p>
            <a:pPr algn="ctr"/>
            <a:r>
              <a:rPr lang="nb-NO" sz="1100" dirty="0" smtClean="0">
                <a:solidFill>
                  <a:schemeClr val="tx1"/>
                </a:solidFill>
              </a:rPr>
              <a:t>Head </a:t>
            </a:r>
            <a:r>
              <a:rPr lang="nb-NO" sz="1100" dirty="0" err="1" smtClean="0">
                <a:solidFill>
                  <a:schemeClr val="tx1"/>
                </a:solidFill>
              </a:rPr>
              <a:t>of</a:t>
            </a:r>
            <a:r>
              <a:rPr lang="nb-NO" sz="1100" dirty="0" smtClean="0">
                <a:solidFill>
                  <a:schemeClr val="tx1"/>
                </a:solidFill>
              </a:rPr>
              <a:t> Department</a:t>
            </a:r>
            <a:endParaRPr lang="nb-NO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21996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Institutt for petroleumsteknologi</a:t>
            </a:r>
            <a:endParaRPr lang="nb-NO" dirty="0"/>
          </a:p>
        </p:txBody>
      </p:sp>
      <p:sp>
        <p:nvSpPr>
          <p:cNvPr id="4" name="TekstSylinder 3"/>
          <p:cNvSpPr txBox="1"/>
          <p:nvPr/>
        </p:nvSpPr>
        <p:spPr>
          <a:xfrm>
            <a:off x="3851920" y="4365104"/>
            <a:ext cx="2304256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dirty="0" err="1" smtClean="0">
                <a:latin typeface="+mj-lt"/>
              </a:rPr>
              <a:t>Bachelor</a:t>
            </a:r>
            <a:r>
              <a:rPr lang="nb-NO" sz="1600" dirty="0" smtClean="0">
                <a:latin typeface="+mj-lt"/>
              </a:rPr>
              <a:t> 3 </a:t>
            </a:r>
            <a:r>
              <a:rPr lang="nb-NO" sz="1600" dirty="0" err="1" smtClean="0">
                <a:latin typeface="+mj-lt"/>
              </a:rPr>
              <a:t>years</a:t>
            </a:r>
            <a:r>
              <a:rPr lang="nb-NO" sz="1600" dirty="0" smtClean="0">
                <a:latin typeface="+mj-lt"/>
              </a:rPr>
              <a:t> Petroleum </a:t>
            </a:r>
            <a:r>
              <a:rPr lang="nb-NO" sz="1600" dirty="0" err="1" smtClean="0">
                <a:latin typeface="+mj-lt"/>
              </a:rPr>
              <a:t>Technology</a:t>
            </a:r>
            <a:endParaRPr lang="nb-NO" sz="1600" dirty="0" smtClean="0">
              <a:latin typeface="+mj-lt"/>
            </a:endParaRPr>
          </a:p>
          <a:p>
            <a:r>
              <a:rPr lang="nb-NO" sz="1600" dirty="0" smtClean="0">
                <a:latin typeface="+mj-lt"/>
              </a:rPr>
              <a:t>171 students</a:t>
            </a:r>
            <a:endParaRPr lang="nb-NO" sz="1600" dirty="0">
              <a:latin typeface="+mj-lt"/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1331640" y="4365104"/>
            <a:ext cx="2304256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dirty="0" err="1" smtClean="0">
                <a:latin typeface="+mj-lt"/>
              </a:rPr>
              <a:t>Bachelor</a:t>
            </a:r>
            <a:r>
              <a:rPr lang="nb-NO" sz="1600" dirty="0" smtClean="0">
                <a:latin typeface="+mj-lt"/>
              </a:rPr>
              <a:t> 3 </a:t>
            </a:r>
            <a:r>
              <a:rPr lang="nb-NO" sz="1600" dirty="0" err="1" smtClean="0">
                <a:latin typeface="+mj-lt"/>
              </a:rPr>
              <a:t>years</a:t>
            </a:r>
            <a:r>
              <a:rPr lang="nb-NO" sz="1600" dirty="0" smtClean="0">
                <a:latin typeface="+mj-lt"/>
              </a:rPr>
              <a:t> Petroleum </a:t>
            </a:r>
            <a:r>
              <a:rPr lang="nb-NO" sz="1600" dirty="0" err="1" smtClean="0">
                <a:latin typeface="+mj-lt"/>
              </a:rPr>
              <a:t>Geoscience</a:t>
            </a:r>
            <a:endParaRPr lang="nb-NO" sz="1600" dirty="0" smtClean="0">
              <a:latin typeface="+mj-lt"/>
            </a:endParaRPr>
          </a:p>
          <a:p>
            <a:r>
              <a:rPr lang="nb-NO" sz="1600" dirty="0" smtClean="0">
                <a:latin typeface="+mj-lt"/>
              </a:rPr>
              <a:t>92 students</a:t>
            </a:r>
            <a:endParaRPr lang="nb-NO" sz="1600" dirty="0">
              <a:latin typeface="+mj-lt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1331640" y="3068960"/>
            <a:ext cx="2304256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+mj-lt"/>
              </a:rPr>
              <a:t>Master 2 </a:t>
            </a:r>
            <a:r>
              <a:rPr lang="nb-NO" sz="1600" dirty="0" err="1" smtClean="0">
                <a:latin typeface="+mj-lt"/>
              </a:rPr>
              <a:t>years</a:t>
            </a:r>
            <a:r>
              <a:rPr lang="nb-NO" sz="1600" dirty="0" smtClean="0">
                <a:latin typeface="+mj-lt"/>
              </a:rPr>
              <a:t> Petroleum </a:t>
            </a:r>
            <a:r>
              <a:rPr lang="nb-NO" sz="1600" dirty="0" err="1" smtClean="0">
                <a:latin typeface="+mj-lt"/>
              </a:rPr>
              <a:t>Geoscience</a:t>
            </a:r>
            <a:endParaRPr lang="nb-NO" sz="1600" dirty="0" smtClean="0">
              <a:latin typeface="+mj-lt"/>
            </a:endParaRPr>
          </a:p>
          <a:p>
            <a:r>
              <a:rPr lang="nb-NO" sz="1600" dirty="0" smtClean="0">
                <a:latin typeface="+mj-lt"/>
              </a:rPr>
              <a:t>50 students</a:t>
            </a:r>
            <a:endParaRPr lang="nb-NO" sz="1600" dirty="0">
              <a:latin typeface="+mj-lt"/>
            </a:endParaRPr>
          </a:p>
        </p:txBody>
      </p:sp>
      <p:sp>
        <p:nvSpPr>
          <p:cNvPr id="7" name="TekstSylinder 6"/>
          <p:cNvSpPr txBox="1"/>
          <p:nvPr/>
        </p:nvSpPr>
        <p:spPr>
          <a:xfrm>
            <a:off x="3851920" y="3068960"/>
            <a:ext cx="2304256" cy="107721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+mj-lt"/>
              </a:rPr>
              <a:t>Master 2 </a:t>
            </a:r>
            <a:r>
              <a:rPr lang="nb-NO" sz="1600" dirty="0" err="1" smtClean="0">
                <a:latin typeface="+mj-lt"/>
              </a:rPr>
              <a:t>years</a:t>
            </a:r>
            <a:r>
              <a:rPr lang="nb-NO" sz="1600" dirty="0" smtClean="0">
                <a:latin typeface="+mj-lt"/>
              </a:rPr>
              <a:t> Petroleum </a:t>
            </a:r>
            <a:r>
              <a:rPr lang="nb-NO" sz="1600" dirty="0" err="1" smtClean="0">
                <a:latin typeface="+mj-lt"/>
              </a:rPr>
              <a:t>Technology</a:t>
            </a:r>
            <a:endParaRPr lang="nb-NO" sz="1600" dirty="0" smtClean="0">
              <a:latin typeface="+mj-lt"/>
            </a:endParaRPr>
          </a:p>
          <a:p>
            <a:r>
              <a:rPr lang="nb-NO" sz="1600" dirty="0" smtClean="0">
                <a:latin typeface="+mj-lt"/>
              </a:rPr>
              <a:t>131 students</a:t>
            </a:r>
            <a:endParaRPr lang="nb-NO" sz="1600" dirty="0">
              <a:latin typeface="+mj-lt"/>
            </a:endParaRPr>
          </a:p>
        </p:txBody>
      </p:sp>
      <p:sp>
        <p:nvSpPr>
          <p:cNvPr id="8" name="TekstSylinder 7"/>
          <p:cNvSpPr txBox="1"/>
          <p:nvPr/>
        </p:nvSpPr>
        <p:spPr>
          <a:xfrm>
            <a:off x="6372200" y="3068960"/>
            <a:ext cx="2304256" cy="236988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+mj-lt"/>
              </a:rPr>
              <a:t>Master 5 </a:t>
            </a:r>
            <a:r>
              <a:rPr lang="nb-NO" sz="1600" dirty="0" err="1" smtClean="0">
                <a:latin typeface="+mj-lt"/>
              </a:rPr>
              <a:t>years</a:t>
            </a:r>
            <a:r>
              <a:rPr lang="nb-NO" sz="1600" dirty="0" smtClean="0">
                <a:latin typeface="+mj-lt"/>
              </a:rPr>
              <a:t> Petroleum </a:t>
            </a:r>
            <a:r>
              <a:rPr lang="nb-NO" sz="1600" dirty="0" err="1" smtClean="0">
                <a:latin typeface="+mj-lt"/>
              </a:rPr>
              <a:t>Technology</a:t>
            </a:r>
            <a:endParaRPr lang="nb-NO" sz="1600" dirty="0" smtClean="0">
              <a:latin typeface="+mj-lt"/>
            </a:endParaRPr>
          </a:p>
          <a:p>
            <a:endParaRPr lang="nb-NO" sz="1600" dirty="0">
              <a:latin typeface="+mj-lt"/>
            </a:endParaRPr>
          </a:p>
          <a:p>
            <a:r>
              <a:rPr lang="nb-NO" sz="1600" dirty="0" smtClean="0">
                <a:latin typeface="+mj-lt"/>
              </a:rPr>
              <a:t>193 students</a:t>
            </a:r>
          </a:p>
          <a:p>
            <a:endParaRPr lang="nb-NO" sz="400" dirty="0">
              <a:latin typeface="+mj-lt"/>
            </a:endParaRPr>
          </a:p>
          <a:p>
            <a:endParaRPr lang="nb-NO" sz="1600" dirty="0" smtClean="0">
              <a:latin typeface="+mj-lt"/>
            </a:endParaRPr>
          </a:p>
          <a:p>
            <a:endParaRPr lang="nb-NO" sz="1600" dirty="0" smtClean="0">
              <a:latin typeface="+mj-lt"/>
            </a:endParaRPr>
          </a:p>
          <a:p>
            <a:endParaRPr lang="nb-NO" sz="1600" dirty="0">
              <a:latin typeface="+mj-lt"/>
            </a:endParaRPr>
          </a:p>
          <a:p>
            <a:endParaRPr lang="nb-NO" sz="1600" dirty="0">
              <a:latin typeface="+mj-lt"/>
            </a:endParaRPr>
          </a:p>
        </p:txBody>
      </p:sp>
      <p:sp>
        <p:nvSpPr>
          <p:cNvPr id="9" name="TekstSylinder 8"/>
          <p:cNvSpPr txBox="1"/>
          <p:nvPr/>
        </p:nvSpPr>
        <p:spPr>
          <a:xfrm>
            <a:off x="1331640" y="1847726"/>
            <a:ext cx="7344816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dirty="0" err="1" smtClean="0">
                <a:latin typeface="+mj-lt"/>
              </a:rPr>
              <a:t>PhD</a:t>
            </a:r>
            <a:endParaRPr lang="nb-NO" sz="1600" dirty="0">
              <a:latin typeface="+mj-lt"/>
            </a:endParaRPr>
          </a:p>
          <a:p>
            <a:endParaRPr lang="nb-NO" sz="1600" dirty="0" smtClean="0">
              <a:latin typeface="+mj-lt"/>
            </a:endParaRPr>
          </a:p>
          <a:p>
            <a:r>
              <a:rPr lang="nb-NO" sz="1600" dirty="0" smtClean="0">
                <a:latin typeface="+mj-lt"/>
              </a:rPr>
              <a:t>28 students</a:t>
            </a:r>
            <a:endParaRPr lang="nb-NO" sz="1600" dirty="0">
              <a:latin typeface="+mj-lt"/>
            </a:endParaRPr>
          </a:p>
        </p:txBody>
      </p:sp>
      <p:sp>
        <p:nvSpPr>
          <p:cNvPr id="10" name="TekstSylinder 9"/>
          <p:cNvSpPr txBox="1"/>
          <p:nvPr/>
        </p:nvSpPr>
        <p:spPr>
          <a:xfrm>
            <a:off x="1331640" y="5733256"/>
            <a:ext cx="7344816" cy="830997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b-NO" sz="1600" dirty="0" smtClean="0">
                <a:latin typeface="+mj-lt"/>
              </a:rPr>
              <a:t>Total</a:t>
            </a:r>
            <a:endParaRPr lang="nb-NO" sz="1600" dirty="0">
              <a:latin typeface="+mj-lt"/>
            </a:endParaRPr>
          </a:p>
          <a:p>
            <a:endParaRPr lang="nb-NO" sz="1600" dirty="0" smtClean="0">
              <a:latin typeface="+mj-lt"/>
            </a:endParaRPr>
          </a:p>
          <a:p>
            <a:r>
              <a:rPr lang="nb-NO" sz="1600" dirty="0" smtClean="0">
                <a:latin typeface="+mj-lt"/>
              </a:rPr>
              <a:t>665 students</a:t>
            </a:r>
            <a:endParaRPr lang="nb-NO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1241537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Erfaringer knyttet til Institutt for Petroleumsteknologi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b-NO" sz="2800" dirty="0" smtClean="0"/>
              <a:t>Per i dag er det fagskolegodkjenninger på plass for de fleste ingeniørutdanningene ved UIS</a:t>
            </a:r>
          </a:p>
          <a:p>
            <a:r>
              <a:rPr lang="nb-NO" sz="2800" dirty="0" smtClean="0"/>
              <a:t>For bachelorgraden i petroleumsteknologi kom ordningen på plass 2010/2011</a:t>
            </a:r>
          </a:p>
          <a:p>
            <a:r>
              <a:rPr lang="nb-NO" sz="2800" dirty="0" smtClean="0"/>
              <a:t>Litt begrensede data </a:t>
            </a:r>
            <a:r>
              <a:rPr lang="nb-NO" sz="2800" dirty="0" err="1" smtClean="0"/>
              <a:t>pga</a:t>
            </a:r>
            <a:r>
              <a:rPr lang="nb-NO" sz="2800" dirty="0" smtClean="0"/>
              <a:t> kort tid siden oppstart</a:t>
            </a:r>
          </a:p>
          <a:p>
            <a:r>
              <a:rPr lang="nb-NO" sz="2800" dirty="0" smtClean="0"/>
              <a:t>Ordningen gir mulighet for innpass med inntil 60 studiepoeng fra Teknisk fagskole </a:t>
            </a:r>
            <a:endParaRPr lang="nb-NO" sz="2800" dirty="0"/>
          </a:p>
          <a:p>
            <a:endParaRPr lang="nb-NO" sz="2800" dirty="0" smtClean="0"/>
          </a:p>
          <a:p>
            <a:pPr marL="0" indent="0">
              <a:buNone/>
            </a:pPr>
            <a:r>
              <a:rPr lang="nb-NO" sz="2800" dirty="0" smtClean="0"/>
              <a:t> </a:t>
            </a:r>
            <a:endParaRPr lang="nb-NO" sz="2800" dirty="0"/>
          </a:p>
          <a:p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559348001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Erfaringer knyttet til Institutt for Petroleumsteknologi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Det gis ikke fritak for fellesemner (basisfagene)</a:t>
            </a:r>
          </a:p>
          <a:p>
            <a:r>
              <a:rPr lang="nb-NO" sz="2800" dirty="0" smtClean="0"/>
              <a:t>Fritak gis typisk på petroleumstekniske fag</a:t>
            </a:r>
            <a:endParaRPr lang="nb-NO" sz="2800" dirty="0"/>
          </a:p>
          <a:p>
            <a:r>
              <a:rPr lang="nb-NO" sz="2800" dirty="0" smtClean="0"/>
              <a:t>Må ha bestått matematikk R1 og R2 og Fys I for å være kvalifisert for opptak</a:t>
            </a:r>
          </a:p>
          <a:p>
            <a:r>
              <a:rPr lang="nb-NO" sz="2800" dirty="0" smtClean="0"/>
              <a:t>Må skrive bacheloroppgaven (20 STP)</a:t>
            </a:r>
          </a:p>
          <a:p>
            <a:endParaRPr lang="nb-NO" sz="2800" dirty="0"/>
          </a:p>
          <a:p>
            <a:pPr marL="0" indent="0">
              <a:buNone/>
            </a:pPr>
            <a:endParaRPr lang="nb-NO" sz="2800" dirty="0" smtClean="0"/>
          </a:p>
          <a:p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182608147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Godkjenning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Søkere  fra tekniske fagskoler vil i utgangspunktet bli individuelt vurdert</a:t>
            </a:r>
          </a:p>
          <a:p>
            <a:r>
              <a:rPr lang="nb-NO" sz="2400" dirty="0" smtClean="0"/>
              <a:t>For søkere fra SOTS har IPT </a:t>
            </a:r>
            <a:r>
              <a:rPr lang="nb-NO" sz="2400" dirty="0" err="1" smtClean="0"/>
              <a:t>gjordt</a:t>
            </a:r>
            <a:r>
              <a:rPr lang="nb-NO" sz="2400" dirty="0" smtClean="0"/>
              <a:t> en forhåndsvurdering slik at godkjenningsprosessen kan gå så raskt som mulig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3686676517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Eksempel på fritak</a:t>
            </a:r>
            <a:endParaRPr lang="nb-NO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46" t="18500" r="44762" b="44500"/>
          <a:stretch/>
        </p:blipFill>
        <p:spPr bwMode="auto">
          <a:xfrm>
            <a:off x="1259632" y="1467547"/>
            <a:ext cx="6980523" cy="511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769987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Status opptakstall – </a:t>
            </a:r>
            <a:r>
              <a:rPr lang="nb-NO" dirty="0" err="1" smtClean="0"/>
              <a:t>PetroleumsIngeniør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2800" dirty="0" smtClean="0"/>
              <a:t>2011 – 2</a:t>
            </a:r>
          </a:p>
          <a:p>
            <a:r>
              <a:rPr lang="nb-NO" sz="2800" dirty="0" smtClean="0"/>
              <a:t>2012 – 4</a:t>
            </a:r>
          </a:p>
          <a:p>
            <a:r>
              <a:rPr lang="nb-NO" sz="2800" dirty="0" smtClean="0"/>
              <a:t>2013 – 4</a:t>
            </a:r>
          </a:p>
          <a:p>
            <a:endParaRPr lang="nb-NO" sz="2800" dirty="0"/>
          </a:p>
          <a:p>
            <a:r>
              <a:rPr lang="nb-NO" sz="2800" dirty="0" smtClean="0"/>
              <a:t>Mulighet for å ta det 2 </a:t>
            </a:r>
            <a:r>
              <a:rPr lang="nb-NO" sz="2800" dirty="0" err="1" smtClean="0"/>
              <a:t>årige</a:t>
            </a:r>
            <a:r>
              <a:rPr lang="nb-NO" sz="2800" dirty="0" smtClean="0"/>
              <a:t> bachelorprogrammet over 3 år</a:t>
            </a:r>
            <a:endParaRPr lang="nb-NO" sz="2800" dirty="0"/>
          </a:p>
          <a:p>
            <a:r>
              <a:rPr lang="nb-NO" sz="2800" dirty="0" smtClean="0"/>
              <a:t>Og mulig å starte på 5 </a:t>
            </a:r>
            <a:r>
              <a:rPr lang="nb-NO" sz="2800" dirty="0" err="1" smtClean="0"/>
              <a:t>årig</a:t>
            </a:r>
            <a:r>
              <a:rPr lang="nb-NO" sz="2800" dirty="0" smtClean="0"/>
              <a:t> løp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2148788629"/>
      </p:ext>
    </p:extLst>
  </p:cSld>
  <p:clrMapOvr>
    <a:masterClrMapping/>
  </p:clrMapOvr>
  <p:transition spd="slow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iS_Theme">
  <a:themeElements>
    <a:clrScheme name="UiS 2013">
      <a:dk1>
        <a:sysClr val="windowText" lastClr="000000"/>
      </a:dk1>
      <a:lt1>
        <a:sysClr val="window" lastClr="FFFFFF"/>
      </a:lt1>
      <a:dk2>
        <a:srgbClr val="194377"/>
      </a:dk2>
      <a:lt2>
        <a:srgbClr val="E4E9EF"/>
      </a:lt2>
      <a:accent1>
        <a:srgbClr val="194377"/>
      </a:accent1>
      <a:accent2>
        <a:srgbClr val="EE4A9A"/>
      </a:accent2>
      <a:accent3>
        <a:srgbClr val="319BD1"/>
      </a:accent3>
      <a:accent4>
        <a:srgbClr val="F47B1F"/>
      </a:accent4>
      <a:accent5>
        <a:srgbClr val="92AA33"/>
      </a:accent5>
      <a:accent6>
        <a:srgbClr val="826B64"/>
      </a:accent6>
      <a:hlink>
        <a:srgbClr val="319BD1"/>
      </a:hlink>
      <a:folHlink>
        <a:srgbClr val="B2B2B2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UiS_Theme" id="{C649B923-D89C-4EC8-A087-938624989872}" vid="{71D490ED-B28B-4BEE-B759-BDDDAD98ECC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UiS_Theme_no</Template>
  <TotalTime>4895</TotalTime>
  <Words>651</Words>
  <Application>Microsoft Office PowerPoint</Application>
  <PresentationFormat>Skjermfremvisning (4:3)</PresentationFormat>
  <Paragraphs>115</Paragraphs>
  <Slides>15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6" baseType="lpstr">
      <vt:lpstr>UiS_Theme</vt:lpstr>
      <vt:lpstr>En vei videre. Universitet i Stavangers erfaringer med ordningen som åpner for at fagskolestudenter fortsetter inn i et bachelorprogram</vt:lpstr>
      <vt:lpstr>UiS Organisasjonen</vt:lpstr>
      <vt:lpstr>Institutt for petroleumsteknologi</vt:lpstr>
      <vt:lpstr>Institutt for petroleumsteknologi</vt:lpstr>
      <vt:lpstr>Erfaringer knyttet til Institutt for Petroleumsteknologi</vt:lpstr>
      <vt:lpstr>Erfaringer knyttet til Institutt for Petroleumsteknologi</vt:lpstr>
      <vt:lpstr>Godkjenning</vt:lpstr>
      <vt:lpstr>Eksempel på fritak</vt:lpstr>
      <vt:lpstr>Status opptakstall – PetroleumsIngeniør</vt:lpstr>
      <vt:lpstr>Erfaringer fra studieadministrasjonen</vt:lpstr>
      <vt:lpstr>Erfaringer/kommentarer fra studenter</vt:lpstr>
      <vt:lpstr>Erfaringer/kommentarer fra studenter</vt:lpstr>
      <vt:lpstr>Erfaringer/kommentarer fra studenter</vt:lpstr>
      <vt:lpstr>Erfaringer/Kommentarer fra studenter</vt:lpstr>
      <vt:lpstr>Oppsummering</vt:lpstr>
    </vt:vector>
  </TitlesOfParts>
  <Company>Universitetet i Stavanger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“Rig Less P &amp; A Technology Availability and Cost Effectiveness of Rig Less P &amp; A Operations”</dc:title>
  <dc:creator>Fatemeh Moeinikia</dc:creator>
  <cp:lastModifiedBy>BIT</cp:lastModifiedBy>
  <cp:revision>368</cp:revision>
  <dcterms:created xsi:type="dcterms:W3CDTF">2014-01-09T13:27:54Z</dcterms:created>
  <dcterms:modified xsi:type="dcterms:W3CDTF">2014-03-20T23:49:50Z</dcterms:modified>
</cp:coreProperties>
</file>