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82" r:id="rId4"/>
  </p:sldMasterIdLst>
  <p:notesMasterIdLst>
    <p:notesMasterId r:id="rId18"/>
  </p:notesMasterIdLst>
  <p:handoutMasterIdLst>
    <p:handoutMasterId r:id="rId19"/>
  </p:handoutMasterIdLst>
  <p:sldIdLst>
    <p:sldId id="445" r:id="rId5"/>
    <p:sldId id="487" r:id="rId6"/>
    <p:sldId id="506" r:id="rId7"/>
    <p:sldId id="508" r:id="rId8"/>
    <p:sldId id="509" r:id="rId9"/>
    <p:sldId id="452" r:id="rId10"/>
    <p:sldId id="477" r:id="rId11"/>
    <p:sldId id="503" r:id="rId12"/>
    <p:sldId id="478" r:id="rId13"/>
    <p:sldId id="502" r:id="rId14"/>
    <p:sldId id="489" r:id="rId15"/>
    <p:sldId id="468" r:id="rId16"/>
    <p:sldId id="504" r:id="rId17"/>
  </p:sldIdLst>
  <p:sldSz cx="9906000" cy="6858000" type="A4"/>
  <p:notesSz cx="6797675" cy="9926638"/>
  <p:custDataLst>
    <p:tags r:id="rId20"/>
  </p:custDataLst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9EEF5"/>
    <a:srgbClr val="013A57"/>
    <a:srgbClr val="013C59"/>
    <a:srgbClr val="FF51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6939" autoAdjust="0"/>
  </p:normalViewPr>
  <p:slideViewPr>
    <p:cSldViewPr>
      <p:cViewPr>
        <p:scale>
          <a:sx n="77" d="100"/>
          <a:sy n="77" d="100"/>
        </p:scale>
        <p:origin x="-2388" y="-1092"/>
      </p:cViewPr>
      <p:guideLst>
        <p:guide orient="horz" pos="2160"/>
        <p:guide pos="1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2418" y="108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792" cy="5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5209" y="0"/>
            <a:ext cx="2985411" cy="5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1737"/>
            <a:ext cx="2983792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5209" y="9391737"/>
            <a:ext cx="2985411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C7F38B-5B18-47EC-8824-8ADCAF0647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246588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792" cy="5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5209" y="0"/>
            <a:ext cx="2985411" cy="5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3263" y="763588"/>
            <a:ext cx="5405437" cy="3741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468" y="4734757"/>
            <a:ext cx="4975684" cy="442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1737"/>
            <a:ext cx="2983792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5209" y="9391737"/>
            <a:ext cx="2985411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CB5103F-009A-4270-9DCB-D0C1C49BBDB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144658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48F3D-766B-4B9E-B6DE-91E23B6BE07D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25209" y="9391737"/>
            <a:ext cx="2985411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6A68628-1D2E-4E02-8516-A69240C7F220}" type="slidenum">
              <a:rPr lang="nb-NO" sz="1200">
                <a:latin typeface="Times New Roman" pitchFamily="18" charset="0"/>
              </a:rPr>
              <a:pPr algn="r" eaLnBrk="0" hangingPunct="0"/>
              <a:t>6</a:t>
            </a:fld>
            <a:endParaRPr lang="nb-NO" sz="120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25209" y="9391737"/>
            <a:ext cx="2985411" cy="53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343075D-E38D-4801-850B-58523E8751BC}" type="slidenum">
              <a:rPr lang="nb-NO" sz="1200">
                <a:latin typeface="Times New Roman" pitchFamily="18" charset="0"/>
              </a:rPr>
              <a:pPr algn="r" eaLnBrk="0" hangingPunct="0"/>
              <a:t>10</a:t>
            </a:fld>
            <a:endParaRPr lang="nb-NO" sz="120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9EC185-DB1D-42E0-86BF-DB2C8ED689F2}" type="slidenum">
              <a:rPr lang="nb-NO" smtClean="0"/>
              <a:pPr/>
              <a:t>11</a:t>
            </a:fld>
            <a:endParaRPr lang="nb-NO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0874-A991-4876-B7E2-A8919457337F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C660-6CA6-410B-9A05-708826C2151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318E8-1D96-49C1-BEB1-373A4188E042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EAFD-B6E6-4B2B-8A12-BBDA6D9D4E59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B8FC-FFDB-441D-A01B-3740889D93EF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6F7B-1111-430F-AB3E-97B9C05024D2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63B8D-23E7-4F0D-B1A6-6734CB4861C3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097CB-AB7E-4B29-87E4-7F8E5A5C79FC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C0EC0-8F6D-4160-B70E-C22FC6712B99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111A-17E2-4D75-B6FF-73FC2DC6B53B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21760-BCBD-4185-902A-B5CBA43DE967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885D-7E51-4711-AFE4-FA0882678FB3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0FFE0-D293-4CAC-9E98-8AC2842D43B7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39EC8-A419-4AEA-9A59-525DD4A8FDFA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4559-45C5-44CB-A82D-8ED611AE4179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6CFF2-7921-461D-BABC-9F342D946884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5167-362A-49AA-9D93-F456DC9F79E0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23D02-EA11-484D-A395-0792430F79BE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D3133-ABC8-4715-BC23-64B2621902D7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DB2E-69FB-4C8B-9A85-AD8D06CD8B0B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4DB0A-5699-4FB3-9B7C-7A02492B27F5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F2CA-4F7F-49B8-9262-A46EAF199D7A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FC2F23-5FFB-401D-BAE6-007465229E9D}" type="datetimeFigureOut">
              <a:rPr lang="nb-NO"/>
              <a:pPr>
                <a:defRPr/>
              </a:pPr>
              <a:t>05.12.2013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9D47B2-E9F0-4F4C-A471-6BC93EF6F63B}" type="slidenum">
              <a:rPr lang="nb-NO"/>
              <a:pPr>
                <a:defRPr/>
              </a:pPr>
              <a:t>‹#›</a:t>
            </a:fld>
            <a:endParaRPr lang="nb-NO">
              <a:solidFill>
                <a:srgbClr val="FF51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  <p:sldLayoutId id="2147484407" r:id="rId8"/>
    <p:sldLayoutId id="2147484408" r:id="rId9"/>
    <p:sldLayoutId id="2147484409" r:id="rId10"/>
    <p:sldLayoutId id="2147484410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84350" y="2071688"/>
            <a:ext cx="5976938" cy="4237037"/>
          </a:xfrm>
        </p:spPr>
        <p:txBody>
          <a:bodyPr/>
          <a:lstStyle/>
          <a:p>
            <a:pPr eaLnBrk="1" hangingPunct="1"/>
            <a:r>
              <a:rPr lang="nb-NO" b="1" dirty="0" smtClean="0"/>
              <a:t>Fagskolen i 2013</a:t>
            </a:r>
            <a:br>
              <a:rPr lang="nb-NO" b="1" dirty="0" smtClean="0"/>
            </a:br>
            <a:r>
              <a:rPr lang="nb-NO" dirty="0" smtClean="0"/>
              <a:t> </a:t>
            </a:r>
            <a:br>
              <a:rPr lang="nb-NO" dirty="0" smtClean="0"/>
            </a:br>
            <a:r>
              <a:rPr lang="nb-NO" sz="3200" dirty="0" smtClean="0"/>
              <a:t>Norges mest framtidsrettede fagskole, der fagmiljøene møtes og kompetanse utvikles</a:t>
            </a:r>
            <a:r>
              <a:rPr lang="nb-NO" sz="3200" b="1" dirty="0" smtClean="0"/>
              <a:t/>
            </a:r>
            <a:br>
              <a:rPr lang="nb-NO" sz="3200" b="1" dirty="0" smtClean="0"/>
            </a:br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sz="2400" b="1" dirty="0" smtClean="0"/>
              <a:t>Ivar Lien</a:t>
            </a:r>
            <a:endParaRPr lang="nb-NO" sz="2800" b="1" dirty="0" smtClean="0"/>
          </a:p>
        </p:txBody>
      </p:sp>
      <p:pic>
        <p:nvPicPr>
          <p:cNvPr id="3075" name="Picture 7" descr="gt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404813"/>
            <a:ext cx="124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8" descr="fg_logo_50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20975" y="476250"/>
            <a:ext cx="27781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Line 9"/>
          <p:cNvSpPr>
            <a:spLocks noChangeShapeType="1"/>
          </p:cNvSpPr>
          <p:nvPr/>
        </p:nvSpPr>
        <p:spPr bwMode="auto">
          <a:xfrm>
            <a:off x="1712913" y="1125538"/>
            <a:ext cx="936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V="1">
            <a:off x="5529263" y="1125538"/>
            <a:ext cx="936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pic>
        <p:nvPicPr>
          <p:cNvPr id="3079" name="Bilde 7" descr="fagskolen innlandet_farg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65888" y="404813"/>
            <a:ext cx="3240087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B4280-BA55-4BA2-ACB3-04FBF22071A3}" type="slidenum">
              <a:rPr lang="nb-NO"/>
              <a:pPr>
                <a:defRPr/>
              </a:pPr>
              <a:t>10</a:t>
            </a:fld>
            <a:endParaRPr lang="nb-NO">
              <a:solidFill>
                <a:srgbClr val="FF51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16150" y="214313"/>
            <a:ext cx="5761038" cy="709612"/>
          </a:xfrm>
        </p:spPr>
        <p:txBody>
          <a:bodyPr/>
          <a:lstStyle/>
          <a:p>
            <a:pPr eaLnBrk="1" hangingPunct="1"/>
            <a:r>
              <a:rPr lang="nb-NO" sz="3600" b="1" smtClean="0"/>
              <a:t>Utdanninger – antall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8950" y="923924"/>
            <a:ext cx="6120234" cy="567342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1800" b="1" dirty="0" smtClean="0"/>
              <a:t>Totalt ca 950 studenter, ca 210 heltid og 740 nett- og deltid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nb-NO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Bygg og anlegg – 380 studenter (110 heltid/270 deltid)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Bygg, Anlegg, KEM, FDV, Bygningsvern</a:t>
            </a:r>
            <a:br>
              <a:rPr lang="nb-NO" sz="1800" dirty="0" smtClean="0"/>
            </a:br>
            <a:endParaRPr lang="nb-NO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Elektro – 160 studenter (40 heltid/120 deltid)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Automatisering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Elkraft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Datateknikk – 40 studenter (alle heltid)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Drift og sikkerhet</a:t>
            </a:r>
            <a:br>
              <a:rPr lang="nb-NO" sz="1800" dirty="0" smtClean="0"/>
            </a:br>
            <a:endParaRPr lang="nb-NO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Teknikk og industriell produksjon – 90 studenter (30/60)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Maskinteknikk, Maskinteknisk drift, Møbel og trevare, Logistikk og transport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nb-NO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/>
              <a:t>Landbruksfag 25 studenter (alle deltid)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Planteproduksjon og driftsledelse</a:t>
            </a:r>
            <a:br>
              <a:rPr lang="nb-NO" sz="1800" dirty="0" smtClean="0"/>
            </a:br>
            <a:endParaRPr lang="nb-NO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Helsefag – 240 studenter (alle deltid)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nb-NO" sz="1800" dirty="0" smtClean="0"/>
              <a:t>Tverrfaglig miljøarbeid innen rus- og psykisk helsearbeid, Demens og alderspsykiatri, Aldring, helse- og aktiv omsorg, </a:t>
            </a:r>
            <a:r>
              <a:rPr lang="nb-NO" sz="1800" dirty="0"/>
              <a:t>Rehabilitering, Kreftomsorg og lindrende </a:t>
            </a:r>
            <a:r>
              <a:rPr lang="nb-NO" sz="1800" dirty="0" smtClean="0"/>
              <a:t>pleie.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b-NO" sz="1800" dirty="0" smtClean="0"/>
              <a:t>Ledelse – 25 studenter (alle deltid)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b-NO" sz="1800" dirty="0" smtClean="0"/>
              <a:t>Økonomi og ledelse</a:t>
            </a:r>
          </a:p>
        </p:txBody>
      </p:sp>
      <p:pic>
        <p:nvPicPr>
          <p:cNvPr id="28748" name="Picture 79" descr="fi_logo_50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49" name="Picture 80" descr="logo_ho_m_navn_45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6560611"/>
              </p:ext>
            </p:extLst>
          </p:nvPr>
        </p:nvGraphicFramePr>
        <p:xfrm>
          <a:off x="6713612" y="764704"/>
          <a:ext cx="2887588" cy="5614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1159396"/>
              </a:tblGrid>
              <a:tr h="293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1" u="none" strike="noStrike" dirty="0">
                          <a:effectLst/>
                        </a:rPr>
                        <a:t>Fylkesnavn</a:t>
                      </a:r>
                      <a:endParaRPr lang="nb-NO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1" u="none" strike="noStrike" dirty="0" smtClean="0">
                          <a:effectLst/>
                        </a:rPr>
                        <a:t>Studenter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Østfold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20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Akershus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186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Oslo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37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Hedmark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206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Oppland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295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Buskerud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51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Vestfold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17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Telemark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12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Aust-Agder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3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Vest-Agder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5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Rogaland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8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Hordaland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12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Sogn og Fjordane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16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Møre og Romsdal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22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Sør-Trøndelag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38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Nord-Trøndelag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25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Nordland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19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Troms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8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Finnmark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5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Svalbard</a:t>
                      </a:r>
                      <a:endParaRPr lang="nb-NO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</a:rPr>
                        <a:t> </a:t>
                      </a:r>
                      <a:endParaRPr lang="nb-NO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9337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1" u="none" strike="noStrike" dirty="0">
                          <a:effectLst/>
                        </a:rPr>
                        <a:t>Sum</a:t>
                      </a:r>
                      <a:endParaRPr lang="nb-NO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1" u="none" strike="noStrike" dirty="0">
                          <a:effectLst/>
                        </a:rPr>
                        <a:t>985</a:t>
                      </a:r>
                      <a:endParaRPr lang="nb-NO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29682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0" y="260350"/>
            <a:ext cx="6457950" cy="663575"/>
          </a:xfrm>
        </p:spPr>
        <p:txBody>
          <a:bodyPr/>
          <a:lstStyle/>
          <a:p>
            <a:pPr eaLnBrk="1" hangingPunct="1"/>
            <a:r>
              <a:rPr lang="nb-NO" sz="3600" b="1" smtClean="0"/>
              <a:t>Desentralisert fagskoleutdanning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20750" y="1052513"/>
            <a:ext cx="8424863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nb-NO" sz="2000" b="1" smtClean="0"/>
              <a:t>Styresak 4. juni 12  - MÅL:</a:t>
            </a:r>
          </a:p>
          <a:p>
            <a:pPr eaLnBrk="1" hangingPunct="1">
              <a:lnSpc>
                <a:spcPct val="80000"/>
              </a:lnSpc>
            </a:pPr>
            <a:r>
              <a:rPr lang="nb-NO" sz="2000" smtClean="0"/>
              <a:t>Fagskolen Innlandet vil bidra til at personer i Oppland, Hedmark og samarbeidende fylker skal få gode tilpassede fagskoleutdanninger</a:t>
            </a:r>
          </a:p>
          <a:p>
            <a:pPr eaLnBrk="1" hangingPunct="1">
              <a:lnSpc>
                <a:spcPct val="80000"/>
              </a:lnSpc>
            </a:pPr>
            <a:r>
              <a:rPr lang="nb-NO" sz="2000" smtClean="0"/>
              <a:t>Fagskolen Innlandet vil bidra til at offentlig sektor og næringslivet i Oppland, Hedmark og samarbeidende fylker får studietilbud, hvis det er innenfor fagskolelovens rammer</a:t>
            </a:r>
          </a:p>
          <a:p>
            <a:pPr eaLnBrk="1" hangingPunct="1">
              <a:lnSpc>
                <a:spcPct val="80000"/>
              </a:lnSpc>
            </a:pPr>
            <a:r>
              <a:rPr lang="nb-NO" sz="2000" smtClean="0"/>
              <a:t>Gjennom disse målene vil Fagskolen Innlandet  bidra til økt aktivitet og kompetanseutvikling i regionene.</a:t>
            </a:r>
          </a:p>
          <a:p>
            <a:pPr eaLnBrk="1" hangingPunct="1">
              <a:lnSpc>
                <a:spcPct val="80000"/>
              </a:lnSpc>
            </a:pPr>
            <a:r>
              <a:rPr lang="nb-NO" sz="2000" smtClean="0"/>
              <a:t>Dette må gjøres i samarbeid mellom oppdragsgivere og fagskolen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b-NO" sz="2000" smtClean="0"/>
          </a:p>
          <a:p>
            <a:pPr eaLnBrk="1" hangingPunct="1">
              <a:lnSpc>
                <a:spcPct val="80000"/>
              </a:lnSpc>
            </a:pPr>
            <a:r>
              <a:rPr lang="nb-NO" sz="2000" b="1" smtClean="0"/>
              <a:t>Fra 01.01.12 heter vi Fagskolen Innlandet = Hedmark og Oppland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A144D-733D-4E05-9581-45ACBE61A4F4}" type="slidenum">
              <a:rPr lang="nb-NO"/>
              <a:pPr>
                <a:defRPr/>
              </a:pPr>
              <a:t>11</a:t>
            </a:fld>
            <a:endParaRPr lang="nb-NO">
              <a:solidFill>
                <a:srgbClr val="FF5100"/>
              </a:solidFill>
            </a:endParaRPr>
          </a:p>
        </p:txBody>
      </p:sp>
      <p:pic>
        <p:nvPicPr>
          <p:cNvPr id="17413" name="Bilde 7" descr="fagskolen innlandet_far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0750" y="5084763"/>
            <a:ext cx="3240088" cy="1381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7414" name="Bilde 8" descr="fagskolen innlandet_#33C57B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81563" y="5084763"/>
            <a:ext cx="4460875" cy="13684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7415" name="Picture 10" descr="fi_logo_50m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1" descr="logo_ho_m_navn_45m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tel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049963" cy="706437"/>
          </a:xfrm>
        </p:spPr>
        <p:txBody>
          <a:bodyPr/>
          <a:lstStyle/>
          <a:p>
            <a:pPr eaLnBrk="1" hangingPunct="1"/>
            <a:r>
              <a:rPr lang="nb-NO" sz="3600" b="1" dirty="0" smtClean="0"/>
              <a:t>Nye studier, styrebehandling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6650" y="1052513"/>
            <a:ext cx="7848600" cy="532923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nb-NO" sz="2000" b="1" dirty="0" smtClean="0"/>
              <a:t>Egen arbeidsgruppe vurderer</a:t>
            </a: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nb-NO" sz="2000" dirty="0" smtClean="0"/>
              <a:t>Bærekraft og etterspørsel i markedet</a:t>
            </a: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nb-NO" sz="2000" dirty="0" smtClean="0"/>
              <a:t>Arbeidsplasser etter endt utdanning</a:t>
            </a: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nb-NO" sz="2000" dirty="0" smtClean="0"/>
              <a:t>Finansiering</a:t>
            </a:r>
          </a:p>
          <a:p>
            <a:pPr marL="514350" indent="-514350" eaLnBrk="1" hangingPunct="1">
              <a:buFont typeface="Arial" pitchFamily="34" charset="0"/>
              <a:buAutoNum type="arabicPeriod"/>
              <a:defRPr/>
            </a:pPr>
            <a:r>
              <a:rPr lang="nb-NO" sz="2000" dirty="0" smtClean="0"/>
              <a:t>Kompetanse innen fagfeltet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nb-NO" sz="2000" b="1" dirty="0" smtClean="0"/>
              <a:t>Egen prosjektgruppe for utvikling av nye studieplaner, med slik mandat:</a:t>
            </a:r>
          </a:p>
          <a:p>
            <a:pPr marL="514350" indent="-514350" eaLnBrk="1" hangingPunct="1">
              <a:buFont typeface="Arial" pitchFamily="34" charset="0"/>
              <a:buAutoNum type="alphaLcPeriod"/>
              <a:defRPr/>
            </a:pPr>
            <a:r>
              <a:rPr lang="nb-NO" sz="2000" dirty="0" smtClean="0"/>
              <a:t>Kartlegge og definere omfang</a:t>
            </a:r>
          </a:p>
          <a:p>
            <a:pPr marL="514350" indent="-514350" eaLnBrk="1" hangingPunct="1">
              <a:buFont typeface="Arial" pitchFamily="34" charset="0"/>
              <a:buAutoNum type="alphaLcPeriod"/>
              <a:defRPr/>
            </a:pPr>
            <a:r>
              <a:rPr lang="nb-NO" sz="2000" dirty="0" smtClean="0"/>
              <a:t>Kartlegge mål/emne</a:t>
            </a:r>
          </a:p>
          <a:p>
            <a:pPr marL="514350" indent="-514350" eaLnBrk="1" hangingPunct="1">
              <a:buFont typeface="Arial" pitchFamily="34" charset="0"/>
              <a:buAutoNum type="alphaLcPeriod"/>
              <a:defRPr/>
            </a:pPr>
            <a:r>
              <a:rPr lang="nb-NO" sz="2000" dirty="0" smtClean="0"/>
              <a:t>Utarbeide studieplan</a:t>
            </a:r>
          </a:p>
          <a:p>
            <a:pPr marL="514350" indent="-514350" eaLnBrk="1" hangingPunct="1">
              <a:buFont typeface="Arial" pitchFamily="34" charset="0"/>
              <a:buAutoNum type="alphaLcPeriod"/>
              <a:defRPr/>
            </a:pPr>
            <a:r>
              <a:rPr lang="nb-NO" sz="2000" dirty="0" smtClean="0"/>
              <a:t>Finne/velge ut læremidler og utstyr</a:t>
            </a:r>
          </a:p>
          <a:p>
            <a:pPr marL="514350" indent="-514350" eaLnBrk="1" hangingPunct="1">
              <a:buFont typeface="Arial" pitchFamily="34" charset="0"/>
              <a:buAutoNum type="alphaLcPeriod"/>
              <a:defRPr/>
            </a:pPr>
            <a:r>
              <a:rPr lang="nb-NO" sz="2000" dirty="0" smtClean="0"/>
              <a:t>Skaffe nødvendige godkjenninger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nb-NO" sz="2000" b="1" dirty="0" smtClean="0"/>
              <a:t>Ekstern referansegruppe</a:t>
            </a:r>
            <a:r>
              <a:rPr lang="nb-NO" sz="2000" dirty="0" smtClean="0"/>
              <a:t>,  sikrer riktig nivå i forhold til dybde og bredde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nb-NO" sz="2000" dirty="0" smtClean="0"/>
              <a:t>	denne går over til å bli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r>
              <a:rPr lang="nb-NO" sz="2000" b="1" dirty="0" smtClean="0"/>
              <a:t>Egen studienemnd , som skriver anbefaling/ikke anbefaling til styret</a:t>
            </a:r>
          </a:p>
          <a:p>
            <a:pPr marL="514350" indent="-514350" eaLnBrk="1" hangingPunct="1">
              <a:buFont typeface="Arial" pitchFamily="34" charset="0"/>
              <a:buNone/>
              <a:defRPr/>
            </a:pPr>
            <a:endParaRPr lang="nb-NO" sz="2000" b="1" dirty="0" smtClean="0"/>
          </a:p>
          <a:p>
            <a:pPr marL="514350" indent="-514350" eaLnBrk="1" hangingPunct="1">
              <a:buFont typeface="Arial" pitchFamily="34" charset="0"/>
              <a:buNone/>
              <a:defRPr/>
            </a:pPr>
            <a:endParaRPr lang="nb-NO" sz="20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97718-9185-4DDC-B6AB-510A78970376}" type="slidenum">
              <a:rPr lang="nb-NO" smtClean="0"/>
              <a:pPr>
                <a:defRPr/>
              </a:pPr>
              <a:t>12</a:t>
            </a:fld>
            <a:endParaRPr lang="nb-NO">
              <a:solidFill>
                <a:srgbClr val="FF5100"/>
              </a:solidFill>
            </a:endParaRPr>
          </a:p>
        </p:txBody>
      </p:sp>
      <p:pic>
        <p:nvPicPr>
          <p:cNvPr id="18437" name="Picture 8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9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35981599"/>
              </p:ext>
            </p:extLst>
          </p:nvPr>
        </p:nvGraphicFramePr>
        <p:xfrm>
          <a:off x="350490" y="1391466"/>
          <a:ext cx="9249638" cy="4911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155"/>
                <a:gridCol w="1379799"/>
                <a:gridCol w="120396"/>
                <a:gridCol w="1222380"/>
                <a:gridCol w="121383"/>
                <a:gridCol w="1434375"/>
                <a:gridCol w="1397050"/>
                <a:gridCol w="1397050"/>
                <a:gridCol w="1397050"/>
              </a:tblGrid>
              <a:tr h="1367423">
                <a:tc>
                  <a:txBody>
                    <a:bodyPr/>
                    <a:lstStyle/>
                    <a:p>
                      <a:pPr algn="ctr"/>
                      <a:endParaRPr lang="nb-NO" dirty="0" smtClean="0"/>
                    </a:p>
                    <a:p>
                      <a:pPr algn="ctr"/>
                      <a:endParaRPr lang="nb-NO" dirty="0" smtClean="0"/>
                    </a:p>
                    <a:p>
                      <a:pPr algn="ctr"/>
                      <a:endParaRPr lang="nb-NO" dirty="0" smtClean="0"/>
                    </a:p>
                    <a:p>
                      <a:pPr algn="ctr"/>
                      <a:r>
                        <a:rPr lang="nb-NO" dirty="0" smtClean="0"/>
                        <a:t>Emne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Planteprod</a:t>
                      </a:r>
                      <a:r>
                        <a:rPr lang="nb-NO" dirty="0" smtClean="0"/>
                        <a:t> og </a:t>
                      </a:r>
                      <a:r>
                        <a:rPr lang="nb-NO" dirty="0" err="1" smtClean="0"/>
                        <a:t>driftsled</a:t>
                      </a:r>
                      <a:r>
                        <a:rPr lang="nb-NO" dirty="0" smtClean="0"/>
                        <a:t>.</a:t>
                      </a:r>
                    </a:p>
                    <a:p>
                      <a:endParaRPr lang="nb-NO" dirty="0" smtClean="0"/>
                    </a:p>
                    <a:p>
                      <a:r>
                        <a:rPr lang="nb-NO" dirty="0" smtClean="0"/>
                        <a:t>Hvam</a:t>
                      </a:r>
                      <a:endParaRPr lang="nb-NO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nb-NO" dirty="0" err="1" smtClean="0"/>
                        <a:t>Fjellfag</a:t>
                      </a:r>
                      <a:endParaRPr lang="nb-NO" dirty="0" smtClean="0"/>
                    </a:p>
                    <a:p>
                      <a:pPr algn="l"/>
                      <a:r>
                        <a:rPr lang="nb-NO" dirty="0" smtClean="0"/>
                        <a:t>Bynært</a:t>
                      </a:r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r>
                        <a:rPr lang="nb-NO" dirty="0" smtClean="0"/>
                        <a:t>Ål/Lien</a:t>
                      </a:r>
                    </a:p>
                    <a:p>
                      <a:pPr algn="l"/>
                      <a:r>
                        <a:rPr lang="nb-NO" dirty="0" smtClean="0"/>
                        <a:t>Hvam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baseline="0" dirty="0" smtClean="0"/>
                        <a:t>Gras- og </a:t>
                      </a:r>
                      <a:r>
                        <a:rPr lang="nb-NO" baseline="0" dirty="0" err="1" smtClean="0"/>
                        <a:t>kjøttprod</a:t>
                      </a:r>
                      <a:r>
                        <a:rPr lang="nb-NO" baseline="0" dirty="0" smtClean="0"/>
                        <a:t>.</a:t>
                      </a:r>
                    </a:p>
                    <a:p>
                      <a:pPr algn="l"/>
                      <a:endParaRPr lang="nb-NO" baseline="0" dirty="0" smtClean="0"/>
                    </a:p>
                    <a:p>
                      <a:pPr algn="l"/>
                      <a:r>
                        <a:rPr lang="nb-NO" baseline="0" dirty="0" smtClean="0"/>
                        <a:t>Storsteigen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dirty="0" smtClean="0"/>
                        <a:t>Sauehold</a:t>
                      </a:r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r>
                        <a:rPr lang="nb-NO" dirty="0" err="1" smtClean="0"/>
                        <a:t>Søve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dirty="0" smtClean="0"/>
                        <a:t>Regnskap</a:t>
                      </a:r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r>
                        <a:rPr lang="nb-NO" dirty="0" smtClean="0"/>
                        <a:t>Valle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dirty="0" smtClean="0"/>
                        <a:t>Landbruks-teknikk</a:t>
                      </a:r>
                    </a:p>
                    <a:p>
                      <a:pPr algn="l"/>
                      <a:endParaRPr lang="nb-NO" dirty="0" smtClean="0"/>
                    </a:p>
                    <a:p>
                      <a:pPr algn="l"/>
                      <a:r>
                        <a:rPr lang="nb-NO" dirty="0" err="1" smtClean="0"/>
                        <a:t>Blæstad</a:t>
                      </a:r>
                      <a:endParaRPr lang="nb-NO" dirty="0"/>
                    </a:p>
                  </a:txBody>
                  <a:tcPr/>
                </a:tc>
              </a:tr>
              <a:tr h="6691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1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Driftsledelse og økonomi – felles modul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 smtClean="0"/>
                    </a:p>
                  </a:txBody>
                  <a:tcPr marL="84406" marR="84406"/>
                </a:tc>
              </a:tr>
              <a:tr h="1147155"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baseline="0" dirty="0" err="1" smtClean="0"/>
                        <a:t>Planteprod</a:t>
                      </a:r>
                      <a:r>
                        <a:rPr lang="nb-NO" baseline="0" dirty="0" smtClean="0"/>
                        <a:t>.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Fjellfag</a:t>
                      </a:r>
                      <a:endParaRPr lang="nb-NO" dirty="0" smtClean="0"/>
                    </a:p>
                    <a:p>
                      <a:endParaRPr lang="nb-NO" dirty="0" smtClean="0"/>
                    </a:p>
                    <a:p>
                      <a:r>
                        <a:rPr lang="nb-NO" dirty="0" smtClean="0"/>
                        <a:t>Natur og kultur</a:t>
                      </a:r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 smtClean="0"/>
                        <a:t>Plante-dyrking og gras-produksjon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Sauehold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Regnskap/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Regnskaps-analyse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Landbruks-teknikk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920913"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 smtClean="0"/>
                        <a:t>Energi og miljø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Fordypn</a:t>
                      </a:r>
                      <a:r>
                        <a:rPr lang="nb-NO" dirty="0" smtClean="0"/>
                        <a:t>-fag</a:t>
                      </a:r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 smtClean="0"/>
                        <a:t>Småfe- og storfehold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Foredlings-fag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Økonomi /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nærings-utvikling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Maskin-teknikk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669173"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Hovedprosjekt – felles modul</a:t>
                      </a:r>
                    </a:p>
                    <a:p>
                      <a:pPr algn="ctr"/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 marL="84406" marR="84406"/>
                </a:tc>
              </a:tr>
            </a:tbl>
          </a:graphicData>
        </a:graphic>
      </p:graphicFrame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7137243" y="6309321"/>
            <a:ext cx="2311400" cy="365125"/>
          </a:xfrm>
        </p:spPr>
        <p:txBody>
          <a:bodyPr/>
          <a:lstStyle/>
          <a:p>
            <a:pPr>
              <a:defRPr/>
            </a:pPr>
            <a:fld id="{FAFEBFB9-D99B-4F47-817A-7409F02275A3}" type="slidenum">
              <a:rPr lang="nb-NO" smtClean="0"/>
              <a:pPr>
                <a:defRPr/>
              </a:pPr>
              <a:t>13</a:t>
            </a:fld>
            <a:endParaRPr lang="nb-NO" dirty="0">
              <a:solidFill>
                <a:srgbClr val="FF5100"/>
              </a:solidFill>
            </a:endParaRPr>
          </a:p>
        </p:txBody>
      </p:sp>
      <p:pic>
        <p:nvPicPr>
          <p:cNvPr id="5" name="Picture 8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9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4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tel 1"/>
          <p:cNvSpPr txBox="1">
            <a:spLocks/>
          </p:cNvSpPr>
          <p:nvPr/>
        </p:nvSpPr>
        <p:spPr bwMode="auto">
          <a:xfrm>
            <a:off x="1364601" y="188913"/>
            <a:ext cx="7332815" cy="120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nb-NO" sz="3600" b="1" dirty="0" smtClean="0"/>
              <a:t>Naturbruk</a:t>
            </a:r>
          </a:p>
          <a:p>
            <a:pPr eaLnBrk="1" hangingPunct="1"/>
            <a:r>
              <a:rPr lang="nb-NO" sz="3600" b="1" dirty="0" smtClean="0"/>
              <a:t>Generell modell, ettårig fagskole</a:t>
            </a:r>
          </a:p>
        </p:txBody>
      </p:sp>
    </p:spTree>
    <p:extLst>
      <p:ext uri="{BB962C8B-B14F-4D97-AF65-F5344CB8AC3E}">
        <p14:creationId xmlns="" xmlns:p14="http://schemas.microsoft.com/office/powerpoint/2010/main" val="1883232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DDE12-6571-4D36-90B2-2B2DA881B047}" type="slidenum">
              <a:rPr lang="nb-NO" smtClean="0"/>
              <a:pPr>
                <a:defRPr/>
              </a:pPr>
              <a:t>2</a:t>
            </a:fld>
            <a:endParaRPr lang="nb-NO">
              <a:solidFill>
                <a:srgbClr val="FF5100"/>
              </a:solidFill>
            </a:endParaRP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1366838"/>
            <a:ext cx="9691687" cy="381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9" descr="fi_logo_50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0" descr="logo_ho_m_navn_45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2"/>
          <p:cNvSpPr txBox="1">
            <a:spLocks/>
          </p:cNvSpPr>
          <p:nvPr/>
        </p:nvSpPr>
        <p:spPr bwMode="auto">
          <a:xfrm>
            <a:off x="2216150" y="188913"/>
            <a:ext cx="56165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nb-NO" sz="4400" b="1">
                <a:latin typeface="Calibri" pitchFamily="34" charset="0"/>
              </a:rPr>
              <a:t>Fagskolen Innlandet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43124" y="274638"/>
            <a:ext cx="5762203" cy="649287"/>
          </a:xfrm>
        </p:spPr>
        <p:txBody>
          <a:bodyPr/>
          <a:lstStyle/>
          <a:p>
            <a:r>
              <a:rPr lang="nb-NO" b="1" dirty="0" smtClean="0"/>
              <a:t>Teori for praktikere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95300" y="1052736"/>
            <a:ext cx="8915400" cy="5073428"/>
          </a:xfrm>
        </p:spPr>
        <p:txBody>
          <a:bodyPr/>
          <a:lstStyle/>
          <a:p>
            <a:r>
              <a:rPr lang="nb-NO" dirty="0" smtClean="0"/>
              <a:t>Skoletrøtt ungdom, dårlige skolevaner, lese/skriv</a:t>
            </a:r>
          </a:p>
          <a:p>
            <a:r>
              <a:rPr lang="nb-NO" dirty="0" smtClean="0"/>
              <a:t>Flinke, pålitelige fagarbeidere</a:t>
            </a:r>
          </a:p>
          <a:p>
            <a:r>
              <a:rPr lang="nb-NO" dirty="0" smtClean="0"/>
              <a:t>Bedrifter ønsker å videreutvikle</a:t>
            </a:r>
          </a:p>
          <a:p>
            <a:r>
              <a:rPr lang="nb-NO" dirty="0" smtClean="0"/>
              <a:t>Den enkelte ønsker egenutvikling</a:t>
            </a:r>
          </a:p>
          <a:p>
            <a:r>
              <a:rPr lang="nb-NO" dirty="0" smtClean="0"/>
              <a:t>Fagskole gir teori, studentene relaterer til praksis</a:t>
            </a:r>
          </a:p>
          <a:p>
            <a:r>
              <a:rPr lang="nb-NO" dirty="0" smtClean="0"/>
              <a:t>Fører til god dialog med teoretikere</a:t>
            </a:r>
          </a:p>
          <a:p>
            <a:r>
              <a:rPr lang="nb-NO" dirty="0" smtClean="0"/>
              <a:t>Dette skaper innovasjon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08C5-2B07-4658-90F7-8CD70CFAB8A1}" type="slidenum">
              <a:rPr lang="nb-NO" smtClean="0"/>
              <a:pPr>
                <a:defRPr/>
              </a:pPr>
              <a:t>3</a:t>
            </a:fld>
            <a:endParaRPr lang="nb-NO">
              <a:solidFill>
                <a:srgbClr val="FF5100"/>
              </a:solidFill>
            </a:endParaRPr>
          </a:p>
        </p:txBody>
      </p:sp>
      <p:pic>
        <p:nvPicPr>
          <p:cNvPr id="5" name="Picture 9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787749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2216150" y="188913"/>
            <a:ext cx="5616575" cy="863600"/>
          </a:xfrm>
        </p:spPr>
        <p:txBody>
          <a:bodyPr/>
          <a:lstStyle/>
          <a:p>
            <a:r>
              <a:rPr lang="nb-NO" b="1" smtClean="0"/>
              <a:t>Fagskolen Innlandet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488504" y="1052735"/>
            <a:ext cx="8915400" cy="5332189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nb-NO" sz="2000" b="1" dirty="0" smtClean="0"/>
              <a:t>Partenes </a:t>
            </a:r>
            <a:r>
              <a:rPr lang="nb-NO" sz="2000" b="1" dirty="0"/>
              <a:t>overordnede ansvar (Hedmark og Oppland)</a:t>
            </a:r>
          </a:p>
          <a:p>
            <a:pPr>
              <a:lnSpc>
                <a:spcPct val="90000"/>
              </a:lnSpc>
            </a:pPr>
            <a:r>
              <a:rPr lang="nb-NO" sz="2000" dirty="0"/>
              <a:t>Partene/tilbyderne har i felleskap ansvaret for at det tilbys et fagskoletilbud i de respektive fylkene.  </a:t>
            </a:r>
          </a:p>
          <a:p>
            <a:pPr>
              <a:lnSpc>
                <a:spcPct val="90000"/>
              </a:lnSpc>
            </a:pPr>
            <a:r>
              <a:rPr lang="nb-NO" sz="2000" dirty="0"/>
              <a:t>Partene skal ha en overordnet strategi for regional næringsutvikling, hvor behovet for fagskoleutdanning skal inngå</a:t>
            </a:r>
            <a:r>
              <a:rPr lang="nb-NO" sz="2000" dirty="0" smtClean="0"/>
              <a:t>.</a:t>
            </a:r>
          </a:p>
          <a:p>
            <a:pPr>
              <a:lnSpc>
                <a:spcPct val="90000"/>
              </a:lnSpc>
            </a:pPr>
            <a:endParaRPr lang="nb-NO" sz="2000" dirty="0"/>
          </a:p>
          <a:p>
            <a:pPr>
              <a:lnSpc>
                <a:spcPct val="90000"/>
              </a:lnSpc>
              <a:buNone/>
            </a:pPr>
            <a:r>
              <a:rPr lang="nb-NO" sz="2000" b="1" dirty="0" smtClean="0"/>
              <a:t>Representantskap</a:t>
            </a:r>
            <a:r>
              <a:rPr lang="nb-NO" sz="2000" dirty="0" smtClean="0"/>
              <a:t> </a:t>
            </a:r>
            <a:r>
              <a:rPr lang="nb-NO" sz="2000" dirty="0"/>
              <a:t>som oppnevner styre (3+3)</a:t>
            </a:r>
            <a:br>
              <a:rPr lang="nb-NO" sz="2000" dirty="0"/>
            </a:br>
            <a:r>
              <a:rPr lang="nb-NO" sz="2000" dirty="0"/>
              <a:t> </a:t>
            </a:r>
            <a:r>
              <a:rPr lang="nb-NO" sz="2000" dirty="0" err="1"/>
              <a:t>Aasa</a:t>
            </a:r>
            <a:r>
              <a:rPr lang="nb-NO" sz="2000" dirty="0"/>
              <a:t> Gjestvang, Eva </a:t>
            </a:r>
            <a:r>
              <a:rPr lang="nb-NO" sz="2000" dirty="0" err="1"/>
              <a:t>Arnseth</a:t>
            </a:r>
            <a:r>
              <a:rPr lang="nb-NO" sz="2000" dirty="0"/>
              <a:t> og Erik Ringnes, Hedmark</a:t>
            </a:r>
            <a:br>
              <a:rPr lang="nb-NO" sz="2000" dirty="0"/>
            </a:br>
            <a:r>
              <a:rPr lang="nb-NO" sz="2000" dirty="0"/>
              <a:t> Sigmund Hagen, Kari Anne Jønnes og Anne-Marthe Kolbjørnshus, </a:t>
            </a:r>
            <a:r>
              <a:rPr lang="nb-NO" sz="2000" dirty="0" smtClean="0"/>
              <a:t>Oppland</a:t>
            </a:r>
          </a:p>
          <a:p>
            <a:pPr>
              <a:lnSpc>
                <a:spcPct val="90000"/>
              </a:lnSpc>
              <a:buNone/>
            </a:pPr>
            <a:endParaRPr lang="nb-NO" sz="2000" dirty="0" smtClean="0"/>
          </a:p>
          <a:p>
            <a:pPr marL="609600" indent="-609600">
              <a:buNone/>
            </a:pPr>
            <a:r>
              <a:rPr lang="nb-NO" sz="2000" b="1" dirty="0"/>
              <a:t>Målet/ambisjonene med å opprette Fagskolen Innlandet</a:t>
            </a:r>
            <a:r>
              <a:rPr lang="nb-NO" sz="2000" dirty="0"/>
              <a:t>:</a:t>
            </a:r>
          </a:p>
          <a:p>
            <a:pPr marL="609600" indent="-609600"/>
            <a:r>
              <a:rPr lang="nb-NO" sz="2000" dirty="0"/>
              <a:t>etablere er sterkt og bredt fagmiljø</a:t>
            </a:r>
          </a:p>
          <a:p>
            <a:pPr marL="609600" indent="-609600"/>
            <a:r>
              <a:rPr lang="nb-NO" sz="2000" dirty="0"/>
              <a:t>sikre likeverdige fagskoletilbud i begge fylkene</a:t>
            </a:r>
          </a:p>
          <a:p>
            <a:pPr marL="609600" indent="-609600"/>
            <a:r>
              <a:rPr lang="nb-NO" sz="2000" dirty="0"/>
              <a:t>sikre en effektiv drift av fagskoletilbudet begge fylker</a:t>
            </a:r>
          </a:p>
          <a:p>
            <a:pPr marL="609600" indent="-609600"/>
            <a:r>
              <a:rPr lang="nb-NO" sz="2000" dirty="0"/>
              <a:t>sørge for god forankring i det lokale arbeidslivet i Innlandet</a:t>
            </a:r>
          </a:p>
          <a:p>
            <a:pPr marL="609600" indent="-609600"/>
            <a:r>
              <a:rPr lang="nb-NO" sz="2000" dirty="0"/>
              <a:t>bidra til utvikling av fleksible opplæringstilbud i begge fylker</a:t>
            </a:r>
          </a:p>
          <a:p>
            <a:pPr>
              <a:lnSpc>
                <a:spcPct val="90000"/>
              </a:lnSpc>
              <a:buNone/>
            </a:pPr>
            <a:endParaRPr lang="nb-NO" sz="1050" b="1" dirty="0"/>
          </a:p>
        </p:txBody>
      </p:sp>
      <p:pic>
        <p:nvPicPr>
          <p:cNvPr id="20484" name="Picture 4" descr="logo_ho_m_navn_45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fi_logo_50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840788" y="6384925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8DE181B5-0C82-4832-B9A8-7BFE0DA7E2FA}" type="slidenum">
              <a:rPr lang="nb-NO" sz="1200">
                <a:solidFill>
                  <a:srgbClr val="898989"/>
                </a:solidFill>
                <a:latin typeface="Times New Roman" pitchFamily="18" charset="0"/>
              </a:rPr>
              <a:pPr/>
              <a:t>4</a:t>
            </a:fld>
            <a:endParaRPr lang="nb-NO" sz="1200">
              <a:solidFill>
                <a:srgbClr val="8989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99813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innhold 2"/>
          <p:cNvSpPr>
            <a:spLocks noGrp="1"/>
          </p:cNvSpPr>
          <p:nvPr>
            <p:ph idx="1"/>
          </p:nvPr>
        </p:nvSpPr>
        <p:spPr>
          <a:xfrm>
            <a:off x="488950" y="1052513"/>
            <a:ext cx="8915400" cy="5218112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b="1" dirty="0" smtClean="0"/>
              <a:t>Styret</a:t>
            </a:r>
            <a:r>
              <a:rPr lang="nb-NO" sz="2800" dirty="0" smtClean="0"/>
              <a:t> består av 8 personer, 2+2 fra eierne, 3 fra arbeidslivet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dirty="0" smtClean="0"/>
              <a:t>	Tore Gregersen og Turid Borud, Hedmark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dirty="0" smtClean="0"/>
              <a:t>	Inge Myklebust og Kari Louise Hovland, Oppland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dirty="0" smtClean="0"/>
              <a:t>	Knut Ole Rosted, Akershus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b="1" dirty="0" smtClean="0"/>
              <a:t>	Anders Bredesen, ORAS, Oslo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dirty="0" smtClean="0"/>
              <a:t>	Rønnaug Braastad, Lunner kommune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dirty="0" smtClean="0"/>
              <a:t>	Lars Harald Lied, Nammo, Raufoss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nb-NO" sz="2800" b="1" dirty="0" smtClean="0"/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nb-NO" sz="2800" b="1" dirty="0" smtClean="0"/>
              <a:t>Egen samarbeidsavtale med Akershus</a:t>
            </a:r>
          </a:p>
          <a:p>
            <a:pPr>
              <a:lnSpc>
                <a:spcPct val="90000"/>
              </a:lnSpc>
            </a:pPr>
            <a:r>
              <a:rPr lang="nb-NO" sz="2800" dirty="0" smtClean="0"/>
              <a:t>Utdanninger på Hvam, Rud, Bjørkelangen og Strømmen</a:t>
            </a:r>
          </a:p>
          <a:p>
            <a:pPr>
              <a:lnSpc>
                <a:spcPct val="90000"/>
              </a:lnSpc>
            </a:pPr>
            <a:r>
              <a:rPr lang="nb-NO" sz="2800" dirty="0" smtClean="0"/>
              <a:t>Egen plass i styret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B7AD-E6B1-48B0-A35C-9122D953AC01}" type="slidenum">
              <a:rPr lang="nb-NO" smtClean="0"/>
              <a:pPr>
                <a:defRPr/>
              </a:pPr>
              <a:t>5</a:t>
            </a:fld>
            <a:endParaRPr lang="nb-NO">
              <a:solidFill>
                <a:srgbClr val="FF5100"/>
              </a:solidFill>
            </a:endParaRPr>
          </a:p>
        </p:txBody>
      </p:sp>
      <p:pic>
        <p:nvPicPr>
          <p:cNvPr id="22532" name="Picture 3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/>
          </p:cNvSpPr>
          <p:nvPr/>
        </p:nvSpPr>
        <p:spPr bwMode="auto">
          <a:xfrm>
            <a:off x="2216150" y="274638"/>
            <a:ext cx="56165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nb-NO" sz="4400" b="1">
                <a:latin typeface="+mj-lt"/>
                <a:ea typeface="+mj-ea"/>
                <a:cs typeface="+mj-cs"/>
              </a:rPr>
              <a:t>Fagskolen Innlandet</a:t>
            </a:r>
            <a:endParaRPr lang="nb-NO" sz="4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79066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5000B-225A-4369-B3C0-8C28B41E43AA}" type="slidenum">
              <a:rPr lang="nb-NO"/>
              <a:pPr>
                <a:defRPr/>
              </a:pPr>
              <a:t>6</a:t>
            </a:fld>
            <a:endParaRPr lang="nb-NO">
              <a:solidFill>
                <a:srgbClr val="FF51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16150" y="260350"/>
            <a:ext cx="5689600" cy="663575"/>
          </a:xfrm>
        </p:spPr>
        <p:txBody>
          <a:bodyPr/>
          <a:lstStyle/>
          <a:p>
            <a:pPr eaLnBrk="1" hangingPunct="1"/>
            <a:r>
              <a:rPr lang="nb-NO" b="1" smtClean="0"/>
              <a:t>Utdanninger - modeller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0313" y="1052513"/>
            <a:ext cx="7199312" cy="525680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b-NO" sz="2000" b="1" dirty="0" smtClean="0"/>
              <a:t>Tekniske fag</a:t>
            </a:r>
          </a:p>
          <a:p>
            <a:pPr eaLnBrk="1" hangingPunct="1"/>
            <a:r>
              <a:rPr lang="nb-NO" sz="2000" dirty="0" smtClean="0"/>
              <a:t>2 år heltid - hovedmodellen</a:t>
            </a:r>
          </a:p>
          <a:p>
            <a:pPr eaLnBrk="1" hangingPunct="1"/>
            <a:r>
              <a:rPr lang="nb-NO" sz="2000" dirty="0" smtClean="0"/>
              <a:t>4 år deltid – 14 uker pr skoleår (Elkraft)</a:t>
            </a:r>
          </a:p>
          <a:p>
            <a:pPr eaLnBrk="1" hangingPunct="1"/>
            <a:r>
              <a:rPr lang="nb-NO" sz="2000" dirty="0" smtClean="0"/>
              <a:t>4 år deltid – to dager pr uke (Raufoss)</a:t>
            </a:r>
          </a:p>
          <a:p>
            <a:pPr eaLnBrk="1" hangingPunct="1"/>
            <a:r>
              <a:rPr lang="nb-NO" sz="2000" dirty="0" smtClean="0"/>
              <a:t>4 år nettstøttet – 6 saml, 3/2dg (hovedmodell)</a:t>
            </a:r>
          </a:p>
          <a:p>
            <a:pPr eaLnBrk="1" hangingPunct="1"/>
            <a:r>
              <a:rPr lang="nb-NO" sz="2000" dirty="0" smtClean="0"/>
              <a:t>4 år videokonferanse, Kongsvinger (tekniske fag)</a:t>
            </a:r>
            <a:endParaRPr lang="nb-NO" sz="2000" b="1" dirty="0" smtClean="0"/>
          </a:p>
          <a:p>
            <a:pPr eaLnBrk="1" hangingPunct="1">
              <a:buFontTx/>
              <a:buNone/>
            </a:pPr>
            <a:r>
              <a:rPr lang="nb-NO" sz="2000" b="1" dirty="0" smtClean="0"/>
              <a:t>Helsefag</a:t>
            </a:r>
          </a:p>
          <a:p>
            <a:pPr eaLnBrk="1" hangingPunct="1"/>
            <a:r>
              <a:rPr lang="nb-NO" sz="2000" dirty="0" smtClean="0"/>
              <a:t>2 år deltid, Gjøvik, Lillehammer, Hadeland</a:t>
            </a:r>
          </a:p>
          <a:p>
            <a:pPr eaLnBrk="1" hangingPunct="1"/>
            <a:r>
              <a:rPr lang="nb-NO" sz="2000" dirty="0" smtClean="0"/>
              <a:t>Storhamar og Sentrum vgs</a:t>
            </a:r>
          </a:p>
          <a:p>
            <a:pPr eaLnBrk="1" hangingPunct="1"/>
            <a:r>
              <a:rPr lang="nb-NO" sz="2000" dirty="0" smtClean="0"/>
              <a:t>Strømmen, Bjørkelangen, Rud vgs (Bærum)</a:t>
            </a:r>
          </a:p>
          <a:p>
            <a:pPr eaLnBrk="1" hangingPunct="1">
              <a:buFontTx/>
              <a:buNone/>
            </a:pPr>
            <a:r>
              <a:rPr lang="nb-NO" sz="2000" b="1" dirty="0" smtClean="0"/>
              <a:t>Ledelse</a:t>
            </a:r>
          </a:p>
          <a:p>
            <a:pPr eaLnBrk="1" hangingPunct="1"/>
            <a:r>
              <a:rPr lang="nb-NO" sz="2000" dirty="0" smtClean="0"/>
              <a:t>Økonomi og ledelse, 2 år deltid, Gjøvik</a:t>
            </a:r>
            <a:endParaRPr lang="nb-NO" sz="2000" dirty="0"/>
          </a:p>
          <a:p>
            <a:pPr marL="0" indent="0" eaLnBrk="1" hangingPunct="1">
              <a:buNone/>
            </a:pPr>
            <a:r>
              <a:rPr lang="nb-NO" sz="2000" b="1" dirty="0" smtClean="0"/>
              <a:t>Landbruk</a:t>
            </a:r>
          </a:p>
          <a:p>
            <a:pPr eaLnBrk="1" hangingPunct="1"/>
            <a:r>
              <a:rPr lang="nb-NO" sz="2000" dirty="0" smtClean="0"/>
              <a:t>Planteproduksjon og driftsledelse, Hvam vgs</a:t>
            </a:r>
          </a:p>
        </p:txBody>
      </p:sp>
      <p:pic>
        <p:nvPicPr>
          <p:cNvPr id="10245" name="Picture 8" descr="fi_logo_50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9" descr="logo_ho_m_navn_45m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tel 1"/>
          <p:cNvSpPr>
            <a:spLocks noGrp="1"/>
          </p:cNvSpPr>
          <p:nvPr>
            <p:ph type="title"/>
          </p:nvPr>
        </p:nvSpPr>
        <p:spPr>
          <a:xfrm>
            <a:off x="2162175" y="231775"/>
            <a:ext cx="5815013" cy="692150"/>
          </a:xfrm>
        </p:spPr>
        <p:txBody>
          <a:bodyPr/>
          <a:lstStyle/>
          <a:p>
            <a:r>
              <a:rPr lang="nb-NO" sz="3600" b="1" smtClean="0"/>
              <a:t>Tekniske fag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A10F3-F6DD-418C-B34B-5B2EBC0BFC0D}" type="slidenum">
              <a:rPr lang="nb-NO" smtClean="0"/>
              <a:pPr>
                <a:defRPr/>
              </a:pPr>
              <a:t>7</a:t>
            </a:fld>
            <a:endParaRPr lang="nb-NO">
              <a:solidFill>
                <a:srgbClr val="FF5100"/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047505"/>
              </p:ext>
            </p:extLst>
          </p:nvPr>
        </p:nvGraphicFramePr>
        <p:xfrm>
          <a:off x="920750" y="923925"/>
          <a:ext cx="7939088" cy="5111745"/>
        </p:xfrm>
        <a:graphic>
          <a:graphicData uri="http://schemas.openxmlformats.org/drawingml/2006/table">
            <a:tbl>
              <a:tblPr/>
              <a:tblGrid>
                <a:gridCol w="3656916"/>
                <a:gridCol w="4282172"/>
              </a:tblGrid>
              <a:tr h="936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Fagretning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Fordypning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Bygg og anlegg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Bygg 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Bygg og treteknikk (Norges Byggskole)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Anlegg 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Klima, energi og miljø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Forvaltning, drift og </a:t>
                      </a: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vedlikehold </a:t>
                      </a: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Bygningsvern </a:t>
                      </a: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Elektro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Automatisering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latin typeface="+mn-lt"/>
                          <a:ea typeface="Times New Roman"/>
                          <a:cs typeface="Times New Roman"/>
                        </a:rPr>
                        <a:t>Elkraft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Datateknikk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latin typeface="+mn-lt"/>
                          <a:ea typeface="Times New Roman"/>
                          <a:cs typeface="Times New Roman"/>
                        </a:rPr>
                        <a:t>Drift og sikkerhet *</a:t>
                      </a: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Teknikk og industriell produksjon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Logistikk og transport *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Maskinteknikk</a:t>
                      </a:r>
                      <a:endParaRPr lang="nb-NO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Maskinteknisk drift</a:t>
                      </a:r>
                      <a:endParaRPr lang="nb-NO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Møbel og trevare *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4" marR="190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363" name="Picture 79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4" name="Picture 80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>
          <a:xfrm>
            <a:off x="4592638" y="6165850"/>
            <a:ext cx="2089150" cy="365125"/>
          </a:xfrm>
        </p:spPr>
        <p:txBody>
          <a:bodyPr/>
          <a:lstStyle/>
          <a:p>
            <a:pPr>
              <a:defRPr/>
            </a:pPr>
            <a:r>
              <a:rPr lang="nb-NO" sz="1600" dirty="0" smtClean="0"/>
              <a:t>* Eneste tilbud i landet</a:t>
            </a:r>
            <a:endParaRPr lang="nb-NO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tel 1"/>
          <p:cNvSpPr>
            <a:spLocks noGrp="1"/>
          </p:cNvSpPr>
          <p:nvPr>
            <p:ph type="title"/>
          </p:nvPr>
        </p:nvSpPr>
        <p:spPr>
          <a:xfrm>
            <a:off x="2144713" y="115888"/>
            <a:ext cx="5903912" cy="788987"/>
          </a:xfrm>
        </p:spPr>
        <p:txBody>
          <a:bodyPr/>
          <a:lstStyle/>
          <a:p>
            <a:r>
              <a:rPr lang="nb-NO" b="1" smtClean="0"/>
              <a:t>Helsefag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7B882-16FD-48F6-BE79-00A5DD7800D8}" type="slidenum">
              <a:rPr lang="nb-NO" smtClean="0"/>
              <a:pPr>
                <a:defRPr/>
              </a:pPr>
              <a:t>8</a:t>
            </a:fld>
            <a:endParaRPr lang="nb-NO">
              <a:solidFill>
                <a:srgbClr val="FF5100"/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7456064"/>
              </p:ext>
            </p:extLst>
          </p:nvPr>
        </p:nvGraphicFramePr>
        <p:xfrm>
          <a:off x="325429" y="946785"/>
          <a:ext cx="8660020" cy="37783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08703"/>
                <a:gridCol w="5561690"/>
                <a:gridCol w="1689627"/>
              </a:tblGrid>
              <a:tr h="541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b="1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b="1" dirty="0" smtClean="0"/>
                        <a:t>Fagretning</a:t>
                      </a:r>
                      <a:endParaRPr lang="nb-NO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b="1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b="1" dirty="0" smtClean="0"/>
                        <a:t>Fordypning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/>
                        <a:t>2-årig </a:t>
                      </a:r>
                      <a:r>
                        <a:rPr lang="nb-NO" sz="1800" b="1" dirty="0" smtClean="0"/>
                        <a:t>deltid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 smtClean="0"/>
                        <a:t>Plasser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b="1" dirty="0"/>
                        <a:t>Helsefag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Tverrfaglig miljøarbeid innen rus- og psykisk helsearbeid</a:t>
                      </a:r>
                      <a:endParaRPr lang="nb-NO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/>
                        <a:t>30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07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Demens og alderspsykiatri </a:t>
                      </a:r>
                      <a:endParaRPr lang="nb-NO" sz="18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/>
                        <a:t>30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dirty="0" smtClean="0">
                          <a:latin typeface="+mn-lt"/>
                          <a:ea typeface="Times New Roman"/>
                          <a:cs typeface="Times New Roman"/>
                        </a:rPr>
                        <a:t>Rehabilitering</a:t>
                      </a:r>
                      <a:endParaRPr lang="nb-NO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/>
                        <a:t>30</a:t>
                      </a:r>
                      <a:endParaRPr lang="nb-NO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latin typeface="+mn-lt"/>
                          <a:ea typeface="Times New Roman"/>
                          <a:cs typeface="Times New Roman"/>
                        </a:rPr>
                        <a:t>Oppvekstfag</a:t>
                      </a: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nb-NO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Kreftomsorg og lindrende pleie</a:t>
                      </a:r>
                      <a:endParaRPr lang="nb-NO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nb-NO" sz="1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Helse, aldring og aktiv omsorg</a:t>
                      </a:r>
                      <a:endParaRPr lang="nb-NO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nb-NO" sz="1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8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Yrkesfaglig veiledning</a:t>
                      </a:r>
                      <a:endParaRPr lang="nb-NO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nb-NO" sz="1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68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Barsel og barnepleie </a:t>
                      </a:r>
                      <a:endParaRPr lang="nb-NO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nb-NO" sz="1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  <a:tr h="34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Helseadministrasjon</a:t>
                      </a:r>
                      <a:r>
                        <a:rPr lang="nb-NO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og pasientrettede </a:t>
                      </a:r>
                      <a:r>
                        <a:rPr lang="nb-NO" sz="18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IKT-systemer</a:t>
                      </a:r>
                      <a:endParaRPr lang="nb-NO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</a:t>
                      </a:r>
                      <a:endParaRPr lang="nb-NO" sz="1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94" marR="68594" marT="0" marB="0"/>
                </a:tc>
              </a:tr>
            </a:tbl>
          </a:graphicData>
        </a:graphic>
      </p:graphicFrame>
      <p:pic>
        <p:nvPicPr>
          <p:cNvPr id="34870" name="Picture 56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71" name="Picture 57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027702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tel 1"/>
          <p:cNvSpPr>
            <a:spLocks noGrp="1"/>
          </p:cNvSpPr>
          <p:nvPr>
            <p:ph type="title"/>
          </p:nvPr>
        </p:nvSpPr>
        <p:spPr>
          <a:xfrm>
            <a:off x="2216150" y="274638"/>
            <a:ext cx="5761038" cy="922337"/>
          </a:xfrm>
        </p:spPr>
        <p:txBody>
          <a:bodyPr/>
          <a:lstStyle/>
          <a:p>
            <a:r>
              <a:rPr lang="nb-NO" b="1" smtClean="0"/>
              <a:t>Økonomi og ledelse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9758C-0972-4090-A3A2-94CC073EFB9F}" type="slidenum">
              <a:rPr lang="nb-NO" smtClean="0"/>
              <a:pPr>
                <a:defRPr/>
              </a:pPr>
              <a:t>9</a:t>
            </a:fld>
            <a:endParaRPr lang="nb-NO">
              <a:solidFill>
                <a:srgbClr val="FF5100"/>
              </a:solidFill>
            </a:endParaRPr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8720458"/>
              </p:ext>
            </p:extLst>
          </p:nvPr>
        </p:nvGraphicFramePr>
        <p:xfrm>
          <a:off x="2273300" y="1268413"/>
          <a:ext cx="5688013" cy="3441700"/>
        </p:xfrm>
        <a:graphic>
          <a:graphicData uri="http://schemas.openxmlformats.org/drawingml/2006/table">
            <a:tbl>
              <a:tblPr/>
              <a:tblGrid>
                <a:gridCol w="963023"/>
                <a:gridCol w="4724990"/>
              </a:tblGrid>
              <a:tr h="1008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Fagretning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Fordypning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>
                          <a:latin typeface="+mn-lt"/>
                          <a:ea typeface="Times New Roman"/>
                          <a:cs typeface="Times New Roman"/>
                        </a:rPr>
                        <a:t>Økonomi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latin typeface="+mn-lt"/>
                          <a:ea typeface="Times New Roman"/>
                          <a:cs typeface="Times New Roman"/>
                        </a:rPr>
                        <a:t>Økonomi og ledelse *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2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Gjennomføringsmodell: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1 kveld pr uke (mandag</a:t>
                      </a:r>
                      <a:r>
                        <a:rPr lang="nb-NO" sz="2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) og</a:t>
                      </a: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 1 lørdag pr måned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latin typeface="+mn-lt"/>
                          <a:ea typeface="Times New Roman"/>
                          <a:cs typeface="Times New Roman"/>
                        </a:rPr>
                        <a:t> I år: Videooverføring til Otta og Valdres</a:t>
                      </a: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401" name="Picture 24" descr="fi_logo_50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188913"/>
            <a:ext cx="1798637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25" descr="logo_ho_m_navn_45m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7188" y="260350"/>
            <a:ext cx="1624012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agskolen i 2011&amp;#x0D;&amp;#x0A; &amp;#x0D;&amp;#x0A;Norges mest framtidsrettede fagskole, der fagmiljøene møtes og kompetanse utvikles&amp;#x0D;&amp;#x0A;&amp;#x0D;&amp;#x0A;Ivar Lien&amp;quot;&quot;/&gt;&lt;property id=&quot;20307&quot; value=&quot;313&quot;/&gt;&lt;/object&gt;&lt;object type=&quot;3&quot; unique_id=&quot;10005&quot;&gt;&lt;property id=&quot;20148&quot; value=&quot;5&quot;/&gt;&lt;property id=&quot;20300&quot; value=&quot;Slide 13 - &amp;quot;Lov om fagskoler 2003&amp;quot;&quot;/&gt;&lt;property id=&quot;20307&quot; value=&quot;425&quot;/&gt;&lt;/object&gt;&lt;object type=&quot;3&quot; unique_id=&quot;10006&quot;&gt;&lt;property id=&quot;20148&quot; value=&quot;5&quot;/&gt;&lt;property id=&quot;20300&quot; value=&quot;Slide 14 - &amp;quot;Rådet for fylkeskommunale fagskoler (RFF) arbeidsområder&amp;quot;&quot;/&gt;&lt;property id=&quot;20307&quot; value=&quot;426&quot;/&gt;&lt;/object&gt;&lt;object type=&quot;3&quot; unique_id=&quot;10007&quot;&gt;&lt;property id=&quot;20148&quot; value=&quot;5&quot;/&gt;&lt;property id=&quot;20300&quot; value=&quot;Slide 15 - &amp;quot;Nasjonalt utvalg for teknisk fagskoleutdanning (NUTF)&amp;quot;&quot;/&gt;&lt;property id=&quot;20307&quot; value=&quot;427&quot;/&gt;&lt;/object&gt;&lt;object type=&quot;3&quot; unique_id=&quot;10008&quot;&gt;&lt;property id=&quot;20148&quot; value=&quot;5&quot;/&gt;&lt;property id=&quot;20300&quot; value=&quot;Slide 16 - &amp;quot;Nasjonalt utvalg for sosial og helsefag - NUFHS&amp;quot;&quot;/&gt;&lt;property id=&quot;20307&quot; value=&quot;428&quot;/&gt;&lt;/object&gt;&lt;object type=&quot;3&quot; unique_id=&quot;10009&quot;&gt;&lt;property id=&quot;20148&quot; value=&quot;5&quot;/&gt;&lt;property id=&quot;20300&quot; value=&quot;Slide 17 - &amp;quot;Fagskoleråd&amp;quot;&quot;/&gt;&lt;property id=&quot;20307&quot; value=&quot;429&quot;/&gt;&lt;/object&gt;&lt;object type=&quot;3&quot; unique_id=&quot;10010&quot;&gt;&lt;property id=&quot;20148&quot; value=&quot;5&quot;/&gt;&lt;property id=&quot;20300&quot; value=&quot;Slide 18 - &amp;quot;Fagskoleråd, forts&amp;quot;&quot;/&gt;&lt;property id=&quot;20307&quot; value=&quot;441&quot;/&gt;&lt;/object&gt;&lt;object type=&quot;3&quot; unique_id=&quot;10011&quot;&gt;&lt;property id=&quot;20148&quot; value=&quot;5&quot;/&gt;&lt;property id=&quot;20300&quot; value=&quot;Slide 20 - &amp;quot;NKR (EQF) -&amp;#x0D;&amp;#x0A;også for fagskolene&amp;quot;&quot;/&gt;&lt;property id=&quot;20307&quot; value=&quot;430&quot;/&gt;&lt;/object&gt;&lt;object type=&quot;3&quot; unique_id=&quot;10014&quot;&gt;&lt;property id=&quot;20148&quot; value=&quot;5&quot;/&gt;&lt;property id=&quot;20300&quot; value=&quot;Slide 7 - &amp;quot;Opptakskrav&amp;quot;&quot;/&gt;&lt;property id=&quot;20307&quot; value=&quot;432&quot;/&gt;&lt;/object&gt;&lt;object type=&quot;3&quot; unique_id=&quot;10015&quot;&gt;&lt;property id=&quot;20148&quot; value=&quot;5&quot;/&gt;&lt;property id=&quot;20300&quot; value=&quot;Slide 4 - &amp;quot;Sentrale punkter i planverket &amp;quot;&quot;/&gt;&lt;property id=&quot;20307&quot; value=&quot;436&quot;/&gt;&lt;/object&gt;&lt;object type=&quot;3&quot; unique_id=&quot;10016&quot;&gt;&lt;property id=&quot;20148&quot; value=&quot;5&quot;/&gt;&lt;property id=&quot;20300&quot; value=&quot;Slide 5 - &amp;quot;Erfaringsbasert undervisning&amp;quot;&quot;/&gt;&lt;property id=&quot;20307&quot; value=&quot;431&quot;/&gt;&lt;/object&gt;&lt;object type=&quot;3&quot; unique_id=&quot;10017&quot;&gt;&lt;property id=&quot;20148&quot; value=&quot;5&quot;/&gt;&lt;property id=&quot;20300&quot; value=&quot;Slide 24 - &amp;quot;Kvalitetssikring&amp;quot;&quot;/&gt;&lt;property id=&quot;20307&quot; value=&quot;433&quot;/&gt;&lt;/object&gt;&lt;object type=&quot;3&quot; unique_id=&quot;10018&quot;&gt;&lt;property id=&quot;20148&quot; value=&quot;5&quot;/&gt;&lt;property id=&quot;20300&quot; value=&quot;Slide 22 - &amp;quot;NOKUTs vurdering&amp;quot;&quot;/&gt;&lt;property id=&quot;20307&quot; value=&quot;434&quot;/&gt;&lt;/object&gt;&lt;object type=&quot;3&quot; unique_id=&quot;10019&quot;&gt;&lt;property id=&quot;20148&quot; value=&quot;5&quot;/&gt;&lt;property id=&quot;20300&quot; value=&quot;Slide 23 - &amp;quot; NOKUTs krav til system for kvalitetssikring&amp;quot;&quot;/&gt;&lt;property id=&quot;20307&quot; value=&quot;435&quot;/&gt;&lt;/object&gt;&lt;object type=&quot;3&quot; unique_id=&quot;10020&quot;&gt;&lt;property id=&quot;20148&quot; value=&quot;5&quot;/&gt;&lt;property id=&quot;20300&quot; value=&quot;Slide 2 - &amp;quot;FiG&amp;#x0D;&amp;#x0A;Visjon og virksomhetside&amp;quot;&quot;/&gt;&lt;property id=&quot;20307&quot; value=&quot;415&quot;/&gt;&lt;/object&gt;&lt;object type=&quot;3&quot; unique_id=&quot;10021&quot;&gt;&lt;property id=&quot;20148&quot; value=&quot;5&quot;/&gt;&lt;property id=&quot;20300&quot; value=&quot;Slide 3 - &amp;quot;FiG&amp;#x0D;&amp;#x0A;Verdigrunnlag og hovedmål&amp;quot;&quot;/&gt;&lt;property id=&quot;20307&quot; value=&quot;414&quot;/&gt;&lt;/object&gt;&lt;object type=&quot;3&quot; unique_id=&quot;10022&quot;&gt;&lt;property id=&quot;20148&quot; value=&quot;5&quot;/&gt;&lt;property id=&quot;20300&quot; value=&quot;Slide 9 - &amp;quot;Utdanninger – antall&amp;quot;&quot;/&gt;&lt;property id=&quot;20307&quot; value=&quot;423&quot;/&gt;&lt;/object&gt;&lt;object type=&quot;3&quot; unique_id=&quot;10023&quot;&gt;&lt;property id=&quot;20148&quot; value=&quot;5&quot;/&gt;&lt;property id=&quot;20300&quot; value=&quot;Slide 6 - &amp;quot;Desentralisert fagskoleutdanning&amp;quot;&quot;/&gt;&lt;property id=&quot;20307&quot; value=&quot;408&quot;/&gt;&lt;/object&gt;&lt;object type=&quot;3&quot; unique_id=&quot;10024&quot;&gt;&lt;property id=&quot;20148&quot; value=&quot;5&quot;/&gt;&lt;property id=&quot;20300&quot; value=&quot;Slide 8 - &amp;quot;Utdanninger - modeller&amp;quot;&quot;/&gt;&lt;property id=&quot;20307&quot; value=&quot;424&quot;/&gt;&lt;/object&gt;&lt;object type=&quot;3&quot; unique_id=&quot;10025&quot;&gt;&lt;property id=&quot;20148&quot; value=&quot;5&quot;/&gt;&lt;property id=&quot;20300&quot; value=&quot;Slide 10 - &amp;quot;Krav om fleksibilitet&amp;quot;&quot;/&gt;&lt;property id=&quot;20307&quot; value=&quot;390&quot;/&gt;&lt;/object&gt;&lt;object type=&quot;3&quot; unique_id=&quot;10026&quot;&gt;&lt;property id=&quot;20148&quot; value=&quot;5&quot;/&gt;&lt;property id=&quot;20300&quot; value=&quot;Slide 11 - &amp;quot;Pedagogiske ressurser&amp;quot;&quot;/&gt;&lt;property id=&quot;20307&quot; value=&quot;409&quot;/&gt;&lt;/object&gt;&lt;object type=&quot;3&quot; unique_id=&quot;10137&quot;&gt;&lt;property id=&quot;20148&quot; value=&quot;5&quot;/&gt;&lt;property id=&quot;20300&quot; value=&quot;Slide 21&quot;/&gt;&lt;property id=&quot;20307&quot; value=&quot;442&quot;/&gt;&lt;/object&gt;&lt;object type=&quot;3&quot; unique_id=&quot;10164&quot;&gt;&lt;property id=&quot;20148&quot; value=&quot;5&quot;/&gt;&lt;property id=&quot;20300&quot; value=&quot;Slide 19 - &amp;quot;Medlemmer i rådet&amp;quot;&quot;/&gt;&lt;property id=&quot;20307&quot; value=&quot;443&quot;/&gt;&lt;/object&gt;&lt;object type=&quot;3&quot; unique_id=&quot;10190&quot;&gt;&lt;property id=&quot;20148&quot; value=&quot;5&quot;/&gt;&lt;property id=&quot;20300&quot; value=&quot;Slide 12&quot;/&gt;&lt;property id=&quot;20307&quot; value=&quot;44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DocuLive xmlns="9e35d77f-6acd-43cf-ac56-9ea97d22c143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25B91353701942810620D4A1329ACE" ma:contentTypeVersion="11" ma:contentTypeDescription="Opprett et nytt dokument." ma:contentTypeScope="" ma:versionID="26495aeddb34ea75d0752007d5f0b9af">
  <xsd:schema xmlns:xsd="http://www.w3.org/2001/XMLSchema" xmlns:xs="http://www.w3.org/2001/XMLSchema" xmlns:p="http://schemas.microsoft.com/office/2006/metadata/properties" xmlns:ns1="http://schemas.microsoft.com/sharepoint/v3" xmlns:ns2="9e35d77f-6acd-43cf-ac56-9ea97d22c143" targetNamespace="http://schemas.microsoft.com/office/2006/metadata/properties" ma:root="true" ma:fieldsID="a3cd0afcff1eed2bd8852e3864928932" ns1:_="" ns2:_="">
    <xsd:import namespace="http://schemas.microsoft.com/sharepoint/v3"/>
    <xsd:import namespace="9e35d77f-6acd-43cf-ac56-9ea97d22c14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DocuL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1" nillable="true" ma:displayName="Avsender av e-post" ma:hidden="true" ma:internalName="EmailSender">
      <xsd:simpleType>
        <xsd:restriction base="dms:Note">
          <xsd:maxLength value="255"/>
        </xsd:restriction>
      </xsd:simpleType>
    </xsd:element>
    <xsd:element name="EmailTo" ma:index="12" nillable="true" ma:displayName="E-post til" ma:hidden="true" ma:internalName="EmailTo">
      <xsd:simpleType>
        <xsd:restriction base="dms:Note">
          <xsd:maxLength value="255"/>
        </xsd:restriction>
      </xsd:simpleType>
    </xsd:element>
    <xsd:element name="EmailCc" ma:index="13" nillable="true" ma:displayName="Kopi av e-post til" ma:hidden="true" ma:internalName="EmailCc">
      <xsd:simpleType>
        <xsd:restriction base="dms:Note">
          <xsd:maxLength value="255"/>
        </xsd:restriction>
      </xsd:simpleType>
    </xsd:element>
    <xsd:element name="EmailFrom" ma:index="14" nillable="true" ma:displayName="E-post fra" ma:hidden="true" ma:internalName="EmailFrom">
      <xsd:simpleType>
        <xsd:restriction base="dms:Text"/>
      </xsd:simpleType>
    </xsd:element>
    <xsd:element name="EmailSubject" ma:index="15" nillable="true" ma:displayName="Emne i e-pos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d77f-6acd-43cf-ac56-9ea97d22c143" elementFormDefault="qualified">
    <xsd:import namespace="http://schemas.microsoft.com/office/2006/documentManagement/types"/>
    <xsd:import namespace="http://schemas.microsoft.com/office/infopath/2007/PartnerControls"/>
    <xsd:element name="DocuLive" ma:index="16" nillable="true" ma:displayName="WebSak" ma:internalName="DocuLive">
      <xsd:simpleType>
        <xsd:restriction base="dms:Text">
          <xsd:maxLength value="5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 ma:index="8" ma:displayName="Kommentarer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FA851C-1BE6-4702-9613-486F1EB730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e35d77f-6acd-43cf-ac56-9ea97d22c143"/>
  </ds:schemaRefs>
</ds:datastoreItem>
</file>

<file path=customXml/itemProps2.xml><?xml version="1.0" encoding="utf-8"?>
<ds:datastoreItem xmlns:ds="http://schemas.openxmlformats.org/officeDocument/2006/customXml" ds:itemID="{029C5D76-A8CA-43F6-A88A-C64B02A099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e35d77f-6acd-43cf-ac56-9ea97d22c1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2104E4-2AC4-44BD-AFBA-B26FC7A2C2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4740</TotalTime>
  <Words>653</Words>
  <Application>Microsoft Office PowerPoint</Application>
  <PresentationFormat>A4 (210 x 297 mm)</PresentationFormat>
  <Paragraphs>258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Fagskolen i 2013   Norges mest framtidsrettede fagskole, der fagmiljøene møtes og kompetanse utvikles  Ivar Lien</vt:lpstr>
      <vt:lpstr>Lysbilde 2</vt:lpstr>
      <vt:lpstr>Teori for praktikere</vt:lpstr>
      <vt:lpstr>Fagskolen Innlandet</vt:lpstr>
      <vt:lpstr>Lysbilde 5</vt:lpstr>
      <vt:lpstr>Utdanninger - modeller</vt:lpstr>
      <vt:lpstr>Tekniske fag</vt:lpstr>
      <vt:lpstr>Helsefag</vt:lpstr>
      <vt:lpstr>Økonomi og ledelse</vt:lpstr>
      <vt:lpstr>Utdanninger – antall</vt:lpstr>
      <vt:lpstr>Desentralisert fagskoleutdanning</vt:lpstr>
      <vt:lpstr>Nye studier, styrebehandling</vt:lpstr>
      <vt:lpstr>Lysbilde 13</vt:lpstr>
    </vt:vector>
  </TitlesOfParts>
  <Company>Ferskvann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Fagskolen i 2013   Norges mest framtidsrettede fagskole, der fagmiljøene møtes og kompetanse utvikles  Ivar Lien</dc:title>
  <dc:creator>Johan Høstmælingen</dc:creator>
  <cp:lastModifiedBy>Øystein Holmedal-Hagen</cp:lastModifiedBy>
  <cp:revision>299</cp:revision>
  <cp:lastPrinted>2013-11-15T08:08:03Z</cp:lastPrinted>
  <dcterms:created xsi:type="dcterms:W3CDTF">2003-10-17T09:03:33Z</dcterms:created>
  <dcterms:modified xsi:type="dcterms:W3CDTF">2013-12-05T16:35:18Z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0x0101007625B91353701942810620D4A1329ACE</vt:lpwstr>
  </property>
</Properties>
</file>