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83" r:id="rId2"/>
    <p:sldId id="284" r:id="rId3"/>
    <p:sldId id="257" r:id="rId4"/>
    <p:sldId id="258" r:id="rId5"/>
    <p:sldId id="259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8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5" r:id="rId23"/>
    <p:sldId id="281" r:id="rId24"/>
  </p:sldIdLst>
  <p:sldSz cx="9144000" cy="6858000" type="screen4x3"/>
  <p:notesSz cx="6769100" cy="9906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0AC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2C982-DE59-473C-9A08-81917066C84C}" type="datetimeFigureOut">
              <a:rPr lang="nb-NO" smtClean="0"/>
              <a:pPr/>
              <a:t>19.03.2014</a:t>
            </a:fld>
            <a:endParaRPr lang="nb-NO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759ECA-DF24-4700-8392-7DAEED9F5809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2C982-DE59-473C-9A08-81917066C84C}" type="datetimeFigureOut">
              <a:rPr lang="nb-NO" smtClean="0"/>
              <a:pPr/>
              <a:t>19.03.2014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59ECA-DF24-4700-8392-7DAEED9F5809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2C982-DE59-473C-9A08-81917066C84C}" type="datetimeFigureOut">
              <a:rPr lang="nb-NO" smtClean="0"/>
              <a:pPr/>
              <a:t>19.03.2014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59ECA-DF24-4700-8392-7DAEED9F5809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2C982-DE59-473C-9A08-81917066C84C}" type="datetimeFigureOut">
              <a:rPr lang="nb-NO" smtClean="0"/>
              <a:pPr/>
              <a:t>19.03.2014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59ECA-DF24-4700-8392-7DAEED9F5809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2C982-DE59-473C-9A08-81917066C84C}" type="datetimeFigureOut">
              <a:rPr lang="nb-NO" smtClean="0"/>
              <a:pPr/>
              <a:t>19.03.2014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59ECA-DF24-4700-8392-7DAEED9F5809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2C982-DE59-473C-9A08-81917066C84C}" type="datetimeFigureOut">
              <a:rPr lang="nb-NO" smtClean="0"/>
              <a:pPr/>
              <a:t>19.03.2014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59ECA-DF24-4700-8392-7DAEED9F5809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2C982-DE59-473C-9A08-81917066C84C}" type="datetimeFigureOut">
              <a:rPr lang="nb-NO" smtClean="0"/>
              <a:pPr/>
              <a:t>19.03.2014</a:t>
            </a:fld>
            <a:endParaRPr lang="nb-N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59ECA-DF24-4700-8392-7DAEED9F5809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2C982-DE59-473C-9A08-81917066C84C}" type="datetimeFigureOut">
              <a:rPr lang="nb-NO" smtClean="0"/>
              <a:pPr/>
              <a:t>19.03.2014</a:t>
            </a:fld>
            <a:endParaRPr lang="nb-N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59ECA-DF24-4700-8392-7DAEED9F5809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2C982-DE59-473C-9A08-81917066C84C}" type="datetimeFigureOut">
              <a:rPr lang="nb-NO" smtClean="0"/>
              <a:pPr/>
              <a:t>19.03.2014</a:t>
            </a:fld>
            <a:endParaRPr lang="nb-N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59ECA-DF24-4700-8392-7DAEED9F5809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2C982-DE59-473C-9A08-81917066C84C}" type="datetimeFigureOut">
              <a:rPr lang="nb-NO" smtClean="0"/>
              <a:pPr/>
              <a:t>19.03.2014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59ECA-DF24-4700-8392-7DAEED9F5809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2C982-DE59-473C-9A08-81917066C84C}" type="datetimeFigureOut">
              <a:rPr lang="nb-NO" smtClean="0"/>
              <a:pPr/>
              <a:t>19.03.2014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59ECA-DF24-4700-8392-7DAEED9F5809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542C982-DE59-473C-9A08-81917066C84C}" type="datetimeFigureOut">
              <a:rPr lang="nb-NO" smtClean="0"/>
              <a:pPr/>
              <a:t>19.03.2014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8759ECA-DF24-4700-8392-7DAEED9F5809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ox.no/no/nasjonalt-fagskolerad/Informasjonsmateriell-om-fagskolen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ox.no/no/nasjonalt-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95536" y="1628800"/>
            <a:ext cx="8229600" cy="1600200"/>
          </a:xfrm>
        </p:spPr>
        <p:txBody>
          <a:bodyPr>
            <a:normAutofit/>
          </a:bodyPr>
          <a:lstStyle/>
          <a:p>
            <a:r>
              <a:rPr lang="nb-NO" dirty="0" smtClean="0"/>
              <a:t>Hvordan kan fagskolene bli mer synlig og kjent?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65977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Fylkesvise karrieresenter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Mottatt tilbakemeldinger fra alle unntatt en</a:t>
            </a:r>
          </a:p>
          <a:p>
            <a:r>
              <a:rPr lang="nb-NO" dirty="0" smtClean="0"/>
              <a:t>Ulikheter i organiseringen av karrieresentrene preger de ulike informasjonsmåter de har</a:t>
            </a:r>
          </a:p>
          <a:p>
            <a:r>
              <a:rPr lang="nb-NO" dirty="0" smtClean="0"/>
              <a:t>Samtlige informerer om fagskoleutdanning unntatt en veileder </a:t>
            </a:r>
          </a:p>
          <a:p>
            <a:r>
              <a:rPr lang="nb-NO" dirty="0" smtClean="0"/>
              <a:t>Samtlige av de som informerer, inkluderer fagskoleutdanning i informasjonsarbeidet om utdanning</a:t>
            </a:r>
          </a:p>
          <a:p>
            <a:r>
              <a:rPr lang="nb-NO" dirty="0" smtClean="0"/>
              <a:t>Informasjon til rådgivere i ungdomsskoler er ikke vektlagt spesielt ved alle karrieresenter</a:t>
            </a:r>
          </a:p>
          <a:p>
            <a:r>
              <a:rPr lang="nb-NO" dirty="0" smtClean="0"/>
              <a:t>Sterke bånd mellom fylkesvise fagskoler og fylkesvise karrieresenter</a:t>
            </a:r>
          </a:p>
          <a:p>
            <a:r>
              <a:rPr lang="nb-NO" dirty="0" smtClean="0"/>
              <a:t>Oppfatningen er at det informeres i stor grad om fylkets egne fagskoletilbud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1652320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NAV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 smtClean="0"/>
              <a:t>NAV kontaktet våren 2013 </a:t>
            </a:r>
          </a:p>
          <a:p>
            <a:r>
              <a:rPr lang="nb-NO" dirty="0" smtClean="0"/>
              <a:t>Har lagt ut link på hjemmesiden</a:t>
            </a:r>
          </a:p>
          <a:p>
            <a:r>
              <a:rPr lang="nb-NO" dirty="0"/>
              <a:t>S</a:t>
            </a:r>
            <a:r>
              <a:rPr lang="nb-NO" dirty="0" smtClean="0"/>
              <a:t>amtlige fylkesdirektører kontaktet høsten 2013</a:t>
            </a:r>
          </a:p>
          <a:p>
            <a:r>
              <a:rPr lang="nb-NO" dirty="0" smtClean="0"/>
              <a:t>Hyppig kontakt ble gjennomført</a:t>
            </a:r>
          </a:p>
          <a:p>
            <a:r>
              <a:rPr lang="nb-NO" dirty="0" smtClean="0"/>
              <a:t>Kontakt med Arbeids- </a:t>
            </a:r>
            <a:r>
              <a:rPr lang="nb-NO" dirty="0"/>
              <a:t>og </a:t>
            </a:r>
            <a:r>
              <a:rPr lang="nb-NO" dirty="0" smtClean="0"/>
              <a:t>velferdsdirektoratet</a:t>
            </a:r>
          </a:p>
          <a:p>
            <a:endParaRPr lang="nb-NO" dirty="0" smtClean="0"/>
          </a:p>
          <a:p>
            <a:pPr marL="0" indent="0">
              <a:buNone/>
            </a:pP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xmlns="" val="3321668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NAV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Spørreundersøkelse til alle fylkesdirektører i NAV 15.11.13:</a:t>
            </a:r>
          </a:p>
          <a:p>
            <a:pPr marL="0" indent="0">
              <a:buNone/>
            </a:pPr>
            <a:endParaRPr lang="nb-NO" dirty="0"/>
          </a:p>
          <a:p>
            <a:pPr marL="457200" indent="-457200">
              <a:buAutoNum type="arabicPeriod"/>
            </a:pPr>
            <a:r>
              <a:rPr lang="nb-NO" dirty="0" smtClean="0"/>
              <a:t>Er fagskoleutdanningen kjent blant deres veiledere?</a:t>
            </a:r>
          </a:p>
          <a:p>
            <a:pPr marL="457200" indent="-457200">
              <a:buAutoNum type="arabicPeriod"/>
            </a:pPr>
            <a:r>
              <a:rPr lang="nb-NO" dirty="0" smtClean="0"/>
              <a:t>På hvilken måte informeres det om fagskoleutdanning til brukere av </a:t>
            </a:r>
            <a:r>
              <a:rPr lang="nb-NO" dirty="0" err="1" smtClean="0"/>
              <a:t>NAV’s</a:t>
            </a:r>
            <a:r>
              <a:rPr lang="nb-NO" dirty="0" smtClean="0"/>
              <a:t> tjenester?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16 svar mottatt av i alt 19 fylkesledd</a:t>
            </a:r>
          </a:p>
          <a:p>
            <a:pPr marL="0" indent="0">
              <a:buNone/>
            </a:pPr>
            <a:r>
              <a:rPr lang="nb-NO" dirty="0" smtClean="0"/>
              <a:t>Flere </a:t>
            </a:r>
            <a:r>
              <a:rPr lang="nb-NO" dirty="0"/>
              <a:t>ville benytte intranettet med ukentlig informasjonsmail til alle ansatte samt legge ut informasjonen under nyheter</a:t>
            </a:r>
          </a:p>
          <a:p>
            <a:pPr marL="457200" indent="-457200">
              <a:buAutoNum type="arabicPeriod"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1384882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NAV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b-NO" dirty="0" smtClean="0"/>
              <a:t>Fra tilbakemeldingene:</a:t>
            </a:r>
          </a:p>
          <a:p>
            <a:r>
              <a:rPr lang="nb-NO" dirty="0"/>
              <a:t> </a:t>
            </a:r>
            <a:r>
              <a:rPr lang="nb-NO" dirty="0" smtClean="0"/>
              <a:t>Fagskoleutdanning er godt kjent</a:t>
            </a:r>
          </a:p>
          <a:p>
            <a:r>
              <a:rPr lang="nb-NO" dirty="0"/>
              <a:t> </a:t>
            </a:r>
            <a:r>
              <a:rPr lang="nb-NO" dirty="0" smtClean="0"/>
              <a:t>Ønsker å informere enda mere</a:t>
            </a:r>
          </a:p>
          <a:p>
            <a:r>
              <a:rPr lang="nb-NO" dirty="0"/>
              <a:t> </a:t>
            </a:r>
            <a:r>
              <a:rPr lang="nb-NO" dirty="0" smtClean="0"/>
              <a:t>Ikke spesielt kjent</a:t>
            </a:r>
          </a:p>
          <a:p>
            <a:r>
              <a:rPr lang="nb-NO" dirty="0"/>
              <a:t> </a:t>
            </a:r>
            <a:r>
              <a:rPr lang="nb-NO" dirty="0" smtClean="0"/>
              <a:t>Kjenner godt til fylkeskommunenes egne fagskoler</a:t>
            </a:r>
          </a:p>
          <a:p>
            <a:r>
              <a:rPr lang="nb-NO" dirty="0"/>
              <a:t> </a:t>
            </a:r>
            <a:r>
              <a:rPr lang="nb-NO" dirty="0" smtClean="0"/>
              <a:t>Kjenner til fagskole i den byen fagskolen ligger</a:t>
            </a:r>
          </a:p>
          <a:p>
            <a:r>
              <a:rPr lang="nb-NO" dirty="0"/>
              <a:t> </a:t>
            </a:r>
            <a:r>
              <a:rPr lang="nb-NO" dirty="0" smtClean="0"/>
              <a:t>Varierende</a:t>
            </a:r>
          </a:p>
          <a:p>
            <a:r>
              <a:rPr lang="nb-NO" dirty="0"/>
              <a:t> </a:t>
            </a:r>
            <a:r>
              <a:rPr lang="nb-NO" dirty="0" smtClean="0"/>
              <a:t>Kan bli bedre og takker for påminnelsen</a:t>
            </a:r>
          </a:p>
          <a:p>
            <a:r>
              <a:rPr lang="nb-NO" dirty="0"/>
              <a:t> </a:t>
            </a:r>
            <a:r>
              <a:rPr lang="nb-NO" dirty="0" smtClean="0"/>
              <a:t>Tett kontakt med karrieresentrene</a:t>
            </a:r>
          </a:p>
          <a:p>
            <a:r>
              <a:rPr lang="nb-NO" dirty="0" smtClean="0"/>
              <a:t> Informerer individuelt i rådgivningssamtaler ang.  </a:t>
            </a:r>
          </a:p>
          <a:p>
            <a:pPr marL="0" indent="0">
              <a:buNone/>
            </a:pPr>
            <a:r>
              <a:rPr lang="nb-NO" dirty="0" smtClean="0"/>
              <a:t>      videreutdanning og valg av yrke</a:t>
            </a:r>
          </a:p>
          <a:p>
            <a:r>
              <a:rPr lang="nb-NO" dirty="0" smtClean="0"/>
              <a:t> Ønsker å bli bedre kjent med fagskoleutdanning og hva et 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fagbrev fra fagskolen kan føre til  </a:t>
            </a:r>
          </a:p>
        </p:txBody>
      </p:sp>
    </p:spTree>
    <p:extLst>
      <p:ext uri="{BB962C8B-B14F-4D97-AF65-F5344CB8AC3E}">
        <p14:creationId xmlns:p14="http://schemas.microsoft.com/office/powerpoint/2010/main" xmlns="" val="2110618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NAV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Samtlige </a:t>
            </a:r>
            <a:r>
              <a:rPr lang="nb-NO" dirty="0" err="1" smtClean="0"/>
              <a:t>NAV’s</a:t>
            </a:r>
            <a:r>
              <a:rPr lang="nb-NO" dirty="0" smtClean="0"/>
              <a:t> fylkesledd </a:t>
            </a:r>
            <a:r>
              <a:rPr lang="nb-NO" dirty="0"/>
              <a:t>er bedt om å</a:t>
            </a:r>
          </a:p>
          <a:p>
            <a:pPr marL="0" indent="0">
              <a:buNone/>
            </a:pPr>
            <a:r>
              <a:rPr lang="nb-NO" dirty="0" smtClean="0"/>
              <a:t>    benytte </a:t>
            </a:r>
            <a:r>
              <a:rPr lang="nb-NO" dirty="0"/>
              <a:t>intranettet med ukentlig informasjonsmail til </a:t>
            </a:r>
            <a:r>
              <a:rPr lang="nb-NO" dirty="0" smtClean="0"/>
              <a:t> </a:t>
            </a:r>
          </a:p>
          <a:p>
            <a:pPr marL="0" indent="0">
              <a:buNone/>
            </a:pPr>
            <a:r>
              <a:rPr lang="nb-NO" dirty="0" smtClean="0"/>
              <a:t>    alle ansatte </a:t>
            </a:r>
            <a:r>
              <a:rPr lang="nb-NO" dirty="0"/>
              <a:t>samt legge ut informasjonen under </a:t>
            </a:r>
            <a:r>
              <a:rPr lang="nb-NO" dirty="0" smtClean="0"/>
              <a:t>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nyheter</a:t>
            </a:r>
          </a:p>
          <a:p>
            <a:pPr marL="0" indent="0">
              <a:buNone/>
            </a:pPr>
            <a:endParaRPr lang="nb-NO" dirty="0"/>
          </a:p>
          <a:p>
            <a:pPr lvl="0">
              <a:buClr>
                <a:srgbClr val="93A299"/>
              </a:buClr>
            </a:pPr>
            <a:r>
              <a:rPr lang="nb-NO" dirty="0" smtClean="0">
                <a:solidFill>
                  <a:schemeClr val="bg1">
                    <a:lumMod val="50000"/>
                  </a:schemeClr>
                </a:solidFill>
              </a:rPr>
              <a:t>Arbeids- og velferdsdirektoratet er positiv til å informere.</a:t>
            </a:r>
          </a:p>
          <a:p>
            <a:pPr lvl="0">
              <a:buClr>
                <a:srgbClr val="93A299"/>
              </a:buClr>
            </a:pPr>
            <a:r>
              <a:rPr lang="nb-NO" dirty="0" smtClean="0">
                <a:solidFill>
                  <a:schemeClr val="bg1">
                    <a:lumMod val="50000"/>
                  </a:schemeClr>
                </a:solidFill>
              </a:rPr>
              <a:t>Formell kontakt mellom VOX og </a:t>
            </a:r>
            <a:r>
              <a:rPr lang="nb-NO" dirty="0">
                <a:solidFill>
                  <a:schemeClr val="bg1">
                    <a:lumMod val="50000"/>
                  </a:schemeClr>
                </a:solidFill>
              </a:rPr>
              <a:t>Arbeids- og </a:t>
            </a:r>
            <a:r>
              <a:rPr lang="nb-NO" dirty="0" smtClean="0">
                <a:solidFill>
                  <a:schemeClr val="bg1">
                    <a:lumMod val="50000"/>
                  </a:schemeClr>
                </a:solidFill>
              </a:rPr>
              <a:t>velferdsdirektoratet.</a:t>
            </a:r>
            <a:endParaRPr lang="nb-NO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37610763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Offentlig utdanningsportaler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339752" y="1600200"/>
            <a:ext cx="6347048" cy="4525963"/>
          </a:xfrm>
        </p:spPr>
        <p:txBody>
          <a:bodyPr/>
          <a:lstStyle/>
          <a:p>
            <a:r>
              <a:rPr lang="nb-NO" dirty="0" smtClean="0"/>
              <a:t>Utdanning.no</a:t>
            </a:r>
          </a:p>
          <a:p>
            <a:r>
              <a:rPr lang="nb-NO" dirty="0" smtClean="0"/>
              <a:t>Ung.no</a:t>
            </a:r>
          </a:p>
          <a:p>
            <a:r>
              <a:rPr lang="nb-NO" dirty="0" smtClean="0"/>
              <a:t>vilbli.no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3002748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Ikke offentlige utdanningsportaler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835696" y="1600200"/>
            <a:ext cx="6851104" cy="4525963"/>
          </a:xfrm>
        </p:spPr>
        <p:txBody>
          <a:bodyPr/>
          <a:lstStyle/>
          <a:p>
            <a:r>
              <a:rPr lang="nb-NO" dirty="0" smtClean="0"/>
              <a:t>Karrierevalg.no</a:t>
            </a:r>
          </a:p>
          <a:p>
            <a:r>
              <a:rPr lang="nb-NO" dirty="0" smtClean="0"/>
              <a:t>Tautdanning.no</a:t>
            </a:r>
          </a:p>
          <a:p>
            <a:r>
              <a:rPr lang="nb-NO" dirty="0" smtClean="0"/>
              <a:t>Studentum.no</a:t>
            </a:r>
          </a:p>
          <a:p>
            <a:r>
              <a:rPr lang="nb-NO" dirty="0" smtClean="0"/>
              <a:t>Kursagenten.no</a:t>
            </a:r>
          </a:p>
          <a:p>
            <a:r>
              <a:rPr lang="nb-NO" dirty="0" smtClean="0"/>
              <a:t>Jobbfeber.no - artikler</a:t>
            </a:r>
          </a:p>
          <a:p>
            <a:r>
              <a:rPr lang="nb-NO" dirty="0" smtClean="0"/>
              <a:t>Jobbsafari.no</a:t>
            </a:r>
          </a:p>
          <a:p>
            <a:r>
              <a:rPr lang="nb-NO" dirty="0" smtClean="0"/>
              <a:t>Unginfo.no</a:t>
            </a:r>
          </a:p>
          <a:p>
            <a:r>
              <a:rPr lang="nb-NO" dirty="0" smtClean="0"/>
              <a:t>Studenttorget - artikler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17694375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Fagforeninger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339752" y="1600200"/>
            <a:ext cx="6347048" cy="4525963"/>
          </a:xfrm>
        </p:spPr>
        <p:txBody>
          <a:bodyPr>
            <a:normAutofit lnSpcReduction="10000"/>
          </a:bodyPr>
          <a:lstStyle/>
          <a:p>
            <a:r>
              <a:rPr lang="nb-NO" dirty="0" smtClean="0"/>
              <a:t>Fagforbundet </a:t>
            </a:r>
          </a:p>
          <a:p>
            <a:pPr lvl="1">
              <a:buFontTx/>
              <a:buChar char="-"/>
            </a:pPr>
            <a:r>
              <a:rPr lang="nb-NO" sz="1600" dirty="0" smtClean="0"/>
              <a:t>Aust-Agder</a:t>
            </a:r>
          </a:p>
          <a:p>
            <a:pPr lvl="1">
              <a:buFontTx/>
              <a:buChar char="-"/>
            </a:pPr>
            <a:r>
              <a:rPr lang="nb-NO" sz="1600" dirty="0" smtClean="0"/>
              <a:t>Buskerud</a:t>
            </a:r>
          </a:p>
          <a:p>
            <a:pPr lvl="1">
              <a:buFontTx/>
              <a:buChar char="-"/>
            </a:pPr>
            <a:r>
              <a:rPr lang="nb-NO" sz="1600" dirty="0" smtClean="0"/>
              <a:t>Hordaland</a:t>
            </a:r>
          </a:p>
          <a:p>
            <a:pPr lvl="1">
              <a:buFontTx/>
              <a:buChar char="-"/>
            </a:pPr>
            <a:r>
              <a:rPr lang="nb-NO" sz="1600" dirty="0" smtClean="0"/>
              <a:t>Møre- og Romsdal</a:t>
            </a:r>
          </a:p>
          <a:p>
            <a:pPr lvl="1">
              <a:buFontTx/>
              <a:buChar char="-"/>
            </a:pPr>
            <a:r>
              <a:rPr lang="nb-NO" sz="1600" dirty="0" smtClean="0"/>
              <a:t>Nord-Trøndelag</a:t>
            </a:r>
          </a:p>
          <a:p>
            <a:pPr lvl="1">
              <a:buFontTx/>
              <a:buChar char="-"/>
            </a:pPr>
            <a:r>
              <a:rPr lang="nb-NO" sz="1600" dirty="0" smtClean="0"/>
              <a:t>Nordland</a:t>
            </a:r>
          </a:p>
          <a:p>
            <a:pPr lvl="1">
              <a:buFontTx/>
              <a:buChar char="-"/>
            </a:pPr>
            <a:r>
              <a:rPr lang="nb-NO" sz="1600" dirty="0" smtClean="0"/>
              <a:t>Oslo </a:t>
            </a:r>
          </a:p>
          <a:p>
            <a:pPr lvl="1">
              <a:buFontTx/>
              <a:buChar char="-"/>
            </a:pPr>
            <a:r>
              <a:rPr lang="nb-NO" sz="1600" dirty="0" smtClean="0"/>
              <a:t>Rogaland</a:t>
            </a:r>
          </a:p>
          <a:p>
            <a:pPr lvl="1">
              <a:buFontTx/>
              <a:buChar char="-"/>
            </a:pPr>
            <a:r>
              <a:rPr lang="nb-NO" sz="1600" dirty="0" smtClean="0"/>
              <a:t>Sogn og Fjordane</a:t>
            </a:r>
          </a:p>
          <a:p>
            <a:pPr lvl="1">
              <a:buFontTx/>
              <a:buChar char="-"/>
            </a:pPr>
            <a:r>
              <a:rPr lang="nb-NO" sz="1600" dirty="0" smtClean="0"/>
              <a:t>Telemark</a:t>
            </a:r>
          </a:p>
          <a:p>
            <a:pPr lvl="1">
              <a:buFontTx/>
              <a:buChar char="-"/>
            </a:pPr>
            <a:r>
              <a:rPr lang="nb-NO" sz="1600" dirty="0" smtClean="0"/>
              <a:t>Troms</a:t>
            </a:r>
          </a:p>
          <a:p>
            <a:pPr lvl="1">
              <a:buFontTx/>
              <a:buChar char="-"/>
            </a:pPr>
            <a:r>
              <a:rPr lang="nb-NO" sz="1600" dirty="0" smtClean="0"/>
              <a:t>Østfold</a:t>
            </a:r>
          </a:p>
          <a:p>
            <a:pPr lvl="1">
              <a:buFontTx/>
              <a:buChar char="-"/>
            </a:pPr>
            <a:r>
              <a:rPr lang="nb-NO" sz="1600" dirty="0"/>
              <a:t>Sel</a:t>
            </a:r>
          </a:p>
          <a:p>
            <a:pPr lvl="1">
              <a:buFontTx/>
              <a:buChar char="-"/>
            </a:pPr>
            <a:r>
              <a:rPr lang="nb-NO" sz="1600" dirty="0"/>
              <a:t>Trondheim</a:t>
            </a:r>
          </a:p>
          <a:p>
            <a:pPr lvl="1">
              <a:buFontTx/>
              <a:buChar char="-"/>
            </a:pPr>
            <a:endParaRPr lang="nb-NO" sz="1600" dirty="0" smtClean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764751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Kommuner og grunnskoler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b-NO" dirty="0" smtClean="0"/>
              <a:t>		Sendt mail med informasjon til:</a:t>
            </a:r>
          </a:p>
          <a:p>
            <a:pPr lvl="4"/>
            <a:r>
              <a:rPr lang="nb-NO" sz="2400" dirty="0" smtClean="0"/>
              <a:t>428 kommuner</a:t>
            </a:r>
          </a:p>
          <a:p>
            <a:pPr lvl="4"/>
            <a:r>
              <a:rPr lang="nb-NO" sz="2400" dirty="0" err="1" smtClean="0"/>
              <a:t>Ca</a:t>
            </a:r>
            <a:r>
              <a:rPr lang="nb-NO" sz="2400" dirty="0" smtClean="0"/>
              <a:t> 2.300 skoler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Mottatt tilbakemeldinger fra:</a:t>
            </a:r>
          </a:p>
          <a:p>
            <a:pPr lvl="0">
              <a:buClr>
                <a:srgbClr val="93A299"/>
              </a:buClr>
            </a:pPr>
            <a:r>
              <a:rPr lang="nb-NO" dirty="0" smtClean="0">
                <a:solidFill>
                  <a:srgbClr val="292934"/>
                </a:solidFill>
              </a:rPr>
              <a:t>43 kommuner som har videresendt mail til rådgivere og rektorer og informasjon er publisert på deres hjemmeside</a:t>
            </a:r>
          </a:p>
          <a:p>
            <a:pPr lvl="0">
              <a:buClr>
                <a:srgbClr val="93A299"/>
              </a:buClr>
            </a:pPr>
            <a:r>
              <a:rPr lang="nb-NO" dirty="0" smtClean="0">
                <a:solidFill>
                  <a:srgbClr val="292934"/>
                </a:solidFill>
              </a:rPr>
              <a:t>35 barneskoler som ikke vil publisere informasjon</a:t>
            </a:r>
          </a:p>
          <a:p>
            <a:pPr lvl="0">
              <a:buClr>
                <a:srgbClr val="93A299"/>
              </a:buClr>
            </a:pPr>
            <a:r>
              <a:rPr lang="nb-NO" dirty="0" smtClean="0">
                <a:solidFill>
                  <a:srgbClr val="292934"/>
                </a:solidFill>
              </a:rPr>
              <a:t>43 barne-/ungdomsskoler som har formidlet videre til rådgiverne og publisert informasjon på læringsplattformen og/eller hjemmesiden</a:t>
            </a:r>
          </a:p>
          <a:p>
            <a:pPr marL="0" lvl="0" indent="0">
              <a:buClr>
                <a:srgbClr val="93A299"/>
              </a:buClr>
              <a:buNone/>
            </a:pPr>
            <a:r>
              <a:rPr lang="nb-NO" dirty="0">
                <a:solidFill>
                  <a:srgbClr val="292934"/>
                </a:solidFill>
              </a:rPr>
              <a:t> </a:t>
            </a:r>
            <a:r>
              <a:rPr lang="nb-NO" dirty="0" smtClean="0">
                <a:solidFill>
                  <a:srgbClr val="292934"/>
                </a:solidFill>
              </a:rPr>
              <a:t>    - herav mener/tror noen at fagskole ikke er for ungdom,  </a:t>
            </a:r>
          </a:p>
          <a:p>
            <a:pPr marL="0" lvl="0" indent="0">
              <a:buClr>
                <a:srgbClr val="93A299"/>
              </a:buClr>
              <a:buNone/>
            </a:pPr>
            <a:r>
              <a:rPr lang="nb-NO" dirty="0">
                <a:solidFill>
                  <a:srgbClr val="292934"/>
                </a:solidFill>
              </a:rPr>
              <a:t> </a:t>
            </a:r>
            <a:r>
              <a:rPr lang="nb-NO" dirty="0" smtClean="0">
                <a:solidFill>
                  <a:srgbClr val="292934"/>
                </a:solidFill>
              </a:rPr>
              <a:t>     men bare for voksne</a:t>
            </a:r>
            <a:endParaRPr lang="nb-NO" dirty="0">
              <a:solidFill>
                <a:srgbClr val="292934"/>
              </a:solidFill>
            </a:endParaRP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28868869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Diverse andre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Karrieresenter Bergen (kun for høyere utdanning)</a:t>
            </a:r>
          </a:p>
          <a:p>
            <a:r>
              <a:rPr lang="nb-NO" dirty="0" smtClean="0"/>
              <a:t>Virke</a:t>
            </a:r>
          </a:p>
          <a:p>
            <a:r>
              <a:rPr lang="nb-NO" dirty="0" smtClean="0"/>
              <a:t>Delta</a:t>
            </a:r>
          </a:p>
          <a:p>
            <a:r>
              <a:rPr lang="nb-NO" dirty="0" smtClean="0"/>
              <a:t>YS</a:t>
            </a:r>
          </a:p>
          <a:p>
            <a:r>
              <a:rPr lang="nb-NO" dirty="0" smtClean="0"/>
              <a:t>Fagopplæring nett</a:t>
            </a:r>
          </a:p>
          <a:p>
            <a:r>
              <a:rPr lang="nb-NO" dirty="0" smtClean="0"/>
              <a:t>VOFO</a:t>
            </a:r>
          </a:p>
          <a:p>
            <a:r>
              <a:rPr lang="nb-NO" dirty="0" smtClean="0"/>
              <a:t>Fagskolen.info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4100033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600200"/>
          </a:xfrm>
        </p:spPr>
        <p:txBody>
          <a:bodyPr/>
          <a:lstStyle/>
          <a:p>
            <a:r>
              <a:rPr lang="nb-NO" dirty="0" smtClean="0"/>
              <a:t>Informasjonsarbeid </a:t>
            </a:r>
            <a:br>
              <a:rPr lang="nb-NO" dirty="0" smtClean="0"/>
            </a:br>
            <a:r>
              <a:rPr lang="nb-NO" dirty="0" smtClean="0"/>
              <a:t>Nasjonalt Fagskoleråd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525963"/>
          </a:xfrm>
        </p:spPr>
        <p:txBody>
          <a:bodyPr/>
          <a:lstStyle/>
          <a:p>
            <a:endParaRPr lang="nb-NO" dirty="0" smtClean="0"/>
          </a:p>
          <a:p>
            <a:r>
              <a:rPr lang="nb-NO" dirty="0" smtClean="0"/>
              <a:t>Synliggjøre fagskoleutdanningen som en attraktiv utdanning</a:t>
            </a:r>
          </a:p>
          <a:p>
            <a:endParaRPr lang="nb-NO" dirty="0"/>
          </a:p>
          <a:p>
            <a:r>
              <a:rPr lang="nb-NO" dirty="0" smtClean="0"/>
              <a:t>Muligheter og mangfold</a:t>
            </a:r>
          </a:p>
          <a:p>
            <a:endParaRPr lang="nb-NO" dirty="0"/>
          </a:p>
          <a:p>
            <a:pPr marL="0" indent="0">
              <a:buNone/>
            </a:pPr>
            <a:r>
              <a:rPr lang="nb-NO" dirty="0">
                <a:solidFill>
                  <a:schemeClr val="tx1"/>
                </a:solidFill>
                <a:hlinkClick r:id="rId2"/>
              </a:rPr>
              <a:t>http://</a:t>
            </a:r>
            <a:r>
              <a:rPr lang="nb-NO" dirty="0" smtClean="0">
                <a:solidFill>
                  <a:schemeClr val="tx1"/>
                </a:solidFill>
                <a:hlinkClick r:id="rId2"/>
              </a:rPr>
              <a:t>www.vox.no/no/nasjonalt-fagskolerad/Informasjonsmateriell-om-fagskolen/</a:t>
            </a:r>
            <a:endParaRPr lang="nb-NO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347036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Arbeidsmåter i informasjonsarbeidet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483768" y="1600200"/>
            <a:ext cx="6203032" cy="4525963"/>
          </a:xfrm>
        </p:spPr>
        <p:txBody>
          <a:bodyPr/>
          <a:lstStyle/>
          <a:p>
            <a:r>
              <a:rPr lang="nb-NO" dirty="0" smtClean="0"/>
              <a:t>E-mail</a:t>
            </a:r>
          </a:p>
          <a:p>
            <a:r>
              <a:rPr lang="nb-NO" dirty="0" smtClean="0"/>
              <a:t>Telefonsamtaler</a:t>
            </a:r>
          </a:p>
          <a:p>
            <a:r>
              <a:rPr lang="nb-NO" dirty="0" smtClean="0"/>
              <a:t>Møter</a:t>
            </a:r>
          </a:p>
          <a:p>
            <a:r>
              <a:rPr lang="nb-NO" dirty="0" smtClean="0"/>
              <a:t>Deltatt på konferanser</a:t>
            </a:r>
          </a:p>
          <a:p>
            <a:r>
              <a:rPr lang="nb-NO" dirty="0" smtClean="0"/>
              <a:t>Face-book</a:t>
            </a:r>
          </a:p>
          <a:p>
            <a:r>
              <a:rPr lang="nb-NO" dirty="0" smtClean="0"/>
              <a:t>Nettverk</a:t>
            </a:r>
          </a:p>
          <a:p>
            <a:r>
              <a:rPr lang="nb-NO" dirty="0" smtClean="0"/>
              <a:t>Utsending av informasjonsbrosjyrer</a:t>
            </a:r>
          </a:p>
          <a:p>
            <a:r>
              <a:rPr lang="nb-NO" dirty="0" smtClean="0"/>
              <a:t>Spørreundersøkelser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22449500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Oppsummering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God dialog </a:t>
            </a:r>
          </a:p>
          <a:p>
            <a:r>
              <a:rPr lang="nb-NO" dirty="0" smtClean="0"/>
              <a:t>Holdningsskapende arbeid</a:t>
            </a:r>
          </a:p>
          <a:p>
            <a:r>
              <a:rPr lang="nb-NO" dirty="0" smtClean="0"/>
              <a:t>Muligheter for fremtidige fagskolestudenter</a:t>
            </a:r>
          </a:p>
          <a:p>
            <a:r>
              <a:rPr lang="nb-NO" dirty="0" smtClean="0"/>
              <a:t>Mangfold av fagskoletilbud er synliggjort som attraktiv utdanning med gode karrieremuligheter</a:t>
            </a:r>
          </a:p>
          <a:p>
            <a:pPr lvl="0">
              <a:buClr>
                <a:srgbClr val="93A299"/>
              </a:buClr>
            </a:pPr>
            <a:r>
              <a:rPr lang="nb-NO" dirty="0">
                <a:solidFill>
                  <a:schemeClr val="bg1">
                    <a:lumMod val="50000"/>
                  </a:schemeClr>
                </a:solidFill>
              </a:rPr>
              <a:t>Fornøyd med resultatet etter 2 gjennomførte prosjekter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3036007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600200"/>
          </a:xfrm>
        </p:spPr>
        <p:txBody>
          <a:bodyPr/>
          <a:lstStyle/>
          <a:p>
            <a:r>
              <a:rPr lang="nb-NO" dirty="0" smtClean="0"/>
              <a:t>Undersøkelse: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nb-NO" dirty="0" smtClean="0"/>
              <a:t>Hvorfor tror noen av fagskoleutdanning fører til fagbrev?</a:t>
            </a:r>
          </a:p>
          <a:p>
            <a:pPr marL="0" indent="0">
              <a:buNone/>
            </a:pPr>
            <a:r>
              <a:rPr lang="nb-NO" dirty="0" smtClean="0"/>
              <a:t>       3 tilfeldig valgte fagskoler  + 1 avisomtale: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1 privat fagskole som tilbyr massasjeteknikk og soneterapi:  </a:t>
            </a:r>
          </a:p>
          <a:p>
            <a:pPr marL="0" indent="0">
              <a:buNone/>
            </a:pPr>
            <a:r>
              <a:rPr lang="nb-NO" dirty="0">
                <a:solidFill>
                  <a:srgbClr val="FF0000"/>
                </a:solidFill>
              </a:rPr>
              <a:t> </a:t>
            </a:r>
            <a:r>
              <a:rPr lang="nb-NO" dirty="0" smtClean="0">
                <a:solidFill>
                  <a:srgbClr val="FF0000"/>
                </a:solidFill>
              </a:rPr>
              <a:t>  </a:t>
            </a:r>
            <a:r>
              <a:rPr lang="nb-NO" dirty="0" smtClean="0">
                <a:solidFill>
                  <a:srgbClr val="7030A0"/>
                </a:solidFill>
              </a:rPr>
              <a:t>På hjemmesiden: fagopplæring godkjent av NOKUT</a:t>
            </a:r>
          </a:p>
          <a:p>
            <a:pPr marL="0" indent="0">
              <a:buNone/>
            </a:pPr>
            <a:endParaRPr lang="nb-NO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nb-NO" dirty="0" smtClean="0"/>
              <a:t>1 fylkeskommunal fagskole som tilbyr helsefag</a:t>
            </a:r>
          </a:p>
          <a:p>
            <a:pPr marL="0" indent="0">
              <a:buNone/>
            </a:pPr>
            <a:r>
              <a:rPr lang="nb-NO" dirty="0" smtClean="0"/>
              <a:t>   </a:t>
            </a:r>
            <a:r>
              <a:rPr lang="nb-NO" dirty="0" smtClean="0">
                <a:solidFill>
                  <a:srgbClr val="7030A0"/>
                </a:solidFill>
              </a:rPr>
              <a:t>På hjemmesiden:  videregående skole – studietilbud – </a:t>
            </a:r>
          </a:p>
          <a:p>
            <a:pPr marL="0" indent="0">
              <a:buNone/>
            </a:pPr>
            <a:r>
              <a:rPr lang="nb-NO" dirty="0">
                <a:solidFill>
                  <a:srgbClr val="7030A0"/>
                </a:solidFill>
              </a:rPr>
              <a:t> </a:t>
            </a:r>
            <a:r>
              <a:rPr lang="nb-NO" dirty="0" smtClean="0">
                <a:solidFill>
                  <a:srgbClr val="7030A0"/>
                </a:solidFill>
              </a:rPr>
              <a:t>  «Her finner du utdanningsprogrammene våre»  Nederst på siden, etter alle  </a:t>
            </a:r>
          </a:p>
          <a:p>
            <a:pPr marL="0" indent="0">
              <a:buNone/>
            </a:pPr>
            <a:r>
              <a:rPr lang="nb-NO" dirty="0">
                <a:solidFill>
                  <a:srgbClr val="7030A0"/>
                </a:solidFill>
              </a:rPr>
              <a:t> </a:t>
            </a:r>
            <a:r>
              <a:rPr lang="nb-NO" dirty="0" smtClean="0">
                <a:solidFill>
                  <a:srgbClr val="7030A0"/>
                </a:solidFill>
              </a:rPr>
              <a:t>  utdanningsprogram: Fagskoleutdanning i helsefag</a:t>
            </a:r>
          </a:p>
          <a:p>
            <a:pPr marL="0" indent="0">
              <a:buNone/>
            </a:pPr>
            <a:endParaRPr lang="nb-NO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nb-NO" dirty="0" smtClean="0"/>
              <a:t>1 privat fagskole som tilbyr nettstudier og som er en av landets største og  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kjente</a:t>
            </a:r>
          </a:p>
          <a:p>
            <a:pPr marL="0" indent="0">
              <a:buNone/>
            </a:pPr>
            <a:r>
              <a:rPr lang="nb-NO" dirty="0">
                <a:solidFill>
                  <a:srgbClr val="FF0000"/>
                </a:solidFill>
              </a:rPr>
              <a:t>   </a:t>
            </a:r>
            <a:r>
              <a:rPr lang="nb-NO" dirty="0">
                <a:solidFill>
                  <a:srgbClr val="7030A0"/>
                </a:solidFill>
              </a:rPr>
              <a:t>En fagskoleutdanning ligger på nivå mellom  videregående skole og </a:t>
            </a:r>
            <a:r>
              <a:rPr lang="nb-NO" dirty="0" smtClean="0">
                <a:solidFill>
                  <a:srgbClr val="7030A0"/>
                </a:solidFill>
              </a:rPr>
              <a:t>  </a:t>
            </a:r>
          </a:p>
          <a:p>
            <a:pPr marL="0" indent="0">
              <a:buNone/>
            </a:pPr>
            <a:r>
              <a:rPr lang="nb-NO" dirty="0">
                <a:solidFill>
                  <a:srgbClr val="7030A0"/>
                </a:solidFill>
              </a:rPr>
              <a:t> </a:t>
            </a:r>
            <a:r>
              <a:rPr lang="nb-NO" dirty="0" smtClean="0">
                <a:solidFill>
                  <a:srgbClr val="7030A0"/>
                </a:solidFill>
              </a:rPr>
              <a:t>  høgskole</a:t>
            </a:r>
            <a:r>
              <a:rPr lang="nb-NO" dirty="0">
                <a:solidFill>
                  <a:srgbClr val="7030A0"/>
                </a:solidFill>
              </a:rPr>
              <a:t>. </a:t>
            </a:r>
            <a:endParaRPr lang="nb-NO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nb-NO" dirty="0" smtClean="0">
              <a:solidFill>
                <a:srgbClr val="7030A0"/>
              </a:solidFill>
            </a:endParaRPr>
          </a:p>
          <a:p>
            <a:pPr marL="0" lvl="0" indent="0">
              <a:buNone/>
            </a:pPr>
            <a:r>
              <a:rPr lang="nb-NO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1 studieforbund som har fagskoleutdanning har fått avisomtale</a:t>
            </a:r>
            <a:endParaRPr lang="nb-NO" dirty="0">
              <a:solidFill>
                <a:srgbClr val="7030A0"/>
              </a:solidFill>
            </a:endParaRPr>
          </a:p>
          <a:p>
            <a:pPr marL="0" indent="0" fontAlgn="base">
              <a:buNone/>
            </a:pPr>
            <a:r>
              <a:rPr lang="nb-NO" dirty="0" smtClean="0">
                <a:solidFill>
                  <a:srgbClr val="7030A0"/>
                </a:solidFill>
                <a:latin typeface="Droid Serif"/>
              </a:rPr>
              <a:t>   «Fagskole-elever </a:t>
            </a:r>
            <a:r>
              <a:rPr lang="nb-NO" dirty="0">
                <a:solidFill>
                  <a:srgbClr val="7030A0"/>
                </a:solidFill>
                <a:latin typeface="Droid Serif"/>
              </a:rPr>
              <a:t>fikk </a:t>
            </a:r>
            <a:r>
              <a:rPr lang="nb-NO" dirty="0" smtClean="0">
                <a:solidFill>
                  <a:srgbClr val="7030A0"/>
                </a:solidFill>
                <a:latin typeface="Droid Serif"/>
              </a:rPr>
              <a:t>vitnemål. E. A. er </a:t>
            </a:r>
            <a:r>
              <a:rPr lang="nb-NO" dirty="0">
                <a:solidFill>
                  <a:srgbClr val="7030A0"/>
                </a:solidFill>
                <a:latin typeface="Droid Serif"/>
              </a:rPr>
              <a:t>en av 44 avgangselever ved </a:t>
            </a:r>
            <a:r>
              <a:rPr lang="nb-NO" dirty="0" smtClean="0">
                <a:solidFill>
                  <a:srgbClr val="7030A0"/>
                </a:solidFill>
                <a:latin typeface="Droid Serif"/>
              </a:rPr>
              <a:t>    </a:t>
            </a:r>
          </a:p>
          <a:p>
            <a:pPr marL="0" indent="0" fontAlgn="base">
              <a:buNone/>
            </a:pPr>
            <a:r>
              <a:rPr lang="nb-NO" dirty="0">
                <a:solidFill>
                  <a:srgbClr val="7030A0"/>
                </a:solidFill>
                <a:latin typeface="Droid Serif"/>
              </a:rPr>
              <a:t> </a:t>
            </a:r>
            <a:r>
              <a:rPr lang="nb-NO" dirty="0" smtClean="0">
                <a:solidFill>
                  <a:srgbClr val="7030A0"/>
                </a:solidFill>
                <a:latin typeface="Droid Serif"/>
              </a:rPr>
              <a:t>  fagskoleutdanningen dette </a:t>
            </a:r>
            <a:r>
              <a:rPr lang="nb-NO" dirty="0">
                <a:solidFill>
                  <a:srgbClr val="7030A0"/>
                </a:solidFill>
                <a:latin typeface="Droid Serif"/>
              </a:rPr>
              <a:t>semesteret</a:t>
            </a:r>
            <a:r>
              <a:rPr lang="nb-NO" dirty="0" smtClean="0">
                <a:solidFill>
                  <a:srgbClr val="7030A0"/>
                </a:solidFill>
                <a:latin typeface="Droid Serif"/>
              </a:rPr>
              <a:t>.»</a:t>
            </a:r>
            <a:endParaRPr lang="nb-NO" dirty="0">
              <a:solidFill>
                <a:srgbClr val="7030A0"/>
              </a:solidFill>
              <a:latin typeface="Droid Serif"/>
            </a:endParaRPr>
          </a:p>
          <a:p>
            <a:pPr marL="0" indent="0">
              <a:buNone/>
            </a:pPr>
            <a:endParaRPr lang="nb-NO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5559219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Veien videre?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 smtClean="0"/>
              <a:t>Behov for ytterligere informasjonsarbeid</a:t>
            </a:r>
          </a:p>
          <a:p>
            <a:r>
              <a:rPr lang="nb-NO" dirty="0" smtClean="0"/>
              <a:t>Oppfølging kommunene, ungdomsskolene</a:t>
            </a:r>
          </a:p>
          <a:p>
            <a:r>
              <a:rPr lang="nb-NO" dirty="0" smtClean="0"/>
              <a:t>Kontakte videregående skoler</a:t>
            </a:r>
          </a:p>
          <a:p>
            <a:r>
              <a:rPr lang="nb-NO" dirty="0" smtClean="0"/>
              <a:t>Kontakte høyskoler </a:t>
            </a:r>
          </a:p>
          <a:p>
            <a:r>
              <a:rPr lang="nb-NO" dirty="0" smtClean="0"/>
              <a:t>Oppfølging av de som allerede er informert</a:t>
            </a:r>
          </a:p>
          <a:p>
            <a:r>
              <a:rPr lang="nb-NO" dirty="0" smtClean="0"/>
              <a:t>Konkrete forslag: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- nyhetsbrev med felles og fylkesvis informasjon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- kontakt med fagskolene – hva skjer, hvilke planer har de, 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 informere om arbeidet med å få ut riktig informasjon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- jevnlig informasjon til: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fylkeskommunene, karrieresentrene, 	voksenopplæringene, de videregående skoler, 	kommunene, ungdomsskolene, NAV, fagforeninger  	og næringslivet</a:t>
            </a:r>
          </a:p>
          <a:p>
            <a:pPr lvl="0">
              <a:buClr>
                <a:srgbClr val="93A299"/>
              </a:buClr>
            </a:pPr>
            <a:r>
              <a:rPr lang="nb-NO" dirty="0" smtClean="0">
                <a:solidFill>
                  <a:schemeClr val="bg1">
                    <a:lumMod val="50000"/>
                  </a:schemeClr>
                </a:solidFill>
              </a:rPr>
              <a:t>Deltakelse på konferanser og messer for å informere</a:t>
            </a:r>
            <a:endParaRPr lang="nb-NO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1105672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 som er informert: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475656" y="1556792"/>
            <a:ext cx="8229600" cy="4525963"/>
          </a:xfrm>
        </p:spPr>
        <p:txBody>
          <a:bodyPr>
            <a:normAutofit/>
          </a:bodyPr>
          <a:lstStyle/>
          <a:p>
            <a:r>
              <a:rPr lang="nb-NO" dirty="0" smtClean="0">
                <a:solidFill>
                  <a:schemeClr val="bg1">
                    <a:lumMod val="50000"/>
                  </a:schemeClr>
                </a:solidFill>
              </a:rPr>
              <a:t>Samtlige fylkeskommuner</a:t>
            </a:r>
          </a:p>
          <a:p>
            <a:pPr>
              <a:buClr>
                <a:srgbClr val="93A299"/>
              </a:buClr>
            </a:pPr>
            <a:r>
              <a:rPr lang="nb-NO" dirty="0" smtClean="0">
                <a:solidFill>
                  <a:schemeClr val="bg1">
                    <a:lumMod val="50000"/>
                  </a:schemeClr>
                </a:solidFill>
              </a:rPr>
              <a:t>De fylkesvise karrieresentre</a:t>
            </a:r>
            <a:endParaRPr lang="nb-NO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buClr>
                <a:srgbClr val="93A299"/>
              </a:buClr>
            </a:pPr>
            <a:r>
              <a:rPr lang="nb-NO" dirty="0">
                <a:solidFill>
                  <a:schemeClr val="bg1">
                    <a:lumMod val="50000"/>
                  </a:schemeClr>
                </a:solidFill>
              </a:rPr>
              <a:t>NAV</a:t>
            </a:r>
          </a:p>
          <a:p>
            <a:r>
              <a:rPr lang="nb-NO" dirty="0" smtClean="0">
                <a:solidFill>
                  <a:schemeClr val="bg1">
                    <a:lumMod val="50000"/>
                  </a:schemeClr>
                </a:solidFill>
              </a:rPr>
              <a:t>Utdanning- og karriereportaler</a:t>
            </a:r>
          </a:p>
          <a:p>
            <a:r>
              <a:rPr lang="nb-NO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nb-NO" dirty="0" smtClean="0">
                <a:solidFill>
                  <a:schemeClr val="bg1">
                    <a:lumMod val="50000"/>
                  </a:schemeClr>
                </a:solidFill>
              </a:rPr>
              <a:t>- offentlige</a:t>
            </a:r>
          </a:p>
          <a:p>
            <a:r>
              <a:rPr lang="nb-NO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nb-NO" dirty="0" smtClean="0">
                <a:solidFill>
                  <a:schemeClr val="bg1">
                    <a:lumMod val="50000"/>
                  </a:schemeClr>
                </a:solidFill>
              </a:rPr>
              <a:t>- ikke offentlige</a:t>
            </a:r>
          </a:p>
          <a:p>
            <a:pPr>
              <a:buClr>
                <a:srgbClr val="93A299"/>
              </a:buClr>
            </a:pPr>
            <a:r>
              <a:rPr lang="nb-NO" dirty="0" smtClean="0">
                <a:solidFill>
                  <a:schemeClr val="bg1">
                    <a:lumMod val="50000"/>
                  </a:schemeClr>
                </a:solidFill>
              </a:rPr>
              <a:t>Fagforeninger</a:t>
            </a:r>
          </a:p>
          <a:p>
            <a:pPr>
              <a:buClr>
                <a:srgbClr val="93A299"/>
              </a:buClr>
            </a:pPr>
            <a:r>
              <a:rPr lang="nb-NO" dirty="0" smtClean="0">
                <a:solidFill>
                  <a:schemeClr val="bg1">
                    <a:lumMod val="50000"/>
                  </a:schemeClr>
                </a:solidFill>
              </a:rPr>
              <a:t>Samtlige kommuner og grunnskoler</a:t>
            </a:r>
          </a:p>
          <a:p>
            <a:pPr>
              <a:buClr>
                <a:srgbClr val="93A299"/>
              </a:buClr>
            </a:pPr>
            <a:r>
              <a:rPr lang="nb-NO" dirty="0" smtClean="0">
                <a:solidFill>
                  <a:schemeClr val="bg1">
                    <a:lumMod val="50000"/>
                  </a:schemeClr>
                </a:solidFill>
              </a:rPr>
              <a:t>Diverse andre</a:t>
            </a:r>
          </a:p>
          <a:p>
            <a:pPr marL="0" lvl="0" indent="0">
              <a:buClr>
                <a:srgbClr val="93A299"/>
              </a:buClr>
              <a:buNone/>
            </a:pPr>
            <a:endParaRPr lang="nb-NO" dirty="0" smtClean="0">
              <a:solidFill>
                <a:srgbClr val="292934"/>
              </a:solidFill>
            </a:endParaRPr>
          </a:p>
          <a:p>
            <a:pPr lvl="0">
              <a:buClr>
                <a:srgbClr val="93A299"/>
              </a:buClr>
            </a:pPr>
            <a:endParaRPr lang="nb-NO" dirty="0" smtClean="0">
              <a:solidFill>
                <a:srgbClr val="292934"/>
              </a:solidFill>
            </a:endParaRPr>
          </a:p>
          <a:p>
            <a:pPr lvl="0">
              <a:buClr>
                <a:srgbClr val="93A299"/>
              </a:buClr>
            </a:pPr>
            <a:endParaRPr lang="nb-NO" dirty="0">
              <a:solidFill>
                <a:srgbClr val="292934"/>
              </a:solidFill>
            </a:endParaRP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8470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Fylkeskommuner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7 fylkeskommuner som har mottatt tilskudd </a:t>
            </a:r>
          </a:p>
          <a:p>
            <a:r>
              <a:rPr lang="nb-NO" dirty="0" smtClean="0"/>
              <a:t>Buskerud – Hordaland – Nordland – Nord-Trøndelag Rogaland – Telemark – Vest-Agder</a:t>
            </a:r>
          </a:p>
          <a:p>
            <a:endParaRPr lang="nb-NO" dirty="0"/>
          </a:p>
          <a:p>
            <a:r>
              <a:rPr lang="nb-NO" dirty="0" smtClean="0"/>
              <a:t>Samtlige har fått tilbud om hjelp til å informere</a:t>
            </a:r>
          </a:p>
          <a:p>
            <a:r>
              <a:rPr lang="nb-NO" dirty="0" smtClean="0"/>
              <a:t>Samtlige har fått tilsendt informasjonsbrosjyrer </a:t>
            </a:r>
          </a:p>
          <a:p>
            <a:r>
              <a:rPr lang="nb-NO" dirty="0" smtClean="0"/>
              <a:t>Samtlige har publisert informasjon på hjemmesiden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416592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56886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dirty="0" smtClean="0">
                <a:solidFill>
                  <a:schemeClr val="tx1"/>
                </a:solidFill>
              </a:rPr>
              <a:t>Buskerud</a:t>
            </a:r>
          </a:p>
          <a:p>
            <a:r>
              <a:rPr lang="nb-NO" dirty="0" smtClean="0"/>
              <a:t>Tilknyttet administrasjonen</a:t>
            </a:r>
          </a:p>
          <a:p>
            <a:pPr lvl="0"/>
            <a:r>
              <a:rPr lang="nb-NO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Inkluderte fagskolene (fylkets og private)</a:t>
            </a:r>
          </a:p>
          <a:p>
            <a:pPr marL="0" lvl="0" indent="0">
              <a:buNone/>
            </a:pPr>
            <a:r>
              <a:rPr lang="nb-NO" dirty="0" smtClean="0">
                <a:solidFill>
                  <a:schemeClr val="tx1"/>
                </a:solidFill>
              </a:rPr>
              <a:t>Hordaland</a:t>
            </a:r>
          </a:p>
          <a:p>
            <a:pPr lvl="0">
              <a:buClr>
                <a:srgbClr val="93A299"/>
              </a:buClr>
            </a:pPr>
            <a:r>
              <a:rPr lang="nb-NO" dirty="0">
                <a:solidFill>
                  <a:schemeClr val="bg1">
                    <a:lumMod val="50000"/>
                  </a:schemeClr>
                </a:solidFill>
              </a:rPr>
              <a:t>Tilknyttet Fusa fagskole</a:t>
            </a:r>
          </a:p>
          <a:p>
            <a:pPr marL="0" indent="0">
              <a:buNone/>
            </a:pPr>
            <a:r>
              <a:rPr lang="nb-NO" dirty="0" smtClean="0">
                <a:solidFill>
                  <a:schemeClr val="tx1"/>
                </a:solidFill>
              </a:rPr>
              <a:t>Nordland og Nord-Trøndelag</a:t>
            </a:r>
          </a:p>
          <a:p>
            <a:pPr lvl="0">
              <a:buClr>
                <a:srgbClr val="93A299"/>
              </a:buClr>
            </a:pPr>
            <a:r>
              <a:rPr lang="nb-NO" dirty="0">
                <a:solidFill>
                  <a:prstClr val="white">
                    <a:lumMod val="50000"/>
                  </a:prstClr>
                </a:solidFill>
              </a:rPr>
              <a:t>Tilknyttet </a:t>
            </a:r>
            <a:r>
              <a:rPr lang="nb-NO" dirty="0" smtClean="0">
                <a:solidFill>
                  <a:prstClr val="white">
                    <a:lumMod val="50000"/>
                  </a:prstClr>
                </a:solidFill>
              </a:rPr>
              <a:t>karrieresenter</a:t>
            </a:r>
          </a:p>
          <a:p>
            <a:pPr marL="0" lvl="0" indent="0">
              <a:buNone/>
            </a:pPr>
            <a:r>
              <a:rPr lang="nb-NO" dirty="0">
                <a:solidFill>
                  <a:prstClr val="black"/>
                </a:solidFill>
              </a:rPr>
              <a:t>Rogaland</a:t>
            </a:r>
          </a:p>
          <a:p>
            <a:pPr lvl="0">
              <a:buClr>
                <a:srgbClr val="93A299"/>
              </a:buClr>
            </a:pPr>
            <a:r>
              <a:rPr lang="nb-NO" dirty="0" smtClean="0">
                <a:solidFill>
                  <a:prstClr val="white">
                    <a:lumMod val="50000"/>
                  </a:prstClr>
                </a:solidFill>
              </a:rPr>
              <a:t>Tilknyttet karrieresenter</a:t>
            </a:r>
          </a:p>
          <a:p>
            <a:pPr marL="0" lvl="0" indent="0">
              <a:buClr>
                <a:srgbClr val="93A299"/>
              </a:buClr>
              <a:buNone/>
            </a:pPr>
            <a:r>
              <a:rPr lang="nb-NO" dirty="0" smtClean="0">
                <a:solidFill>
                  <a:schemeClr val="tx1"/>
                </a:solidFill>
              </a:rPr>
              <a:t>Telemark</a:t>
            </a:r>
            <a:endParaRPr lang="nb-NO" dirty="0">
              <a:solidFill>
                <a:schemeClr val="tx1"/>
              </a:solidFill>
            </a:endParaRPr>
          </a:p>
          <a:p>
            <a:pPr lvl="0">
              <a:buClr>
                <a:srgbClr val="93A299"/>
              </a:buClr>
            </a:pPr>
            <a:r>
              <a:rPr lang="nb-NO" dirty="0" smtClean="0">
                <a:solidFill>
                  <a:prstClr val="white">
                    <a:lumMod val="50000"/>
                  </a:prstClr>
                </a:solidFill>
              </a:rPr>
              <a:t>Tilknyttet administrasjonen</a:t>
            </a:r>
            <a:endParaRPr lang="nb-NO" dirty="0">
              <a:solidFill>
                <a:prstClr val="white">
                  <a:lumMod val="50000"/>
                </a:prstClr>
              </a:solidFill>
            </a:endParaRPr>
          </a:p>
          <a:p>
            <a:pPr marL="0" lvl="0" indent="0">
              <a:buClr>
                <a:srgbClr val="93A299"/>
              </a:buClr>
              <a:buNone/>
            </a:pPr>
            <a:r>
              <a:rPr lang="nb-NO" dirty="0" smtClean="0">
                <a:solidFill>
                  <a:prstClr val="black"/>
                </a:solidFill>
              </a:rPr>
              <a:t>Vest-Agder</a:t>
            </a:r>
            <a:endParaRPr lang="nb-NO" dirty="0">
              <a:solidFill>
                <a:prstClr val="black"/>
              </a:solidFill>
            </a:endParaRPr>
          </a:p>
          <a:p>
            <a:pPr lvl="0">
              <a:buClr>
                <a:srgbClr val="93A299"/>
              </a:buClr>
            </a:pPr>
            <a:r>
              <a:rPr lang="nb-NO" dirty="0">
                <a:solidFill>
                  <a:prstClr val="white">
                    <a:lumMod val="50000"/>
                  </a:prstClr>
                </a:solidFill>
              </a:rPr>
              <a:t>Tilknyttet administrasjonen</a:t>
            </a:r>
          </a:p>
          <a:p>
            <a:pPr marL="0" indent="0">
              <a:buNone/>
            </a:pPr>
            <a:endParaRPr lang="nb-N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739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Fylkeskommunene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93A299"/>
              </a:buClr>
            </a:pPr>
            <a:r>
              <a:rPr lang="nb-NO" dirty="0" smtClean="0"/>
              <a:t>Kontakt vår og høst</a:t>
            </a:r>
            <a:endParaRPr lang="nb-NO" dirty="0">
              <a:solidFill>
                <a:srgbClr val="292934"/>
              </a:solidFill>
            </a:endParaRPr>
          </a:p>
          <a:p>
            <a:pPr lvl="0">
              <a:buClr>
                <a:srgbClr val="93A299"/>
              </a:buClr>
            </a:pPr>
            <a:r>
              <a:rPr lang="nb-NO" dirty="0">
                <a:solidFill>
                  <a:schemeClr val="bg1">
                    <a:lumMod val="50000"/>
                  </a:schemeClr>
                </a:solidFill>
              </a:rPr>
              <a:t>Kontakt på telefon og ved e-mail</a:t>
            </a:r>
          </a:p>
          <a:p>
            <a:r>
              <a:rPr lang="nb-NO" dirty="0" smtClean="0"/>
              <a:t>Samtlige 19 fylkeskommuner har publisert informasjon om fagskoleutdanning på hjemmesiden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1165600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5152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Fylkesvise karrieresenter</a:t>
            </a:r>
            <a:br>
              <a:rPr lang="nb-NO" dirty="0" smtClean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77500" lnSpcReduction="20000"/>
          </a:bodyPr>
          <a:lstStyle/>
          <a:p>
            <a:r>
              <a:rPr lang="nb-NO" dirty="0" smtClean="0"/>
              <a:t>Informasjonsarbeid høsten 2013 </a:t>
            </a:r>
          </a:p>
          <a:p>
            <a:r>
              <a:rPr lang="nb-NO" dirty="0" smtClean="0"/>
              <a:t>Liste fra VOX over fylkesvise karrieresenter </a:t>
            </a:r>
          </a:p>
          <a:p>
            <a:r>
              <a:rPr lang="nb-NO" dirty="0" smtClean="0"/>
              <a:t>15 fylkesledere og 127 veiledere</a:t>
            </a:r>
          </a:p>
          <a:p>
            <a:r>
              <a:rPr lang="nb-NO" dirty="0" smtClean="0"/>
              <a:t>Hyppig kontakt </a:t>
            </a:r>
          </a:p>
          <a:p>
            <a:pPr marL="0" indent="0">
              <a:buNone/>
            </a:pPr>
            <a:r>
              <a:rPr lang="nb-NO" dirty="0" smtClean="0"/>
              <a:t>   - </a:t>
            </a:r>
            <a:r>
              <a:rPr lang="nb-NO" dirty="0"/>
              <a:t>legge ut linken til </a:t>
            </a:r>
            <a:r>
              <a:rPr lang="nb-NO" dirty="0">
                <a:solidFill>
                  <a:srgbClr val="0070C0"/>
                </a:solidFill>
                <a:hlinkClick r:id="rId2"/>
              </a:rPr>
              <a:t>http://</a:t>
            </a:r>
            <a:r>
              <a:rPr lang="nb-NO" dirty="0" smtClean="0">
                <a:solidFill>
                  <a:srgbClr val="0070C0"/>
                </a:solidFill>
                <a:hlinkClick r:id="rId2"/>
              </a:rPr>
              <a:t>www.vox.no/no/nasjonalt-</a:t>
            </a:r>
            <a:r>
              <a:rPr lang="nb-NO" dirty="0" smtClean="0">
                <a:solidFill>
                  <a:srgbClr val="0070C0"/>
                </a:solidFill>
              </a:rPr>
              <a:t>  </a:t>
            </a:r>
          </a:p>
          <a:p>
            <a:pPr marL="0" indent="0">
              <a:buNone/>
            </a:pPr>
            <a:r>
              <a:rPr lang="nb-NO" dirty="0">
                <a:solidFill>
                  <a:srgbClr val="0070C0"/>
                </a:solidFill>
              </a:rPr>
              <a:t> </a:t>
            </a:r>
            <a:r>
              <a:rPr lang="nb-NO" dirty="0" smtClean="0">
                <a:solidFill>
                  <a:srgbClr val="0070C0"/>
                </a:solidFill>
              </a:rPr>
              <a:t>    </a:t>
            </a:r>
            <a:r>
              <a:rPr lang="nb-NO" u="sng" dirty="0" err="1" smtClean="0">
                <a:solidFill>
                  <a:srgbClr val="0070C0"/>
                </a:solidFill>
              </a:rPr>
              <a:t>fagskolerad</a:t>
            </a:r>
            <a:r>
              <a:rPr lang="nb-NO" u="sng" dirty="0" smtClean="0">
                <a:solidFill>
                  <a:srgbClr val="0070C0"/>
                </a:solidFill>
              </a:rPr>
              <a:t>/Informasjonsmateriell-om-fagskolen</a:t>
            </a:r>
            <a:r>
              <a:rPr lang="nb-NO" dirty="0" smtClean="0">
                <a:solidFill>
                  <a:srgbClr val="0070C0"/>
                </a:solidFill>
              </a:rPr>
              <a:t>/ </a:t>
            </a:r>
            <a:r>
              <a:rPr lang="nb-NO" dirty="0" smtClean="0"/>
              <a:t>på    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hjemmesiden</a:t>
            </a:r>
            <a:endParaRPr lang="nb-NO" dirty="0"/>
          </a:p>
          <a:p>
            <a:pPr marL="0" indent="0">
              <a:buNone/>
            </a:pPr>
            <a:r>
              <a:rPr lang="nb-NO" dirty="0" smtClean="0"/>
              <a:t>   - </a:t>
            </a:r>
            <a:r>
              <a:rPr lang="nb-NO" dirty="0"/>
              <a:t>sjekke om det er informasjon på hjemmesiden deres som kan </a:t>
            </a:r>
            <a:r>
              <a:rPr lang="nb-NO" dirty="0" smtClean="0"/>
              <a:t> </a:t>
            </a:r>
          </a:p>
          <a:p>
            <a:pPr marL="0" indent="0">
              <a:buNone/>
            </a:pPr>
            <a:r>
              <a:rPr lang="nb-NO" dirty="0" smtClean="0"/>
              <a:t>     misforstås </a:t>
            </a:r>
            <a:r>
              <a:rPr lang="nb-NO" dirty="0"/>
              <a:t>eller som </a:t>
            </a:r>
            <a:r>
              <a:rPr lang="nb-NO" dirty="0" smtClean="0"/>
              <a:t>er </a:t>
            </a:r>
            <a:r>
              <a:rPr lang="nb-NO" dirty="0"/>
              <a:t>mangelfull eller feil og evt. korrigere eller </a:t>
            </a:r>
            <a:r>
              <a:rPr lang="nb-NO" dirty="0" smtClean="0"/>
              <a:t>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fjerne </a:t>
            </a:r>
            <a:r>
              <a:rPr lang="nb-NO" dirty="0"/>
              <a:t>dette</a:t>
            </a:r>
          </a:p>
          <a:p>
            <a:pPr marL="0" indent="0">
              <a:buNone/>
            </a:pPr>
            <a:r>
              <a:rPr lang="nb-NO" dirty="0" smtClean="0"/>
              <a:t>   - </a:t>
            </a:r>
            <a:r>
              <a:rPr lang="nb-NO" dirty="0"/>
              <a:t>bruke tekst fra informasjonsmaterialet og fra vedlegget når det </a:t>
            </a:r>
            <a:r>
              <a:rPr lang="nb-NO" dirty="0" smtClean="0"/>
              <a:t> 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lages </a:t>
            </a:r>
            <a:r>
              <a:rPr lang="nb-NO" dirty="0"/>
              <a:t>brosjyrer om </a:t>
            </a:r>
            <a:r>
              <a:rPr lang="nb-NO" dirty="0" smtClean="0"/>
              <a:t>utdanningsmuligheter</a:t>
            </a:r>
            <a:endParaRPr lang="nb-NO" dirty="0"/>
          </a:p>
          <a:p>
            <a:pPr marL="0" indent="0">
              <a:buNone/>
            </a:pPr>
            <a:r>
              <a:rPr lang="nb-NO" dirty="0" smtClean="0"/>
              <a:t>   - </a:t>
            </a:r>
            <a:r>
              <a:rPr lang="nb-NO" dirty="0"/>
              <a:t>informere om fagskoleutdanning til rådgiverne på videregående </a:t>
            </a:r>
            <a:endParaRPr lang="nb-NO" dirty="0" smtClean="0"/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skole </a:t>
            </a:r>
            <a:r>
              <a:rPr lang="nb-NO" dirty="0"/>
              <a:t>og </a:t>
            </a:r>
            <a:r>
              <a:rPr lang="nb-NO" dirty="0" smtClean="0"/>
              <a:t>ungdomsskole</a:t>
            </a:r>
            <a:endParaRPr lang="nb-NO" dirty="0"/>
          </a:p>
          <a:p>
            <a:pPr marL="0" indent="0">
              <a:buNone/>
            </a:pPr>
            <a:r>
              <a:rPr lang="nb-NO" dirty="0" smtClean="0"/>
              <a:t>   - </a:t>
            </a:r>
            <a:r>
              <a:rPr lang="nb-NO" dirty="0"/>
              <a:t>informere om fagskoleutdanning til de som søker </a:t>
            </a:r>
            <a:r>
              <a:rPr lang="nb-NO" dirty="0" smtClean="0"/>
              <a:t>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karriereveiledning 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1142872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Fylkesvise karrieresenter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 smtClean="0"/>
              <a:t>Ca. 10.000 informasjonsbrosjyrer er distribuert</a:t>
            </a:r>
          </a:p>
          <a:p>
            <a:pPr marL="0" indent="0">
              <a:buNone/>
            </a:pPr>
            <a:endParaRPr lang="nb-NO" dirty="0" smtClean="0"/>
          </a:p>
          <a:p>
            <a:r>
              <a:rPr lang="nb-NO" dirty="0" smtClean="0"/>
              <a:t>Samtlige karrieresentre har publisert informasjon på hjemmesiden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2120251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Fylkesvise karrieresenter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dirty="0" smtClean="0"/>
              <a:t>Spørreundersøkelse 15.11.13:</a:t>
            </a:r>
          </a:p>
          <a:p>
            <a:pPr marL="0" indent="0">
              <a:buNone/>
            </a:pPr>
            <a:r>
              <a:rPr lang="nb-NO" dirty="0" smtClean="0"/>
              <a:t>1. Hvordan har karrieresenteret så langt informert om 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fagskoleutdanning til:</a:t>
            </a:r>
          </a:p>
          <a:p>
            <a:pPr marL="0" indent="0">
              <a:buNone/>
            </a:pPr>
            <a:r>
              <a:rPr lang="nb-NO" dirty="0" smtClean="0"/>
              <a:t>	- rådgivere i videregående skole</a:t>
            </a:r>
          </a:p>
          <a:p>
            <a:pPr marL="0" indent="0">
              <a:buNone/>
            </a:pPr>
            <a:r>
              <a:rPr lang="nb-NO" dirty="0" smtClean="0"/>
              <a:t>	- rådgivere i ungdomsskole</a:t>
            </a:r>
          </a:p>
          <a:p>
            <a:pPr marL="0" indent="0">
              <a:buNone/>
            </a:pPr>
            <a:r>
              <a:rPr lang="nb-NO" dirty="0" smtClean="0"/>
              <a:t>	- brukere av karriereveiledning</a:t>
            </a:r>
          </a:p>
          <a:p>
            <a:pPr marL="0" lvl="0" indent="0">
              <a:buClr>
                <a:srgbClr val="93A299"/>
              </a:buClr>
              <a:buNone/>
            </a:pPr>
            <a:r>
              <a:rPr lang="nb-NO" dirty="0" smtClean="0">
                <a:solidFill>
                  <a:schemeClr val="bg1">
                    <a:lumMod val="50000"/>
                  </a:schemeClr>
                </a:solidFill>
              </a:rPr>
              <a:t>2. Hvilke planer har karrieresenteret videre hvor  </a:t>
            </a:r>
          </a:p>
          <a:p>
            <a:pPr marL="0" lvl="0" indent="0">
              <a:buClr>
                <a:srgbClr val="93A299"/>
              </a:buClr>
              <a:buNone/>
            </a:pPr>
            <a:r>
              <a:rPr lang="nb-NO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b-NO" dirty="0" smtClean="0">
                <a:solidFill>
                  <a:schemeClr val="bg1">
                    <a:lumMod val="50000"/>
                  </a:schemeClr>
                </a:solidFill>
              </a:rPr>
              <a:t>   informasjon om fagskoleutdanning inngår?</a:t>
            </a:r>
          </a:p>
          <a:p>
            <a:pPr marL="0" lvl="0" indent="0">
              <a:buClr>
                <a:srgbClr val="93A299"/>
              </a:buClr>
              <a:buNone/>
            </a:pPr>
            <a:r>
              <a:rPr lang="nb-NO" dirty="0">
                <a:solidFill>
                  <a:schemeClr val="bg1">
                    <a:lumMod val="50000"/>
                  </a:schemeClr>
                </a:solidFill>
              </a:rPr>
              <a:t>	- rådgivere i videregående skole</a:t>
            </a:r>
          </a:p>
          <a:p>
            <a:pPr marL="0" lvl="0" indent="0">
              <a:buClr>
                <a:srgbClr val="93A299"/>
              </a:buClr>
              <a:buNone/>
            </a:pPr>
            <a:r>
              <a:rPr lang="nb-NO" dirty="0">
                <a:solidFill>
                  <a:schemeClr val="bg1">
                    <a:lumMod val="50000"/>
                  </a:schemeClr>
                </a:solidFill>
              </a:rPr>
              <a:t>	- rådgivere i ungdomsskole</a:t>
            </a:r>
          </a:p>
          <a:p>
            <a:pPr marL="0" lvl="0" indent="0">
              <a:buClr>
                <a:srgbClr val="93A299"/>
              </a:buClr>
              <a:buNone/>
            </a:pPr>
            <a:r>
              <a:rPr lang="nb-NO" dirty="0">
                <a:solidFill>
                  <a:schemeClr val="bg1">
                    <a:lumMod val="50000"/>
                  </a:schemeClr>
                </a:solidFill>
              </a:rPr>
              <a:t>	- brukere av karriereveiledning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21869186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delse">
  <a:themeElements>
    <a:clrScheme name="Ledels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Ledels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Ledels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803</TotalTime>
  <Words>827</Words>
  <Application>Microsoft Office PowerPoint</Application>
  <PresentationFormat>Skjermfremvisning (4:3)</PresentationFormat>
  <Paragraphs>222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23</vt:i4>
      </vt:variant>
    </vt:vector>
  </HeadingPairs>
  <TitlesOfParts>
    <vt:vector size="24" baseType="lpstr">
      <vt:lpstr>Ledelse</vt:lpstr>
      <vt:lpstr>Hvordan kan fagskolene bli mer synlig og kjent?</vt:lpstr>
      <vt:lpstr>Informasjonsarbeid  Nasjonalt Fagskoleråd</vt:lpstr>
      <vt:lpstr>De som er informert:</vt:lpstr>
      <vt:lpstr>Fylkeskommuner</vt:lpstr>
      <vt:lpstr>Lysbilde 5</vt:lpstr>
      <vt:lpstr>Fylkeskommunene</vt:lpstr>
      <vt:lpstr>Fylkesvise karrieresenter </vt:lpstr>
      <vt:lpstr>Fylkesvise karrieresenter</vt:lpstr>
      <vt:lpstr>Fylkesvise karrieresenter</vt:lpstr>
      <vt:lpstr>Fylkesvise karrieresenter</vt:lpstr>
      <vt:lpstr>NAV</vt:lpstr>
      <vt:lpstr>NAV</vt:lpstr>
      <vt:lpstr>NAV</vt:lpstr>
      <vt:lpstr>NAV</vt:lpstr>
      <vt:lpstr>Offentlig utdanningsportaler</vt:lpstr>
      <vt:lpstr>Ikke offentlige utdanningsportaler</vt:lpstr>
      <vt:lpstr>Fagforeninger</vt:lpstr>
      <vt:lpstr>Kommuner og grunnskoler</vt:lpstr>
      <vt:lpstr>Diverse andre</vt:lpstr>
      <vt:lpstr>Arbeidsmåter i informasjonsarbeidet</vt:lpstr>
      <vt:lpstr>Oppsummering</vt:lpstr>
      <vt:lpstr>Undersøkelse:</vt:lpstr>
      <vt:lpstr>Veien videre?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Informasjonsarbeid</dc:title>
  <dc:creator>Elvy Saus</dc:creator>
  <cp:lastModifiedBy>Øystein Holmedal-Hagen</cp:lastModifiedBy>
  <cp:revision>70</cp:revision>
  <cp:lastPrinted>2014-02-07T10:54:56Z</cp:lastPrinted>
  <dcterms:created xsi:type="dcterms:W3CDTF">2014-01-19T09:43:26Z</dcterms:created>
  <dcterms:modified xsi:type="dcterms:W3CDTF">2014-03-19T16:47:30Z</dcterms:modified>
</cp:coreProperties>
</file>