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6" r:id="rId3"/>
    <p:sldId id="259" r:id="rId4"/>
    <p:sldId id="260" r:id="rId5"/>
    <p:sldId id="261" r:id="rId6"/>
    <p:sldId id="262" r:id="rId7"/>
    <p:sldId id="263" r:id="rId8"/>
    <p:sldId id="267" r:id="rId9"/>
  </p:sldIdLst>
  <p:sldSz cx="9144000" cy="6858000" type="screen4x3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D1E85-943F-4530-8C8D-A9ED64110014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CB4A3-18EA-4D28-A3E0-6322DC256C4A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Bakgrunn: Oppfølging av NOU 2009:14.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4E75A-A596-4881-9652-D52C763A62F0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Handlingsprogrammer for likestilling i perioden 1986 – 90 og 1991 – 94 hadde som mål å integrere hensynet til likestilling i departementenes arbeid/ansvarsområder. </a:t>
            </a:r>
          </a:p>
          <a:p>
            <a:endParaRPr lang="nb-NO" dirty="0" smtClean="0"/>
          </a:p>
          <a:p>
            <a:r>
              <a:rPr lang="nb-NO" dirty="0" smtClean="0"/>
              <a:t>Arbeidet med å integrere et likestillingsperspektiv startet i Norge fra 1986 med    </a:t>
            </a:r>
          </a:p>
          <a:p>
            <a:r>
              <a:rPr lang="nb-NO" dirty="0" smtClean="0"/>
              <a:t>FNs kvinnekonferanse i Beijing 1995, EU 1996 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4E75A-A596-4881-9652-D52C763A62F0}" type="slidenum">
              <a:rPr lang="nb-NO" smtClean="0"/>
              <a:pPr/>
              <a:t>4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nb-NO" sz="1400" dirty="0" smtClean="0">
                <a:latin typeface="DepCentury Old Style" pitchFamily="18" charset="0"/>
              </a:rPr>
              <a:t>Den særskilte satsingen for kjønnslikestilling (2007 – 2010) gikk til følgende områder: </a:t>
            </a:r>
          </a:p>
          <a:p>
            <a:endParaRPr lang="nb-NO" sz="1400" dirty="0" smtClean="0">
              <a:latin typeface="DepCentury Old Style" pitchFamily="18" charset="0"/>
            </a:endParaRPr>
          </a:p>
          <a:p>
            <a:r>
              <a:rPr lang="nb-NO" sz="1200" b="1" dirty="0" smtClean="0">
                <a:latin typeface="DepCentury Old Style" pitchFamily="18" charset="0"/>
              </a:rPr>
              <a:t>Område 				Midler (1 000 SEK)</a:t>
            </a:r>
            <a:r>
              <a:rPr lang="nb-NO" sz="1200" dirty="0" smtClean="0">
                <a:latin typeface="DepCentury Old Style" pitchFamily="18" charset="0"/>
              </a:rPr>
              <a:t>	</a:t>
            </a:r>
          </a:p>
          <a:p>
            <a:r>
              <a:rPr lang="nb-NO" sz="1200" dirty="0" smtClean="0">
                <a:latin typeface="DepCentury Old Style" pitchFamily="18" charset="0"/>
              </a:rPr>
              <a:t>En jevn fordeling av makt og innflytelse		  40 550 	 </a:t>
            </a:r>
          </a:p>
          <a:p>
            <a:r>
              <a:rPr lang="nb-NO" sz="1200" dirty="0" smtClean="0">
                <a:latin typeface="DepCentury Old Style" pitchFamily="18" charset="0"/>
              </a:rPr>
              <a:t>Økonomisk likestilling 			273 825</a:t>
            </a:r>
          </a:p>
          <a:p>
            <a:r>
              <a:rPr lang="nb-NO" sz="1200" dirty="0" smtClean="0">
                <a:latin typeface="DepCentury Old Style" pitchFamily="18" charset="0"/>
              </a:rPr>
              <a:t>Jevn fordeling av det ubetalte hjemme		  </a:t>
            </a:r>
          </a:p>
          <a:p>
            <a:r>
              <a:rPr lang="nb-NO" sz="1200" dirty="0" smtClean="0">
                <a:latin typeface="DepCentury Old Style" pitchFamily="18" charset="0"/>
              </a:rPr>
              <a:t>og omsorgsarbeidet  	 	  	  17 730</a:t>
            </a:r>
          </a:p>
          <a:p>
            <a:r>
              <a:rPr lang="nb-NO" sz="1200" dirty="0" smtClean="0">
                <a:latin typeface="DepCentury Old Style" pitchFamily="18" charset="0"/>
              </a:rPr>
              <a:t>Menns vold mot kvinner, hedersrelatert vold</a:t>
            </a:r>
          </a:p>
          <a:p>
            <a:r>
              <a:rPr lang="nb-NO" sz="1200" dirty="0" smtClean="0">
                <a:latin typeface="DepCentury Old Style" pitchFamily="18" charset="0"/>
              </a:rPr>
              <a:t>og vold i </a:t>
            </a:r>
            <a:r>
              <a:rPr lang="nb-NO" sz="1200" dirty="0" err="1" smtClean="0">
                <a:latin typeface="DepCentury Old Style" pitchFamily="18" charset="0"/>
              </a:rPr>
              <a:t>samkjønnende</a:t>
            </a:r>
            <a:r>
              <a:rPr lang="nb-NO" sz="1200" dirty="0" smtClean="0">
                <a:latin typeface="DepCentury Old Style" pitchFamily="18" charset="0"/>
              </a:rPr>
              <a:t> relasjoner 		453211</a:t>
            </a:r>
          </a:p>
          <a:p>
            <a:r>
              <a:rPr lang="nb-NO" sz="1200" dirty="0" smtClean="0">
                <a:latin typeface="DepCentury Old Style" pitchFamily="18" charset="0"/>
              </a:rPr>
              <a:t>Tiltak mot prostitusjon og </a:t>
            </a:r>
            <a:r>
              <a:rPr lang="nb-NO" sz="1200" dirty="0" err="1" smtClean="0">
                <a:latin typeface="DepCentury Old Style" pitchFamily="18" charset="0"/>
              </a:rPr>
              <a:t>menneskehandlel</a:t>
            </a:r>
            <a:r>
              <a:rPr lang="nb-NO" sz="1200" dirty="0" smtClean="0">
                <a:latin typeface="DepCentury Old Style" pitchFamily="18" charset="0"/>
              </a:rPr>
              <a:t>	</a:t>
            </a:r>
          </a:p>
          <a:p>
            <a:r>
              <a:rPr lang="nb-NO" sz="1200" dirty="0" smtClean="0">
                <a:latin typeface="DepCentury Old Style" pitchFamily="18" charset="0"/>
              </a:rPr>
              <a:t>for seksuelle formål 			184 769</a:t>
            </a:r>
          </a:p>
          <a:p>
            <a:r>
              <a:rPr lang="nb-NO" sz="1200" dirty="0" smtClean="0">
                <a:latin typeface="DepCentury Old Style" pitchFamily="18" charset="0"/>
              </a:rPr>
              <a:t>Likestillingsintegrering 			158 160</a:t>
            </a:r>
          </a:p>
          <a:p>
            <a:r>
              <a:rPr lang="nb-NO" sz="1200" dirty="0" smtClean="0">
                <a:latin typeface="DepCentury Old Style" pitchFamily="18" charset="0"/>
              </a:rPr>
              <a:t>Kunnskapsutvikling og oppfølging		138 005</a:t>
            </a:r>
          </a:p>
          <a:p>
            <a:r>
              <a:rPr lang="nb-NO" sz="1200" dirty="0" smtClean="0">
                <a:latin typeface="DepCentury Old Style" pitchFamily="18" charset="0"/>
              </a:rPr>
              <a:t>Midler til </a:t>
            </a:r>
            <a:r>
              <a:rPr lang="nb-NO" sz="1200" dirty="0" err="1" smtClean="0">
                <a:latin typeface="DepCentury Old Style" pitchFamily="18" charset="0"/>
              </a:rPr>
              <a:t>ideellle</a:t>
            </a:r>
            <a:r>
              <a:rPr lang="nb-NO" sz="1200" dirty="0" smtClean="0">
                <a:latin typeface="DepCentury Old Style" pitchFamily="18" charset="0"/>
              </a:rPr>
              <a:t> organisasjoner	  </a:t>
            </a:r>
            <a:r>
              <a:rPr lang="nb-NO" sz="1200" smtClean="0">
                <a:latin typeface="DepCentury Old Style" pitchFamily="18" charset="0"/>
              </a:rPr>
              <a:t>	  26 </a:t>
            </a:r>
            <a:r>
              <a:rPr lang="nb-NO" sz="1200" dirty="0" smtClean="0">
                <a:latin typeface="DepCentury Old Style" pitchFamily="18" charset="0"/>
              </a:rPr>
              <a:t>122 </a:t>
            </a:r>
          </a:p>
          <a:p>
            <a:endParaRPr lang="nb-NO" sz="1200" dirty="0" smtClean="0">
              <a:latin typeface="DepCentury Old Style" pitchFamily="18" charset="0"/>
            </a:endParaRPr>
          </a:p>
          <a:p>
            <a:r>
              <a:rPr lang="nb-NO" sz="1200" dirty="0" smtClean="0">
                <a:latin typeface="DepCentury Old Style" pitchFamily="18" charset="0"/>
              </a:rPr>
              <a:t>Under posten likestillingsintegrering fikk Sveriges Kommuners og Landsting (SKL) kr 145 mill.  Innsatsen er videreført ut 2013. SKL har totalt fått 225 mill. i perioden 2008 – 2013 til prosjektet </a:t>
            </a:r>
            <a:r>
              <a:rPr lang="nb-NO" sz="1200" dirty="0" err="1" smtClean="0">
                <a:latin typeface="DepCentury Old Style" pitchFamily="18" charset="0"/>
              </a:rPr>
              <a:t>Hållbar</a:t>
            </a:r>
            <a:r>
              <a:rPr lang="nb-NO" sz="1200" dirty="0" smtClean="0">
                <a:latin typeface="DepCentury Old Style" pitchFamily="18" charset="0"/>
              </a:rPr>
              <a:t> </a:t>
            </a:r>
            <a:r>
              <a:rPr lang="nb-NO" sz="1200" dirty="0" err="1" smtClean="0">
                <a:latin typeface="DepCentury Old Style" pitchFamily="18" charset="0"/>
              </a:rPr>
              <a:t>Jämställdhet</a:t>
            </a:r>
            <a:endParaRPr lang="nb-NO" sz="1200" dirty="0">
              <a:latin typeface="DepCentury Old Style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4E75A-A596-4881-9652-D52C763A62F0}" type="slidenum">
              <a:rPr lang="nb-NO" smtClean="0"/>
              <a:pPr/>
              <a:t>5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sz="1400" dirty="0" smtClean="0">
                <a:latin typeface="DepCentury Old Style" pitchFamily="18" charset="0"/>
              </a:rPr>
              <a:t>Midlene skulle gå til:  </a:t>
            </a:r>
          </a:p>
          <a:p>
            <a:endParaRPr lang="nb-NO" sz="1400" dirty="0" smtClean="0">
              <a:latin typeface="DepCentury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sz="1400" dirty="0" smtClean="0">
                <a:latin typeface="DepCentury Old Style" pitchFamily="18" charset="0"/>
              </a:rPr>
              <a:t> Informere om likestillingsintegrering </a:t>
            </a:r>
          </a:p>
          <a:p>
            <a:pPr>
              <a:buFont typeface="Arial" pitchFamily="34" charset="0"/>
              <a:buChar char="•"/>
            </a:pPr>
            <a:endParaRPr lang="nb-NO" sz="1400" dirty="0" smtClean="0">
              <a:latin typeface="DepCentury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sz="1400" dirty="0" smtClean="0">
                <a:latin typeface="DepCentury Old Style" pitchFamily="18" charset="0"/>
              </a:rPr>
              <a:t> Økonomisk støtte til utviklingsarbeid </a:t>
            </a:r>
          </a:p>
          <a:p>
            <a:pPr>
              <a:buFont typeface="Arial" pitchFamily="34" charset="0"/>
              <a:buChar char="•"/>
            </a:pPr>
            <a:endParaRPr lang="nb-NO" sz="1400" dirty="0" smtClean="0">
              <a:latin typeface="DepCentury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sz="1400" dirty="0" smtClean="0">
                <a:latin typeface="DepCentury Old Style" pitchFamily="18" charset="0"/>
              </a:rPr>
              <a:t> Utdanning av nøkkelpersonell</a:t>
            </a:r>
          </a:p>
          <a:p>
            <a:pPr>
              <a:buFont typeface="Arial" pitchFamily="34" charset="0"/>
              <a:buChar char="•"/>
            </a:pPr>
            <a:endParaRPr lang="nb-NO" sz="1400" dirty="0" smtClean="0">
              <a:latin typeface="DepCentury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sz="1400" dirty="0" smtClean="0">
                <a:latin typeface="DepCentury Old Style" pitchFamily="18" charset="0"/>
              </a:rPr>
              <a:t> Forum for erfaringsutveksling, webbasert kunnskapsbank</a:t>
            </a:r>
          </a:p>
          <a:p>
            <a:pPr>
              <a:buFont typeface="Arial" pitchFamily="34" charset="0"/>
              <a:buChar char="•"/>
            </a:pPr>
            <a:endParaRPr lang="nb-NO" sz="1400" dirty="0" smtClean="0">
              <a:latin typeface="DepCentury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sz="1400" dirty="0" smtClean="0">
                <a:latin typeface="DepCentury Old Style" pitchFamily="18" charset="0"/>
              </a:rPr>
              <a:t> Likestillingsintegrering  i styring og ledelse   </a:t>
            </a:r>
          </a:p>
          <a:p>
            <a:pPr>
              <a:buFont typeface="Arial" pitchFamily="34" charset="0"/>
              <a:buChar char="•"/>
            </a:pPr>
            <a:endParaRPr lang="nb-NO" sz="1400" dirty="0" smtClean="0">
              <a:latin typeface="DepCentury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b-NO" sz="1400" dirty="0" smtClean="0">
                <a:latin typeface="DepCentury Old Style" pitchFamily="18" charset="0"/>
              </a:rPr>
              <a:t> Utvikling av verktøy, modeller for likestillingsintegrering </a:t>
            </a:r>
          </a:p>
          <a:p>
            <a:pPr>
              <a:buFont typeface="Arial" pitchFamily="34" charset="0"/>
              <a:buChar char="•"/>
            </a:pPr>
            <a:endParaRPr lang="nb-NO" sz="1400" dirty="0">
              <a:latin typeface="DepCentury Old Style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4E75A-A596-4881-9652-D52C763A62F0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Handlingsprogrammer for likestilling i perioden 1986 – 90 og 1991 – 94 hadde som mål å integrere hensynet til likestilling i departementenes arbeid/ansvarsområder. </a:t>
            </a:r>
          </a:p>
          <a:p>
            <a:endParaRPr lang="nb-NO" dirty="0" smtClean="0"/>
          </a:p>
          <a:p>
            <a:r>
              <a:rPr lang="nb-NO" dirty="0" smtClean="0"/>
              <a:t>Arbeidet med å integrere et likestillingsperspektiv startet i Norge fra 1986 med    </a:t>
            </a:r>
          </a:p>
          <a:p>
            <a:r>
              <a:rPr lang="nb-NO" dirty="0" smtClean="0"/>
              <a:t>FNs kvinnekonferanse i Beijing 1995, EU 1996 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4E75A-A596-4881-9652-D52C763A62F0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7"/>
          <p:cNvGrpSpPr/>
          <p:nvPr userDrawn="1"/>
        </p:nvGrpSpPr>
        <p:grpSpPr>
          <a:xfrm>
            <a:off x="695326" y="510922"/>
            <a:ext cx="7325839" cy="1579135"/>
            <a:chOff x="1122837" y="510921"/>
            <a:chExt cx="7325838" cy="1579135"/>
          </a:xfrm>
        </p:grpSpPr>
        <p:sp>
          <p:nvSpPr>
            <p:cNvPr id="10" name="Rektangel 9"/>
            <p:cNvSpPr/>
            <p:nvPr userDrawn="1"/>
          </p:nvSpPr>
          <p:spPr>
            <a:xfrm>
              <a:off x="1674421" y="744800"/>
              <a:ext cx="6774254" cy="13452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b-NO" sz="1800" b="1" kern="1200" spc="200" baseline="0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LIKESTILLINGSUTVALGET</a:t>
              </a:r>
            </a:p>
            <a:p>
              <a:r>
                <a:rPr lang="nb-NO" sz="1200" kern="1200" dirty="0" smtClean="0">
                  <a:solidFill>
                    <a:schemeClr val="bg1">
                      <a:lumMod val="2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opprettet ved kgl.res. 12. februar 2010</a:t>
              </a:r>
            </a:p>
            <a:p>
              <a:endParaRPr lang="nb-NO" sz="1200" kern="1200" dirty="0" smtClean="0">
                <a:solidFill>
                  <a:schemeClr val="bg1">
                    <a:lumMod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sz="1200" i="1" kern="1200" dirty="0" smtClean="0">
                  <a:solidFill>
                    <a:schemeClr val="bg1">
                      <a:lumMod val="2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Likestillingspolitikk i lys av livsløp, klasse og </a:t>
              </a:r>
              <a:r>
                <a:rPr lang="nb-NO" sz="1200" i="1" kern="1200" dirty="0" err="1" smtClean="0">
                  <a:solidFill>
                    <a:schemeClr val="bg1">
                      <a:lumMod val="25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rPr>
                <a:t>etnisitet</a:t>
              </a:r>
              <a:endParaRPr lang="nb-NO" sz="1200" i="1" kern="1200" dirty="0" smtClean="0">
                <a:solidFill>
                  <a:schemeClr val="bg1">
                    <a:lumMod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endParaRPr lang="nb-NO" sz="1200" kern="1200" dirty="0" smtClean="0">
                <a:solidFill>
                  <a:schemeClr val="bg1">
                    <a:lumMod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endParaRPr lang="nb-NO" sz="1200" kern="1200" dirty="0" smtClean="0">
                <a:solidFill>
                  <a:schemeClr val="bg1">
                    <a:lumMod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algn="ctr"/>
              <a:endParaRPr lang="nb-NO" dirty="0">
                <a:solidFill>
                  <a:schemeClr val="bg1">
                    <a:lumMod val="25000"/>
                  </a:schemeClr>
                </a:solidFill>
              </a:endParaRPr>
            </a:p>
          </p:txBody>
        </p:sp>
        <p:pic>
          <p:nvPicPr>
            <p:cNvPr id="12" name="Bilde 11" descr="1b.ti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122837" y="510921"/>
              <a:ext cx="512826" cy="917829"/>
            </a:xfrm>
            <a:prstGeom prst="rect">
              <a:avLst/>
            </a:prstGeom>
          </p:spPr>
        </p:pic>
      </p:grpSp>
      <p:sp>
        <p:nvSpPr>
          <p:cNvPr id="13" name="Rektangel 12"/>
          <p:cNvSpPr/>
          <p:nvPr userDrawn="1"/>
        </p:nvSpPr>
        <p:spPr>
          <a:xfrm>
            <a:off x="0" y="2327566"/>
            <a:ext cx="9144000" cy="39663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ittel 1"/>
          <p:cNvSpPr>
            <a:spLocks noGrp="1"/>
          </p:cNvSpPr>
          <p:nvPr>
            <p:ph type="title" hasCustomPrompt="1"/>
          </p:nvPr>
        </p:nvSpPr>
        <p:spPr>
          <a:xfrm>
            <a:off x="695326" y="2708788"/>
            <a:ext cx="7753351" cy="1214622"/>
          </a:xfrm>
        </p:spPr>
        <p:txBody>
          <a:bodyPr anchor="b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u="none" cap="none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n-NO" dirty="0" err="1" smtClean="0"/>
              <a:t>Hovedtittel</a:t>
            </a:r>
            <a:endParaRPr lang="nb-NO" dirty="0"/>
          </a:p>
        </p:txBody>
      </p:sp>
      <p:sp>
        <p:nvSpPr>
          <p:cNvPr id="18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95326" y="4049715"/>
            <a:ext cx="7753351" cy="926323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800" i="1" baseline="0">
                <a:solidFill>
                  <a:schemeClr val="bg1">
                    <a:lumMod val="9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smtClean="0"/>
              <a:t>Navnet til foredragsholder</a:t>
            </a:r>
          </a:p>
          <a:p>
            <a:pPr lvl="0"/>
            <a:endParaRPr lang="nb-NO" dirty="0" smtClean="0"/>
          </a:p>
        </p:txBody>
      </p:sp>
      <p:sp>
        <p:nvSpPr>
          <p:cNvPr id="19" name="Plassholder for tekst 10"/>
          <p:cNvSpPr>
            <a:spLocks noGrp="1"/>
          </p:cNvSpPr>
          <p:nvPr>
            <p:ph type="body" sz="quarter" idx="11" hasCustomPrompt="1"/>
          </p:nvPr>
        </p:nvSpPr>
        <p:spPr>
          <a:xfrm>
            <a:off x="695326" y="5209807"/>
            <a:ext cx="7753351" cy="414338"/>
          </a:xfrm>
        </p:spPr>
        <p:txBody>
          <a:bodyPr>
            <a:normAutofit/>
          </a:bodyPr>
          <a:lstStyle>
            <a:lvl1pPr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Dato og sted</a:t>
            </a:r>
            <a:endParaRPr lang="nb-NO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ule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 userDrawn="1"/>
        </p:nvSpPr>
        <p:spPr>
          <a:xfrm>
            <a:off x="0" y="6318279"/>
            <a:ext cx="9144000" cy="54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nb-NO" sz="1200" spc="100" baseline="0" dirty="0" smtClean="0"/>
              <a:t>Likestillingsutvalget</a:t>
            </a:r>
            <a:endParaRPr lang="nb-NO" sz="1200" spc="100" baseline="0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530225"/>
            <a:ext cx="7772400" cy="860425"/>
          </a:xfrm>
        </p:spPr>
        <p:txBody>
          <a:bodyPr>
            <a:normAutofit/>
          </a:bodyPr>
          <a:lstStyle>
            <a:lvl1pPr algn="l">
              <a:defRPr sz="3200" b="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679449" y="1406526"/>
            <a:ext cx="7769225" cy="4203700"/>
          </a:xfrm>
        </p:spPr>
        <p:txBody>
          <a:bodyPr/>
          <a:lstStyle>
            <a:lvl1pPr marL="269875" indent="-269875">
              <a:defRPr sz="2800"/>
            </a:lvl1pPr>
            <a:lvl2pPr marL="544513" indent="-185738">
              <a:defRPr sz="2400"/>
            </a:lvl2pPr>
            <a:lvl3pPr marL="801688" indent="-173038" defTabSz="804863">
              <a:defRPr sz="2000"/>
            </a:lvl3pPr>
            <a:lvl4pPr marL="987425" indent="-182563">
              <a:defRPr sz="1800"/>
            </a:lvl4pPr>
            <a:lvl5pPr marL="1165225" indent="-177800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958316" y="6413500"/>
            <a:ext cx="1143000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695325" y="6413500"/>
            <a:ext cx="4238182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nb-NO" smtClean="0"/>
              <a:t>Bunntekst</a:t>
            </a:r>
            <a:endParaRPr lang="nb-NO" dirty="0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27591" y="6413500"/>
            <a:ext cx="567734" cy="365125"/>
          </a:xfrm>
        </p:spPr>
        <p:txBody>
          <a:bodyPr/>
          <a:lstStyle>
            <a:lvl1pPr algn="l">
              <a:defRPr sz="1000"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fld id="{1A719E69-0369-42D9-93D1-6B4616DDE51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17F4D-7EFA-4119-BB09-6716EDBC571D}" type="datetimeFigureOut">
              <a:rPr lang="nb-NO" smtClean="0"/>
              <a:pPr/>
              <a:t>15.11.2011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E4CB9-6B2D-4CB8-9A26-22AB5888EC7A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Struktur for likestilling  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Leder for likestillingsutvalget Hege Skjeie  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b-NO" dirty="0" smtClean="0"/>
              <a:t>15. 11.2011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985986"/>
          </a:xfrm>
        </p:spPr>
        <p:txBody>
          <a:bodyPr>
            <a:normAutofit/>
          </a:bodyPr>
          <a:lstStyle/>
          <a:p>
            <a:r>
              <a:rPr lang="nb-NO" b="1" dirty="0" smtClean="0"/>
              <a:t>Mandatet for NOU 2011: 18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9449" y="1412776"/>
            <a:ext cx="7769225" cy="4824535"/>
          </a:xfrm>
        </p:spPr>
        <p:txBody>
          <a:bodyPr>
            <a:normAutofit fontScale="55000" lnSpcReduction="20000"/>
          </a:bodyPr>
          <a:lstStyle/>
          <a:p>
            <a:r>
              <a:rPr lang="nb-NO" sz="4400" dirty="0" smtClean="0"/>
              <a:t>Vurdere eksisterende organisatoriske rammer for likestillingsarbeid i offentlig regi på sentralt, regionalt og lokalt nivå</a:t>
            </a:r>
          </a:p>
          <a:p>
            <a:pPr>
              <a:buNone/>
            </a:pPr>
            <a:endParaRPr lang="nb-NO" sz="4400" dirty="0" smtClean="0"/>
          </a:p>
          <a:p>
            <a:r>
              <a:rPr lang="nb-NO" sz="4400" dirty="0" smtClean="0"/>
              <a:t>Vurdere forhold ved Likestillings- og diskrimineringsombudet og Likestillings- og diskrimineringsnemnda særskilt   </a:t>
            </a:r>
          </a:p>
          <a:p>
            <a:pPr>
              <a:buNone/>
            </a:pPr>
            <a:endParaRPr lang="nb-NO" sz="4400" dirty="0" smtClean="0"/>
          </a:p>
          <a:p>
            <a:r>
              <a:rPr lang="nb-NO" sz="4400" dirty="0" smtClean="0"/>
              <a:t>Vurdere ulike modeller for samarbeid mellom myndighetene og sivilt samfunn, og samarbeid  mellom myndighetene og partene i arbeidslivet</a:t>
            </a:r>
          </a:p>
          <a:p>
            <a:endParaRPr lang="nb-NO" sz="4400" dirty="0" smtClean="0"/>
          </a:p>
          <a:p>
            <a:r>
              <a:rPr lang="nb-NO" sz="4400" dirty="0" smtClean="0"/>
              <a:t>Fremme forslag til tiltak som kan styrke den offentlige innsatsen 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716016" y="6413500"/>
            <a:ext cx="1385300" cy="365125"/>
          </a:xfrm>
        </p:spPr>
        <p:txBody>
          <a:bodyPr/>
          <a:lstStyle/>
          <a:p>
            <a:r>
              <a:rPr lang="nb-NO" dirty="0" smtClean="0"/>
              <a:t>15.11.2011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Struktur for likestilling 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9E69-0369-42D9-93D1-6B4616DDE51F}" type="slidenum">
              <a:rPr lang="nb-NO" smtClean="0"/>
              <a:pPr/>
              <a:t>2</a:t>
            </a:fld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dirty="0" smtClean="0"/>
              <a:t>Gjennomførte kartlegginger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Kartlegging av </a:t>
            </a:r>
            <a:r>
              <a:rPr lang="nb-NO" dirty="0" err="1" smtClean="0"/>
              <a:t>LDOs</a:t>
            </a:r>
            <a:r>
              <a:rPr lang="nb-NO" dirty="0" smtClean="0"/>
              <a:t> klagesaker ved LDO</a:t>
            </a:r>
          </a:p>
          <a:p>
            <a:endParaRPr lang="nb-NO" dirty="0" smtClean="0"/>
          </a:p>
          <a:p>
            <a:r>
              <a:rPr lang="nb-NO" dirty="0" smtClean="0"/>
              <a:t>Kartlegging av </a:t>
            </a:r>
            <a:r>
              <a:rPr lang="nb-NO" dirty="0" err="1" smtClean="0"/>
              <a:t>LDOs</a:t>
            </a:r>
            <a:r>
              <a:rPr lang="nb-NO" dirty="0" smtClean="0"/>
              <a:t> konvensjonstilsyn ved Anne </a:t>
            </a:r>
            <a:r>
              <a:rPr lang="nb-NO" dirty="0" err="1" smtClean="0"/>
              <a:t>Hellum</a:t>
            </a:r>
            <a:r>
              <a:rPr lang="nb-NO" dirty="0" smtClean="0"/>
              <a:t> og Else </a:t>
            </a:r>
            <a:r>
              <a:rPr lang="nb-NO" dirty="0" err="1" smtClean="0"/>
              <a:t>McClimans</a:t>
            </a:r>
            <a:r>
              <a:rPr lang="nb-NO" dirty="0" smtClean="0"/>
              <a:t>, Universitetet i Oslo  </a:t>
            </a:r>
          </a:p>
          <a:p>
            <a:endParaRPr lang="nb-NO" dirty="0" smtClean="0"/>
          </a:p>
          <a:p>
            <a:r>
              <a:rPr lang="nb-NO" dirty="0" smtClean="0"/>
              <a:t>Kartlegging av kommunalt og regionalt likestillingsarbeid ved Ingrid </a:t>
            </a:r>
            <a:r>
              <a:rPr lang="nb-NO" dirty="0" err="1" smtClean="0"/>
              <a:t>Guldvik</a:t>
            </a:r>
            <a:r>
              <a:rPr lang="nb-NO" dirty="0" smtClean="0"/>
              <a:t> mfl., Likestilingssenteret og Østlandsforskning</a:t>
            </a:r>
          </a:p>
          <a:p>
            <a:endParaRPr lang="nb-NO" dirty="0" smtClean="0"/>
          </a:p>
          <a:p>
            <a:r>
              <a:rPr lang="nb-NO" dirty="0" smtClean="0"/>
              <a:t>Kartlegging av arbeidet med kjønnslikestilling i departementene ved Likestillingsutvalget </a:t>
            </a:r>
          </a:p>
          <a:p>
            <a:endParaRPr lang="nb-NO" dirty="0" smtClean="0"/>
          </a:p>
          <a:p>
            <a:r>
              <a:rPr lang="nb-NO" dirty="0" smtClean="0"/>
              <a:t>Kartlegging av likestillingsapparatet i Danmark, Finland og Sverige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15.11.2011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Struktur for likestilling 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9E69-0369-42D9-93D1-6B4616DDE51F}" type="slidenum">
              <a:rPr lang="nb-NO" smtClean="0"/>
              <a:pPr/>
              <a:t>3</a:t>
            </a:fld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dirty="0" smtClean="0"/>
              <a:t>Integreringsstrategien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dirty="0" smtClean="0"/>
              <a:t>Likestilling skal: </a:t>
            </a:r>
          </a:p>
          <a:p>
            <a:r>
              <a:rPr lang="nb-NO" dirty="0" smtClean="0"/>
              <a:t>integreres i det daglige arbeidet i virksomhetene,  </a:t>
            </a:r>
          </a:p>
          <a:p>
            <a:r>
              <a:rPr lang="nb-NO" dirty="0" smtClean="0"/>
              <a:t>på alle forvaltningsområder og nivåer, </a:t>
            </a:r>
          </a:p>
          <a:p>
            <a:r>
              <a:rPr lang="nb-NO" dirty="0" smtClean="0"/>
              <a:t>i alle steg av prosessen og </a:t>
            </a:r>
          </a:p>
          <a:p>
            <a:r>
              <a:rPr lang="nb-NO" dirty="0" smtClean="0"/>
              <a:t>av de som normalt deltar i arbeidet med å fatte  beslutninger. </a:t>
            </a:r>
          </a:p>
          <a:p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15.11.2011 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Struktur for likestilling 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9E69-0369-42D9-93D1-6B4616DDE51F}" type="slidenum">
              <a:rPr lang="nb-NO" smtClean="0"/>
              <a:pPr/>
              <a:t>4</a:t>
            </a:fld>
            <a:endParaRPr lang="nb-N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Likestillingssatsning i Sverige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9449" y="1628800"/>
            <a:ext cx="7769225" cy="3981426"/>
          </a:xfrm>
        </p:spPr>
        <p:txBody>
          <a:bodyPr>
            <a:normAutofit/>
          </a:bodyPr>
          <a:lstStyle/>
          <a:p>
            <a:r>
              <a:rPr lang="nb-NO" dirty="0" smtClean="0"/>
              <a:t>Totalt er det bevilget 1,6 milliarder i 2007 – 2010 til en særskilt satsning for kjønnslikestilling   </a:t>
            </a:r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Svenske kommuners og landsting har for perioden 2008 – 2013 fått 225 mill. til prosjektet </a:t>
            </a:r>
            <a:r>
              <a:rPr lang="nb-NO" dirty="0" err="1" smtClean="0"/>
              <a:t>Hållbar</a:t>
            </a:r>
            <a:r>
              <a:rPr lang="nb-NO" dirty="0" smtClean="0"/>
              <a:t> </a:t>
            </a:r>
            <a:r>
              <a:rPr lang="nb-NO" dirty="0" err="1" smtClean="0"/>
              <a:t>Jämställdhet</a:t>
            </a:r>
            <a:r>
              <a:rPr lang="nb-NO" dirty="0" smtClean="0"/>
              <a:t>    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15. 11.2011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Struktur for likestilling 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9E69-0369-42D9-93D1-6B4616DDE51F}" type="slidenum">
              <a:rPr lang="nb-NO" smtClean="0"/>
              <a:pPr/>
              <a:t>5</a:t>
            </a:fld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b="1" i="1" dirty="0" err="1" smtClean="0"/>
              <a:t>Hållbar</a:t>
            </a:r>
            <a:r>
              <a:rPr lang="nb-NO" b="1" i="1" dirty="0" smtClean="0"/>
              <a:t> </a:t>
            </a:r>
            <a:r>
              <a:rPr lang="nb-NO" b="1" i="1" dirty="0" err="1" smtClean="0"/>
              <a:t>Jämställdhet</a:t>
            </a:r>
            <a:r>
              <a:rPr lang="nb-NO" b="1" i="1" dirty="0" smtClean="0"/>
              <a:t> </a:t>
            </a:r>
            <a:r>
              <a:rPr lang="nb-NO" b="1" dirty="0" smtClean="0"/>
              <a:t>i regi av Sveriges kommuners og landsting (SKL)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b-NO" sz="2400" dirty="0" smtClean="0"/>
          </a:p>
          <a:p>
            <a:r>
              <a:rPr lang="nb-NO" sz="2400" dirty="0" smtClean="0"/>
              <a:t>2008 – 2010: 87 utviklingsarbeid i 46 kommuner og 13 landsting/regioner. I 2011 er 37 prosjekter bevilget midler  </a:t>
            </a:r>
          </a:p>
          <a:p>
            <a:endParaRPr lang="nb-NO" sz="2400" dirty="0" smtClean="0"/>
          </a:p>
          <a:p>
            <a:r>
              <a:rPr lang="nb-NO" sz="2400" dirty="0" smtClean="0"/>
              <a:t>66 000 politikere, ledere, tjenestemenn og </a:t>
            </a:r>
            <a:r>
              <a:rPr lang="nb-NO" sz="2400" dirty="0" err="1" smtClean="0"/>
              <a:t>medborgere</a:t>
            </a:r>
            <a:r>
              <a:rPr lang="nb-NO" sz="2400" dirty="0" smtClean="0"/>
              <a:t> har gjennomgått opplæring i likestilling og likestillingsintegrering </a:t>
            </a:r>
          </a:p>
          <a:p>
            <a:endParaRPr lang="nb-NO" sz="2400" dirty="0" smtClean="0"/>
          </a:p>
          <a:p>
            <a:r>
              <a:rPr lang="nb-NO" sz="2400" dirty="0" smtClean="0"/>
              <a:t>Utviklingsprosjektene har ført til konkrete forbedringer på virksomhetsnivå </a:t>
            </a:r>
          </a:p>
          <a:p>
            <a:pPr>
              <a:buNone/>
            </a:pPr>
            <a:endParaRPr lang="nb-NO" sz="2400" dirty="0" smtClean="0"/>
          </a:p>
          <a:p>
            <a:r>
              <a:rPr lang="nb-NO" sz="2400" dirty="0" smtClean="0"/>
              <a:t>Erfaringene spres blant annet på webportalen www. </a:t>
            </a:r>
            <a:r>
              <a:rPr lang="nb-NO" sz="2400" dirty="0" err="1" smtClean="0"/>
              <a:t>Jämställ.nu</a:t>
            </a:r>
            <a:r>
              <a:rPr lang="nb-NO" sz="2400" dirty="0" smtClean="0"/>
              <a:t>    </a:t>
            </a:r>
            <a:endParaRPr lang="nb-NO" sz="24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15.11.2011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Struktur for likestilling 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9E69-0369-42D9-93D1-6B4616DDE51F}" type="slidenum">
              <a:rPr lang="nb-NO" smtClean="0"/>
              <a:pPr/>
              <a:t>6</a:t>
            </a:fld>
            <a:endParaRPr lang="nb-N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Konkretisering av aktivitetsplikten for arbeidsgivere 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9449" y="1406526"/>
            <a:ext cx="7769225" cy="46147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nb-NO" sz="3400" i="1" dirty="0" smtClean="0"/>
          </a:p>
          <a:p>
            <a:pPr marL="0" indent="0">
              <a:buNone/>
            </a:pPr>
            <a:r>
              <a:rPr lang="nb-NO" sz="3400" i="1" dirty="0" smtClean="0"/>
              <a:t>Arbeidsgiver skal arbeide aktivt, målrettet og planmessig for likestilling mellom kjønnene innenfor sin virksomhet.</a:t>
            </a:r>
          </a:p>
          <a:p>
            <a:pPr marL="0" indent="0">
              <a:buNone/>
            </a:pPr>
            <a:endParaRPr lang="nb-NO" sz="3400" dirty="0" smtClean="0"/>
          </a:p>
          <a:p>
            <a:pPr marL="0" indent="0">
              <a:buNone/>
            </a:pPr>
            <a:r>
              <a:rPr lang="nb-NO" sz="3400" dirty="0" smtClean="0"/>
              <a:t>Utvalget  foreslår at aktivitetsplikten skal omfatte:  </a:t>
            </a:r>
          </a:p>
          <a:p>
            <a:pPr marL="0" indent="0">
              <a:buNone/>
            </a:pPr>
            <a:endParaRPr lang="nb-NO" sz="3400" dirty="0" smtClean="0"/>
          </a:p>
          <a:p>
            <a:r>
              <a:rPr lang="nb-NO" sz="3800" dirty="0" smtClean="0"/>
              <a:t>Rekruttering </a:t>
            </a:r>
          </a:p>
          <a:p>
            <a:r>
              <a:rPr lang="nb-NO" sz="3800" dirty="0" smtClean="0"/>
              <a:t>Lønns- og arbeidsvilkår</a:t>
            </a:r>
          </a:p>
          <a:p>
            <a:r>
              <a:rPr lang="nb-NO" sz="3800" dirty="0" smtClean="0"/>
              <a:t>Arbeidstid (ufrivillig deltid) </a:t>
            </a:r>
          </a:p>
          <a:p>
            <a:r>
              <a:rPr lang="nb-NO" sz="3800" dirty="0" smtClean="0"/>
              <a:t>Individuell tilrettelegging </a:t>
            </a:r>
          </a:p>
          <a:p>
            <a:r>
              <a:rPr lang="nb-NO" sz="3800" dirty="0" smtClean="0"/>
              <a:t>Utviklingsmuligheter </a:t>
            </a:r>
          </a:p>
          <a:p>
            <a:r>
              <a:rPr lang="nb-NO" sz="3800" dirty="0" smtClean="0"/>
              <a:t>Beskyttelse mot seksuell trakassering og trakassering på grunn av kjønn </a:t>
            </a:r>
            <a:endParaRPr lang="nb-NO" sz="38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15.11.2011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Struktur for likestilling 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9E69-0369-42D9-93D1-6B4616DDE51F}" type="slidenum">
              <a:rPr lang="nb-NO" smtClean="0"/>
              <a:pPr/>
              <a:t>7</a:t>
            </a:fld>
            <a:endParaRPr lang="nb-N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dirty="0" smtClean="0"/>
              <a:t>Utvalgets hovedforslag 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9449" y="1556792"/>
            <a:ext cx="7769225" cy="4053434"/>
          </a:xfrm>
        </p:spPr>
        <p:txBody>
          <a:bodyPr>
            <a:normAutofit fontScale="85000" lnSpcReduction="10000"/>
          </a:bodyPr>
          <a:lstStyle/>
          <a:p>
            <a:r>
              <a:rPr lang="nb-NO" dirty="0" smtClean="0"/>
              <a:t>Et direktorat for likestilling med fem regionkontor </a:t>
            </a:r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Et 10-årig utviklingsprogram for lokalt likestillingsarbeid</a:t>
            </a:r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En konkretisering av aktivitetsplikten i likestillingsloven både for offentlige myndigheter og arbeidsgivere </a:t>
            </a:r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Likestillings- og diskrimineringsnemnda gis myndighet til å tilkjenne oppreisning ved brudd på diskrimineringslovene </a:t>
            </a:r>
          </a:p>
          <a:p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15.11.2011 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Struktur for likestilling 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9E69-0369-42D9-93D1-6B4616DDE51F}" type="slidenum">
              <a:rPr lang="nb-NO" smtClean="0"/>
              <a:pPr/>
              <a:t>8</a:t>
            </a:fld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547</Words>
  <Application>Microsoft Office PowerPoint</Application>
  <PresentationFormat>Skjermfremvisning (4:3)</PresentationFormat>
  <Paragraphs>124</Paragraphs>
  <Slides>8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Office-tema</vt:lpstr>
      <vt:lpstr>Struktur for likestilling  </vt:lpstr>
      <vt:lpstr>Mandatet for NOU 2011: 18</vt:lpstr>
      <vt:lpstr>Gjennomførte kartlegginger </vt:lpstr>
      <vt:lpstr>Integreringsstrategien </vt:lpstr>
      <vt:lpstr>Likestillingssatsning i Sverige </vt:lpstr>
      <vt:lpstr>Hållbar Jämställdhet i regi av Sveriges kommuners og landsting (SKL) </vt:lpstr>
      <vt:lpstr>Konkretisering av aktivitetsplikten for arbeidsgivere  </vt:lpstr>
      <vt:lpstr>Utvalgets hovedforslag  </vt:lpstr>
    </vt:vector>
  </TitlesOfParts>
  <Company>STATEN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for likestilling  </dc:title>
  <dc:creator>DSS</dc:creator>
  <cp:lastModifiedBy>bld1355</cp:lastModifiedBy>
  <cp:revision>21</cp:revision>
  <dcterms:created xsi:type="dcterms:W3CDTF">2011-11-11T16:19:34Z</dcterms:created>
  <dcterms:modified xsi:type="dcterms:W3CDTF">2011-11-15T12:31:20Z</dcterms:modified>
</cp:coreProperties>
</file>