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85" r:id="rId2"/>
    <p:sldMasterId id="2147484009" r:id="rId3"/>
    <p:sldMasterId id="2147483805" r:id="rId4"/>
    <p:sldMasterId id="2147483997" r:id="rId5"/>
    <p:sldMasterId id="2147484039" r:id="rId6"/>
  </p:sldMasterIdLst>
  <p:notesMasterIdLst>
    <p:notesMasterId r:id="rId31"/>
  </p:notesMasterIdLst>
  <p:handoutMasterIdLst>
    <p:handoutMasterId r:id="rId32"/>
  </p:handoutMasterIdLst>
  <p:sldIdLst>
    <p:sldId id="356" r:id="rId7"/>
    <p:sldId id="289" r:id="rId8"/>
    <p:sldId id="355" r:id="rId9"/>
    <p:sldId id="288" r:id="rId10"/>
    <p:sldId id="341" r:id="rId11"/>
    <p:sldId id="322" r:id="rId12"/>
    <p:sldId id="290" r:id="rId13"/>
    <p:sldId id="337" r:id="rId14"/>
    <p:sldId id="339" r:id="rId15"/>
    <p:sldId id="292" r:id="rId16"/>
    <p:sldId id="352" r:id="rId17"/>
    <p:sldId id="353" r:id="rId18"/>
    <p:sldId id="354" r:id="rId19"/>
    <p:sldId id="299" r:id="rId20"/>
    <p:sldId id="325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</p:sldIdLst>
  <p:sldSz cx="9144000" cy="6858000" type="screen4x3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C8E"/>
    <a:srgbClr val="0084A3"/>
    <a:srgbClr val="49A942"/>
    <a:srgbClr val="D3D2E3"/>
    <a:srgbClr val="F58025"/>
    <a:srgbClr val="0084A9"/>
    <a:srgbClr val="007BA1"/>
    <a:srgbClr val="BB05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6" autoAdjust="0"/>
    <p:restoredTop sz="87337" autoAdjust="0"/>
  </p:normalViewPr>
  <p:slideViewPr>
    <p:cSldViewPr>
      <p:cViewPr varScale="1">
        <p:scale>
          <a:sx n="112" d="100"/>
          <a:sy n="112" d="100"/>
        </p:scale>
        <p:origin x="-1842" y="-90"/>
      </p:cViewPr>
      <p:guideLst>
        <p:guide orient="horz" pos="2160"/>
        <p:guide orient="horz" pos="1003"/>
        <p:guide orient="horz" pos="913"/>
        <p:guide orient="horz" pos="3884"/>
        <p:guide pos="2880"/>
        <p:guide pos="453"/>
        <p:guide pos="52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672" y="-9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pPr>
              <a:defRPr/>
            </a:pPr>
            <a:fld id="{73E9BA98-C1C7-48B1-B1D3-52AC5EA3894D}" type="datetimeFigureOut">
              <a:rPr lang="nb-NO"/>
              <a:pPr>
                <a:defRPr/>
              </a:pPr>
              <a:t>31.05.2011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pPr>
              <a:defRPr/>
            </a:pPr>
            <a:fld id="{DFD1040B-5BA5-4F8C-8A1E-9E896D100A4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F6E09A-AF6D-4548-848C-B58B07CC9684}" type="datetimeFigureOut">
              <a:rPr lang="nb-NO"/>
              <a:pPr>
                <a:defRPr/>
              </a:pPr>
              <a:t>31.05.2011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0" tIns="47380" rIns="94760" bIns="4738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64340F-740C-4637-B74F-843ABF66B49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E6811-0313-4AC3-88FA-F3F13150101B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6150"/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A3BC4-7CBF-46B8-B74C-0D51C5649BA4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27CC7-60D4-4A84-9D14-C510D7264160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7AFEE-A339-4A02-BF02-9A73B0FE78E3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b="1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E97FC-757B-478E-8697-61A2C1E5EE1E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5A5492-3ABD-40F8-8B60-C68B060EAB52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A7477-AC59-48B5-BB24-445079ECD2D5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F8FCE7-65B2-4AC8-A99B-69142DD7C8C3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DCB733-1673-4368-B675-E7031B00776F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5C2241-2FFD-40BA-AFA8-E14E91821917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71263-6881-4CEE-B4F8-9ADF369B058F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31115E-955B-4B30-9618-3E12D5DF31ED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62F17-9567-4D0E-BDAB-A85E73B8DED4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98625" y="768350"/>
            <a:ext cx="4413250" cy="3309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Plassholder for notater 2"/>
          <p:cNvSpPr>
            <a:spLocks noGrp="1"/>
          </p:cNvSpPr>
          <p:nvPr>
            <p:ph type="body" idx="1"/>
          </p:nvPr>
        </p:nvSpPr>
        <p:spPr bwMode="auto">
          <a:xfrm>
            <a:off x="709613" y="4375150"/>
            <a:ext cx="5680075" cy="51958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9AAC0-9A9C-4EA7-9F6B-08AD487236A4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7275" y="768350"/>
            <a:ext cx="4795838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Plassholder for notater 2"/>
          <p:cNvSpPr>
            <a:spLocks noGrp="1"/>
          </p:cNvSpPr>
          <p:nvPr>
            <p:ph type="body" idx="1"/>
          </p:nvPr>
        </p:nvSpPr>
        <p:spPr bwMode="auto">
          <a:xfrm>
            <a:off x="709613" y="4613275"/>
            <a:ext cx="5680075" cy="4852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DFC812-1A13-4075-A7D7-3EB48374E368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835F3-C098-4BDA-AD46-01445A92AB09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793A18-4706-4116-A299-1D8B8917FC91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5D5420-FC15-4F51-A547-050343D9AB31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37D2E-4EF9-4041-9F86-5CCEDDB4A5D4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Plassholder for notater 2"/>
          <p:cNvSpPr>
            <a:spLocks noGrp="1"/>
          </p:cNvSpPr>
          <p:nvPr>
            <p:ph type="body" idx="1"/>
          </p:nvPr>
        </p:nvSpPr>
        <p:spPr bwMode="auto">
          <a:xfrm>
            <a:off x="344488" y="4613275"/>
            <a:ext cx="6186487" cy="48529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nb-NO" sz="100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0659A5-F62F-414C-8457-57AE48601ACE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1059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7263" y="581025"/>
            <a:ext cx="5016500" cy="37639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DA406A-2FD0-4542-A1D5-366288FBAE0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A45991-FEBD-49C0-839B-27BB7B1F09F9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/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F62386-24F3-4A3E-A919-6B7470143651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CD10A-A7B2-4C38-A4E8-8048B53C4D8B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 noChangeAspect="1"/>
          </p:cNvSpPr>
          <p:nvPr userDrawn="1"/>
        </p:nvSpPr>
        <p:spPr>
          <a:xfrm>
            <a:off x="0" y="2124075"/>
            <a:ext cx="9144000" cy="4032250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6" name="Picture 2" descr="F:\INFO\Grafikk og maler\Grafisk profil\Designprogram for AD\Web\designelement_2010_figurer_hvite300dpi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00438"/>
            <a:ext cx="25384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8" name="Bilde 10" descr="AD_2CX00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2500" y="584200"/>
            <a:ext cx="214153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Sylinder 9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124075" y="4929188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mal</a:t>
            </a:r>
          </a:p>
          <a:p>
            <a:pPr>
              <a:defRPr/>
            </a:pPr>
            <a:r>
              <a:rPr lang="nb-NO" sz="1200" dirty="0"/>
              <a:t>Klikk på utformingsfanen og velg DEPMAL – engelsk.</a:t>
            </a:r>
          </a:p>
          <a:p>
            <a:pPr>
              <a:defRPr/>
            </a:pPr>
            <a:r>
              <a:rPr lang="nb-NO" sz="1200" dirty="0"/>
              <a:t>Eller  velg  DEPMAL– engelsk under ”oppsett”.</a:t>
            </a:r>
          </a:p>
        </p:txBody>
      </p:sp>
      <p:pic>
        <p:nvPicPr>
          <p:cNvPr id="12" name="Picture 2" descr="F:\INFO\Grafikk og maler\Grafisk profil\Designprogram for AD\Web\designelement_2010_figurer_hvite300dpi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346825"/>
            <a:ext cx="4841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319015"/>
            <a:ext cx="7632700" cy="1470025"/>
          </a:xfrm>
        </p:spPr>
        <p:txBody>
          <a:bodyPr anchor="b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406622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256ED48-19B8-4E9F-ABB0-F9D00F7D19D5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7D12-D89D-4CC2-86E4-9270500E6CC4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1F4F735-0996-4F3F-80BA-3F09F88D9E7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5043-82F7-4DA0-9576-3E2A2D6453E3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CFD771E-D1BE-4105-8541-3758966E1EF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6AE5-F095-46C6-9D58-B47382C153F8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5DA7484-81AB-4701-B2A4-D48D8DB7711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 noChangeAspect="1"/>
          </p:cNvSpPr>
          <p:nvPr userDrawn="1"/>
        </p:nvSpPr>
        <p:spPr>
          <a:xfrm>
            <a:off x="0" y="2124075"/>
            <a:ext cx="9144000" cy="4032250"/>
          </a:xfrm>
          <a:prstGeom prst="rect">
            <a:avLst/>
          </a:prstGeom>
          <a:solidFill>
            <a:srgbClr val="008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7" name="Bilde 10" descr="AD_2CX00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00" y="584200"/>
            <a:ext cx="214153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24075" y="4929188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mal</a:t>
            </a:r>
          </a:p>
          <a:p>
            <a:pPr>
              <a:defRPr/>
            </a:pPr>
            <a:r>
              <a:rPr lang="nb-NO" sz="1200" dirty="0"/>
              <a:t>Klikk på utformingsfanen og velg DEPMAL – engelsk.</a:t>
            </a:r>
          </a:p>
          <a:p>
            <a:pPr>
              <a:defRPr/>
            </a:pPr>
            <a:r>
              <a:rPr lang="nb-NO" sz="1200" dirty="0"/>
              <a:t>Eller  velg  DEPMAL– engelsk under ”oppsett”.</a:t>
            </a:r>
          </a:p>
        </p:txBody>
      </p:sp>
      <p:pic>
        <p:nvPicPr>
          <p:cNvPr id="11" name="Picture 2" descr="F:\INFO\Grafikk og maler\Grafisk profil\Designprogram for AD\Web\designelement_2010_figurer_hvite300dpi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25384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319015"/>
            <a:ext cx="7632700" cy="1470025"/>
          </a:xfrm>
        </p:spPr>
        <p:txBody>
          <a:bodyPr anchor="b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406622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A5A885E-DB93-440B-95B8-D17BC842B7B0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nynorsk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nynorsk under ”språk”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4740275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/>
              <a:t>Tips bunntekst:</a:t>
            </a:r>
          </a:p>
          <a:p>
            <a:pPr>
              <a:defRPr/>
            </a:pPr>
            <a:r>
              <a:rPr lang="nb-NO" sz="1200"/>
              <a:t>For å vise nummer, tittel og dato på presentasjonen:</a:t>
            </a:r>
          </a:p>
          <a:p>
            <a:pPr>
              <a:defRPr/>
            </a:pPr>
            <a:r>
              <a:rPr lang="nb-NO" sz="1200"/>
              <a:t>Velg Sett inn &gt; Topptekst og bunntekst -&gt; Huk av for ønsket tekst.</a:t>
            </a:r>
          </a:p>
          <a:p>
            <a:pPr>
              <a:defRPr/>
            </a:pPr>
            <a:endParaRPr lang="nb-NO" sz="1200" dirty="0"/>
          </a:p>
        </p:txBody>
      </p:sp>
      <p:cxnSp>
        <p:nvCxnSpPr>
          <p:cNvPr id="7" name="Vinkel 6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2000-5A4B-4278-97EB-2C9C37D0D969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EF18E46-2C46-48CF-854F-B7B540FDD71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nynorsk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nynorsk under ”språk”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60588" y="4740275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/>
              <a:t>Tips bunntekst:</a:t>
            </a:r>
          </a:p>
          <a:p>
            <a:pPr>
              <a:defRPr/>
            </a:pPr>
            <a:r>
              <a:rPr lang="nb-NO" sz="1200"/>
              <a:t>For å vise nummer, tittel og dato på presentasjonen:</a:t>
            </a:r>
          </a:p>
          <a:p>
            <a:pPr>
              <a:defRPr/>
            </a:pPr>
            <a:r>
              <a:rPr lang="nb-NO" sz="1200"/>
              <a:t>Velg Sett inn &gt; Topptekst og bunntekst -&gt; Huk av for ønsket tekst.</a:t>
            </a:r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FA75-67A3-41C8-8EA3-00CF05474163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00D1D10-DB50-4356-B8B1-3EC6EA8F38B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198893" y="0"/>
            <a:ext cx="1945107" cy="6345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7E62-5990-47B2-9E45-ABF9E53F31AD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9C9EE9E-A674-474D-9425-DE305549EA7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36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43561-61A2-4118-9AD3-3832BC8E0D67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2040AE8-3C02-4818-A11C-D93FC0FFEFE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4 vertikale bilder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42FF-D6A8-44DE-952B-9499B920D1F2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5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C79C674-7B0D-4053-A466-E41FAC88712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305050" y="3716338"/>
            <a:ext cx="2016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15C2-A763-44B4-8FD8-246837C9F5F8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B36FE9F-2B19-4ECF-BFD1-DA8BE6A1806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nynorsk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nynorsk under ”språk”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4708525"/>
            <a:ext cx="18367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</a:t>
            </a:r>
            <a:r>
              <a:rPr lang="nb-NO" sz="1200"/>
              <a:t>å vise nummer, tittel og dato </a:t>
            </a:r>
            <a:r>
              <a:rPr lang="nb-NO" sz="1200" dirty="0"/>
              <a:t>på presentasjonen:</a:t>
            </a:r>
          </a:p>
          <a:p>
            <a:pPr>
              <a:defRPr/>
            </a:pPr>
            <a:r>
              <a:rPr lang="nb-NO" sz="1200"/>
              <a:t>Velg Sett inn &gt; Topptekst </a:t>
            </a:r>
            <a:r>
              <a:rPr lang="nb-NO" sz="1200" dirty="0"/>
              <a:t>og bunntekst -&gt; Huk av for ønsket tekst.</a:t>
            </a:r>
          </a:p>
        </p:txBody>
      </p:sp>
      <p:cxnSp>
        <p:nvCxnSpPr>
          <p:cNvPr id="7" name="Vinkel 6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AB7C-2B14-4D90-8891-99F476EA73DF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74AA5FD-E617-4108-9D66-E605316E34A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305050" y="3716338"/>
            <a:ext cx="2016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6535-DEB5-4310-988E-3C0E2F1E53EE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CA90E18-3D5A-473A-AD62-63562DB8785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 med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3716338"/>
            <a:ext cx="2016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  <a:solidFill>
            <a:schemeClr val="bg1">
              <a:alpha val="60000"/>
            </a:schemeClr>
          </a:solidFill>
        </p:spPr>
        <p:txBody>
          <a:bodyPr lIns="900000" tIns="180000" rIns="900000" bIns="180000" anchor="ctr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0602-21AA-45C4-84CE-1FF953FCB221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24B245F-0C27-442F-95DB-658B331844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FD6D5-CE9D-49C2-A5DD-AE45F7B0E6F7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9F21D38-6618-4AD5-BF06-D46E151EA31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C178-A520-4BE0-8085-940693ED1169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647CC00-02A5-49E8-8FEE-3E2E7C9BB53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2139-CA37-443D-9596-22B3F5EC70CB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C7B133F-04AB-4B59-BFB9-436F3F2419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 noChangeAspect="1"/>
          </p:cNvSpPr>
          <p:nvPr userDrawn="1"/>
        </p:nvSpPr>
        <p:spPr>
          <a:xfrm>
            <a:off x="0" y="2124075"/>
            <a:ext cx="9144000" cy="4032250"/>
          </a:xfrm>
          <a:prstGeom prst="rect">
            <a:avLst/>
          </a:prstGeom>
          <a:solidFill>
            <a:srgbClr val="49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7" name="Bilde 10" descr="AD_2CX00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00" y="584200"/>
            <a:ext cx="214153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24075" y="4929188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mal</a:t>
            </a:r>
          </a:p>
          <a:p>
            <a:pPr>
              <a:defRPr/>
            </a:pPr>
            <a:r>
              <a:rPr lang="nb-NO" sz="1200" dirty="0"/>
              <a:t>Klikk på utformingsfanen og velg DEPMAL – engelsk.</a:t>
            </a:r>
          </a:p>
          <a:p>
            <a:pPr>
              <a:defRPr/>
            </a:pPr>
            <a:r>
              <a:rPr lang="nb-NO" sz="1200" dirty="0"/>
              <a:t>Eller  velg  DEPMAL– engelsk under ”oppsett”.</a:t>
            </a:r>
          </a:p>
        </p:txBody>
      </p:sp>
      <p:pic>
        <p:nvPicPr>
          <p:cNvPr id="11" name="Picture 2" descr="F:\INFO\Grafikk og maler\Grafisk profil\Designprogram for AD\Web\designelement_2010_figurer_hvite300dpi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25384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319015"/>
            <a:ext cx="7632700" cy="1470025"/>
          </a:xfrm>
        </p:spPr>
        <p:txBody>
          <a:bodyPr anchor="b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406622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56BC6FD4-079B-4EBD-B617-089636696227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nynorsk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nynorsk under ”språk”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 userDrawn="1"/>
        </p:nvSpPr>
        <p:spPr>
          <a:xfrm>
            <a:off x="-2160588" y="4740275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/>
              <a:t>Tips bunntekst:</a:t>
            </a:r>
          </a:p>
          <a:p>
            <a:pPr>
              <a:defRPr/>
            </a:pPr>
            <a:r>
              <a:rPr lang="nb-NO" sz="1200"/>
              <a:t>For å vise nummer, tittel og dato på presentasjonen:</a:t>
            </a:r>
          </a:p>
          <a:p>
            <a:pPr>
              <a:defRPr/>
            </a:pPr>
            <a:r>
              <a:rPr lang="nb-NO" sz="1200"/>
              <a:t>Velg Sett inn &gt; Topptekst og bunntekst -&gt; Huk av for ønsket tekst.</a:t>
            </a:r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4BE5-B0FD-4834-BC74-82A714A1C32F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1455513-805C-47C6-8433-4999124358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nynorsk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nynorsk under ”språk”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60588" y="4740275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/>
              <a:t>Tips bunntekst:</a:t>
            </a:r>
          </a:p>
          <a:p>
            <a:pPr>
              <a:defRPr/>
            </a:pPr>
            <a:r>
              <a:rPr lang="nb-NO" sz="1200"/>
              <a:t>For å vise nummer, tittel og dato på presentasjonen:</a:t>
            </a:r>
          </a:p>
          <a:p>
            <a:pPr>
              <a:defRPr/>
            </a:pPr>
            <a:r>
              <a:rPr lang="nb-NO" sz="1200"/>
              <a:t>Velg Sett inn &gt; Topptekst og bunntekst -&gt; Huk av for ønsket tekst.</a:t>
            </a:r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264C-EF8E-491E-831D-004F706430F3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B746AD0-3C3E-4877-83FC-C68B680620B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198893" y="0"/>
            <a:ext cx="1945107" cy="6345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409B-52FC-4AA4-9FF1-3EEE973B2C89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0FB28F9-CE31-4793-AB4E-1A71D76DD29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36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DC60B-F53A-475D-A57A-2FE18F806032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3EE81E8-DE67-4CED-B827-F4F0E8C1ECD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24075" y="4652963"/>
            <a:ext cx="18367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/>
              <a:t>Tips bunntekst:</a:t>
            </a:r>
          </a:p>
          <a:p>
            <a:pPr>
              <a:defRPr/>
            </a:pPr>
            <a:r>
              <a:rPr lang="nb-NO" sz="1200"/>
              <a:t>For å vise nummer, tittel og dato på presentasjonen:</a:t>
            </a:r>
          </a:p>
          <a:p>
            <a:pPr>
              <a:defRPr/>
            </a:pPr>
            <a:r>
              <a:rPr lang="nb-NO" sz="1200"/>
              <a:t>Velg Sett inn &gt; Topptekst og bunntekst -&gt; Huk av for ønsket tekst.</a:t>
            </a:r>
            <a:endParaRPr lang="nb-NO" sz="1200" dirty="0"/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nynorsk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nynorsk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2B2F-3152-4930-A85A-BEC68B82152E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71BDE41-31F3-4443-A184-9B60E112CAC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4 vertikale bilder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ACE6-D12B-460C-ADFC-0B5AD1F76B9A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5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25E0B91-A1B1-4443-A845-ECB380B589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305050" y="3716338"/>
            <a:ext cx="2016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B82F-17A1-49EE-B46E-058B0C1764AF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1EDBFBE-D6D6-4FD3-AD41-1B1D338BEEE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305050" y="3716338"/>
            <a:ext cx="2016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4E30-FBD7-45D6-A420-C558950D67C4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EDBD0F5-FBE3-4BEB-914E-2585050D7BA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 med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3716338"/>
            <a:ext cx="2016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  <a:solidFill>
            <a:schemeClr val="bg1">
              <a:alpha val="60000"/>
            </a:schemeClr>
          </a:solidFill>
        </p:spPr>
        <p:txBody>
          <a:bodyPr lIns="900000" tIns="180000" rIns="900000" bIns="180000" anchor="ctr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CFA9-2256-47E4-AB39-28EFC95833E8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066837E-A44E-4947-9448-06ABA9BBA6C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D71B-A3B3-44DC-A9D6-B657768D78C1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3B29C58-08C0-4BF5-A702-0AD06429E21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378B-B292-42C3-BA02-87E0C02156B9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EB9A14B-1E32-4981-B5AD-FAC82234982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50BB-B4B4-4541-B287-46E1BF23B840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627AED8-EE20-4FFD-905E-D34C23F2E1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 noChangeAspect="1"/>
          </p:cNvSpPr>
          <p:nvPr userDrawn="1"/>
        </p:nvSpPr>
        <p:spPr>
          <a:xfrm>
            <a:off x="0" y="2124075"/>
            <a:ext cx="9144000" cy="4032250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Startside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197100" y="4976813"/>
            <a:ext cx="1836737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norsk mal</a:t>
            </a:r>
          </a:p>
          <a:p>
            <a:pPr>
              <a:defRPr/>
            </a:pPr>
            <a:r>
              <a:rPr lang="nb-NO" sz="1200" dirty="0"/>
              <a:t>Klikk på utformingsfanen og velg først ikon; DEPMAL – norsk.</a:t>
            </a:r>
          </a:p>
          <a:p>
            <a:pPr>
              <a:defRPr/>
            </a:pPr>
            <a:r>
              <a:rPr lang="nb-NO" sz="1200" dirty="0"/>
              <a:t>Eller  velg  DEPMAL– norsk under ”oppsett”.</a:t>
            </a:r>
          </a:p>
        </p:txBody>
      </p:sp>
      <p:pic>
        <p:nvPicPr>
          <p:cNvPr id="10" name="Bilde 10" descr="AD_2CX00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19438" y="608013"/>
            <a:ext cx="29051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INFO\Grafikk og maler\Grafisk profil\Designprogram for AD\Web\designelement_2010_figurer_hvite300dpi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25384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319015"/>
            <a:ext cx="7632700" cy="1470025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406622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123736EC-8037-4D6F-AC99-57D6671E1D4B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Vinkel 3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60588" y="4740275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/>
              <a:t>Tips bunntekst:</a:t>
            </a:r>
          </a:p>
          <a:p>
            <a:pPr>
              <a:defRPr/>
            </a:pPr>
            <a:r>
              <a:rPr lang="nb-NO" sz="1200"/>
              <a:t>For å vise nummer, tittel og dato på presentasjonen:</a:t>
            </a:r>
          </a:p>
          <a:p>
            <a:pPr>
              <a:defRPr/>
            </a:pPr>
            <a:r>
              <a:rPr lang="nb-NO" sz="1200"/>
              <a:t>Velg Sett inn &gt; Topptekst og bunntekst -&gt; Huk av for ønsket tekst.</a:t>
            </a:r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38F1-1612-4302-991D-0D9000FDBCB1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5EC75C0-1846-4A09-BE2E-69053FC3E7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2160588" y="4740275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/>
              <a:t>Tips bunntekst:</a:t>
            </a:r>
          </a:p>
          <a:p>
            <a:pPr>
              <a:defRPr/>
            </a:pPr>
            <a:r>
              <a:rPr lang="nb-NO" sz="1200"/>
              <a:t>For å vise nummer, tittel og dato på presentasjonen:</a:t>
            </a:r>
          </a:p>
          <a:p>
            <a:pPr>
              <a:defRPr/>
            </a:pPr>
            <a:r>
              <a:rPr lang="nb-NO" sz="1200"/>
              <a:t>Velg Sett inn &gt; Topptekst og bunntekst -&gt; Huk av for ønsket tekst.</a:t>
            </a:r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AD0A-875B-4BFD-A1BC-A65A1AC749CD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B05D990-7D78-4BAF-9BAF-BEFCFEE685D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198893" y="0"/>
            <a:ext cx="1945107" cy="6345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F838-190F-403D-898E-9AA2C490568B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4F9A77A-FDE1-40B7-A414-5366B62FD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BA30-8BD4-4E19-BE77-427FD6365479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D8E0F1F-DE8B-485D-AA53-4D4E669CE60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47E6-17B0-4B08-B94B-09D38EC90400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5726F10-53A1-4DF6-8BD8-FF4D8881B96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4 vertikale bilder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D389-2E47-4D7F-95CD-BE667B486681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76464BA-8510-4087-BE30-407DB951E59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45DB-5C55-4C2B-A409-B2CFB3EDBC41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E0813B0-DE0A-49F3-94E2-3137EF1AA55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339975" y="3141663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7F85-C19A-471E-8FE2-8311553A9722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F2587BD-C0CC-4979-A6CD-FAE482B73BA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 med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39975" y="3141663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  <a:solidFill>
            <a:schemeClr val="bg1">
              <a:alpha val="60000"/>
            </a:schemeClr>
          </a:solidFill>
        </p:spPr>
        <p:txBody>
          <a:bodyPr lIns="900000" tIns="180000" rIns="900000" bIns="180000" anchor="ctr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DBBA-2BB3-4B8F-A817-AE895A06B334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4660DBE-9B1E-4CC7-8185-3F6CDF1DEC9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693D-A5FD-45B3-A77F-AF54DDC4FA85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94157F1-10A2-4764-B34D-7892DB2431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F422-05A5-41A3-8A3F-CFA1C1BC96E4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399F3D1-7C19-4CEA-9020-490816C0095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6868-21CA-44EF-B700-404AB330C602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C3E09FC-0C3C-45DD-9CEA-23E134D7842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 noChangeAspect="1"/>
          </p:cNvSpPr>
          <p:nvPr userDrawn="1"/>
        </p:nvSpPr>
        <p:spPr>
          <a:xfrm>
            <a:off x="0" y="2124075"/>
            <a:ext cx="9144000" cy="4032250"/>
          </a:xfrm>
          <a:prstGeom prst="rect">
            <a:avLst/>
          </a:prstGeom>
          <a:solidFill>
            <a:srgbClr val="008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Startside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197100" y="4976813"/>
            <a:ext cx="1836737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norsk mal</a:t>
            </a:r>
          </a:p>
          <a:p>
            <a:pPr>
              <a:defRPr/>
            </a:pPr>
            <a:r>
              <a:rPr lang="nb-NO" sz="1200" dirty="0"/>
              <a:t>Klikk på utformingsfanen og velg først ikon; DEPMAL – norsk.</a:t>
            </a:r>
          </a:p>
          <a:p>
            <a:pPr>
              <a:defRPr/>
            </a:pPr>
            <a:r>
              <a:rPr lang="nb-NO" sz="1200" dirty="0"/>
              <a:t>Eller  velg  DEPMAL– norsk under ”oppsett”.</a:t>
            </a:r>
          </a:p>
        </p:txBody>
      </p:sp>
      <p:pic>
        <p:nvPicPr>
          <p:cNvPr id="10" name="Bilde 10" descr="AD_2CX00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19438" y="608013"/>
            <a:ext cx="29051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INFO\Grafikk og maler\Grafisk profil\Designprogram for AD\Web\designelement_2010_figurer_hvite300dpi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25384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319015"/>
            <a:ext cx="7632700" cy="1470025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406622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EC0302B-37E4-4AC7-9811-A7CB36D73D9D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36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900A-2EDF-489C-90A3-65974F373BE6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12BB4EF-2B1B-4FDB-AD73-DD3187110EE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Vinkel 3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60588" y="4740275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/>
              <a:t>Tips bunntekst:</a:t>
            </a:r>
          </a:p>
          <a:p>
            <a:pPr>
              <a:defRPr/>
            </a:pPr>
            <a:r>
              <a:rPr lang="nb-NO" sz="1200"/>
              <a:t>For å vise nummer, tittel og dato på presentasjonen:</a:t>
            </a:r>
          </a:p>
          <a:p>
            <a:pPr>
              <a:defRPr/>
            </a:pPr>
            <a:r>
              <a:rPr lang="nb-NO" sz="1200"/>
              <a:t>Velg Sett inn &gt; Topptekst og bunntekst -&gt; Huk av for ønsket tekst.</a:t>
            </a:r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078E-2687-451C-929A-9A1E7F35E938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2F989B0-D508-4F67-9000-5DD155CC6CC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2160588" y="4740275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/>
              <a:t>Tips bunntekst:</a:t>
            </a:r>
          </a:p>
          <a:p>
            <a:pPr>
              <a:defRPr/>
            </a:pPr>
            <a:r>
              <a:rPr lang="nb-NO" sz="1200"/>
              <a:t>For å vise nummer, tittel og dato på presentasjonen:</a:t>
            </a:r>
          </a:p>
          <a:p>
            <a:pPr>
              <a:defRPr/>
            </a:pPr>
            <a:r>
              <a:rPr lang="nb-NO" sz="1200"/>
              <a:t>Velg Sett inn &gt; Topptekst og bunntekst -&gt; Huk av for ønsket tekst.</a:t>
            </a:r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B289-2A66-472A-A2EC-D33CFE62A98F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3C8A960-312E-4AA3-862A-64EE2AC2824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46A9-66D7-4B60-9E02-0E44F131418B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03FA173-9AF8-4B82-B109-2A57A4BD409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E8A23-8483-4F58-9B0B-6FE190FC8136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FE22EEB-6379-4FD5-B7A6-DBDC4A58D1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4 vertikale bilder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5ACA-1DCF-45F6-9ECC-BDC5729D6F3C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85C3C16-4713-408B-98BA-432E0077654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A8E0-BD30-48C5-B2E5-90E61ABF625A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660655F-2AD8-43F2-B8F3-DD45674ABE7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339975" y="3141663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6749-843F-421F-A3FD-60B91B1EB5D6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6DD8099-D15C-453E-9A44-ACF545DB887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 med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39975" y="3141663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  <a:solidFill>
            <a:schemeClr val="bg1">
              <a:alpha val="60000"/>
            </a:schemeClr>
          </a:solidFill>
        </p:spPr>
        <p:txBody>
          <a:bodyPr lIns="900000" tIns="180000" rIns="900000" bIns="180000" anchor="ctr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B3C1-84E3-4C2D-B13D-E651EA01ADF1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6767E37-B090-4260-B1BE-9A0F2E2EF23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C6F4-1910-4048-B631-BB593859A98F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90CCC9F-0B07-47F3-9607-F44E1026EBE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D764-E83D-40E5-864A-3BFB17F79D2A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4A939D1-36E6-43D3-B1E9-44A931AA4E8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4 vertikale bilder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4935-7AAF-4292-91B7-69B8864A71B3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5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2F7264D-46B7-48D5-B590-C88D1623E57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FEDC-2001-4DB7-B18E-AAEF9BA5252B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8C3AC9E-6991-4955-9932-1A6E40F1D2B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 noChangeAspect="1"/>
          </p:cNvSpPr>
          <p:nvPr userDrawn="1"/>
        </p:nvSpPr>
        <p:spPr>
          <a:xfrm>
            <a:off x="0" y="2124075"/>
            <a:ext cx="9144000" cy="4032250"/>
          </a:xfrm>
          <a:prstGeom prst="rect">
            <a:avLst/>
          </a:prstGeom>
          <a:solidFill>
            <a:srgbClr val="49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Startside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197100" y="4976813"/>
            <a:ext cx="1836737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norsk mal</a:t>
            </a:r>
          </a:p>
          <a:p>
            <a:pPr>
              <a:defRPr/>
            </a:pPr>
            <a:r>
              <a:rPr lang="nb-NO" sz="1200" dirty="0"/>
              <a:t>Klikk på utformingsfanen og velg først ikon; DEPMAL – norsk.</a:t>
            </a:r>
          </a:p>
          <a:p>
            <a:pPr>
              <a:defRPr/>
            </a:pPr>
            <a:r>
              <a:rPr lang="nb-NO" sz="1200" dirty="0"/>
              <a:t>Eller  velg  DEPMAL– norsk under ”oppsett”.</a:t>
            </a:r>
          </a:p>
        </p:txBody>
      </p:sp>
      <p:pic>
        <p:nvPicPr>
          <p:cNvPr id="10" name="Bilde 10" descr="AD_2CX00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19438" y="608013"/>
            <a:ext cx="29051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INFO\Grafikk og maler\Grafisk profil\Designprogram for AD\Web\designelement_2010_figurer_hvite300dpi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25384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319015"/>
            <a:ext cx="7632700" cy="1470025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406622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5754542C-2BF0-4507-9634-B59F9E133C1F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Vinkel 3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60588" y="4740275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/>
              <a:t>Tips bunntekst:</a:t>
            </a:r>
          </a:p>
          <a:p>
            <a:pPr>
              <a:defRPr/>
            </a:pPr>
            <a:r>
              <a:rPr lang="nb-NO" sz="1200"/>
              <a:t>For å vise nummer, tittel og dato på presentasjonen:</a:t>
            </a:r>
          </a:p>
          <a:p>
            <a:pPr>
              <a:defRPr/>
            </a:pPr>
            <a:r>
              <a:rPr lang="nb-NO" sz="1200"/>
              <a:t>Velg Sett inn &gt; Topptekst og bunntekst -&gt; Huk av for ønsket tekst.</a:t>
            </a:r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5A9C-3891-408E-9493-6BA901862BFB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470F0DF-8503-4F4A-A9D7-ADC1CB413E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2160588" y="4740275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/>
              <a:t>Tips bunntekst:</a:t>
            </a:r>
          </a:p>
          <a:p>
            <a:pPr>
              <a:defRPr/>
            </a:pPr>
            <a:r>
              <a:rPr lang="nb-NO" sz="1200"/>
              <a:t>For å vise nummer, tittel og dato på presentasjonen:</a:t>
            </a:r>
          </a:p>
          <a:p>
            <a:pPr>
              <a:defRPr/>
            </a:pPr>
            <a:r>
              <a:rPr lang="nb-NO" sz="1200"/>
              <a:t>Velg Sett inn &gt; Topptekst og bunntekst -&gt; Huk av for ønsket tekst.</a:t>
            </a:r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F05E-C1EC-42DE-AC0D-AFC999937E5E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5DDDB85-EF6A-4A96-918D-6E47FE4A3E6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99A9-0612-4DB2-A9C9-23CAA4802BC8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4601543-CC28-42E6-AC5F-3D60C8168A9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2547-A656-4D9E-9768-076930E2FB67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B20B049-42FD-4456-86E0-319BF2134B2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4 vertikale bilder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044BB-CADF-4508-A597-19599C5F9B5B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A6C02CE-1878-44D6-B8D8-0043E510115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AA4B-0C88-4914-99BC-4155DCC00D11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67EB34E-780A-4733-916A-8D541AF324E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339975" y="3141663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FC96-C0C4-4384-85AC-D0E798E002B2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EF08ED3-24C9-43CD-AE1F-8D6F8133E45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 med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39975" y="3141663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  <a:solidFill>
            <a:schemeClr val="bg1">
              <a:alpha val="60000"/>
            </a:schemeClr>
          </a:solidFill>
        </p:spPr>
        <p:txBody>
          <a:bodyPr lIns="900000" tIns="180000" rIns="900000" bIns="180000" anchor="ctr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40328-2B15-4C84-8A92-107BCF76C848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6DC5063-A35A-43A2-84FB-3FA3598A449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305050" y="3716338"/>
            <a:ext cx="2016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7D55-B30C-44C7-A7E0-8DEFD5BFF840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5E9A1AD-56FD-499F-9C65-B858B9A666A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131D-5AD3-44DC-B749-D2FAC2A30994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A117BF8-B033-4EB1-A0FE-BF4DC591761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85AF-5D6A-4B94-A9AB-86B055EDA7F7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822A717-8D00-4803-A202-2FF16E1D9D6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28D4-A656-4D52-85EF-9B4C0F49EA7F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CC4D9C7-4907-4898-A4C0-F27A3D77367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305050" y="3716338"/>
            <a:ext cx="2016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9921-AA13-4696-BF8E-8A0C3874DD82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4ECFDCA-6B38-4FBF-8CD3-2DFFECCB8C8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 med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3716338"/>
            <a:ext cx="2016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  <a:solidFill>
            <a:schemeClr val="bg1">
              <a:alpha val="60000"/>
            </a:schemeClr>
          </a:solidFill>
        </p:spPr>
        <p:txBody>
          <a:bodyPr lIns="900000" tIns="180000" rIns="900000" bIns="180000" anchor="ctr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F347-FFA1-40D9-978E-2E223AC28E8E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F88A6D0-6682-4BEF-8376-70CE5A92A44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 noChangeAspect="1"/>
          </p:cNvSpPr>
          <p:nvPr/>
        </p:nvSpPr>
        <p:spPr>
          <a:xfrm>
            <a:off x="0" y="6345238"/>
            <a:ext cx="9144000" cy="539750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45250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AA33AEF-06F5-4357-AD4D-643AA5B05E38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55650" y="6445250"/>
            <a:ext cx="2859088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616575" y="6499225"/>
            <a:ext cx="3168650" cy="2460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Arbeidsdepartementet</a:t>
            </a:r>
          </a:p>
        </p:txBody>
      </p:sp>
      <p:pic>
        <p:nvPicPr>
          <p:cNvPr id="1032" name="Picture 2" descr="F:\INFO\Grafikk og maler\Grafisk profil\Designprogram for AD\Web\designelement_2010_figurer_hvite300dpi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348413"/>
            <a:ext cx="585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3175" y="6443663"/>
            <a:ext cx="209550" cy="355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955526F-8094-4AEE-BE8F-A01E840DB12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 noChangeAspect="1"/>
          </p:cNvSpPr>
          <p:nvPr/>
        </p:nvSpPr>
        <p:spPr>
          <a:xfrm>
            <a:off x="0" y="6345238"/>
            <a:ext cx="9144000" cy="539750"/>
          </a:xfrm>
          <a:prstGeom prst="rect">
            <a:avLst/>
          </a:prstGeom>
          <a:solidFill>
            <a:srgbClr val="008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45250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890F55C-F3FC-40D9-AED8-6E878F0C0969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5250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616575" y="6499225"/>
            <a:ext cx="3168650" cy="2460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Arbeidsdepartementet</a:t>
            </a:r>
          </a:p>
        </p:txBody>
      </p:sp>
      <p:pic>
        <p:nvPicPr>
          <p:cNvPr id="2056" name="Picture 2" descr="F:\INFO\Grafikk og maler\Grafisk profil\Designprogram for AD\Web\designelement_2010_figurer_hvite300dpi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348413"/>
            <a:ext cx="585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3175" y="6443663"/>
            <a:ext cx="209550" cy="355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89BD1A5-E9AA-479A-9759-87377247AE8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 noChangeAspect="1"/>
          </p:cNvSpPr>
          <p:nvPr/>
        </p:nvSpPr>
        <p:spPr>
          <a:xfrm>
            <a:off x="0" y="6345238"/>
            <a:ext cx="9144000" cy="539750"/>
          </a:xfrm>
          <a:prstGeom prst="rect">
            <a:avLst/>
          </a:prstGeom>
          <a:solidFill>
            <a:srgbClr val="49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075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3076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45250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64A7EE0-F108-45FA-A036-4C4AC819A1FC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5250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616575" y="6499225"/>
            <a:ext cx="3168650" cy="2460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Arbeidsdepartementet</a:t>
            </a:r>
          </a:p>
        </p:txBody>
      </p:sp>
      <p:pic>
        <p:nvPicPr>
          <p:cNvPr id="3080" name="Picture 2" descr="F:\INFO\Grafikk og maler\Grafisk profil\Designprogram for AD\Web\designelement_2010_figurer_hvite300dpi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348413"/>
            <a:ext cx="585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3175" y="6443663"/>
            <a:ext cx="209550" cy="355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2A7B962-8284-46DB-85C8-FE8AC18547D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>
            <a:spLocks noChangeAspect="1"/>
          </p:cNvSpPr>
          <p:nvPr/>
        </p:nvSpPr>
        <p:spPr>
          <a:xfrm>
            <a:off x="0" y="6345238"/>
            <a:ext cx="9144000" cy="539750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099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4100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843338" y="6443663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17CF388-D597-495D-AADC-805245C06A40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3663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903913" y="6443663"/>
            <a:ext cx="2881312" cy="3571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Ministry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Labour</a:t>
            </a:r>
          </a:p>
        </p:txBody>
      </p:sp>
      <p:pic>
        <p:nvPicPr>
          <p:cNvPr id="4104" name="Picture 2" descr="F:\INFO\Grafikk og maler\Grafisk profil\Designprogram for AD\Web\designelement_2010_figurer_hvite300dpi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348413"/>
            <a:ext cx="585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3175" y="6443663"/>
            <a:ext cx="209550" cy="355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E4C8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316419F-4BA5-4A41-8BD3-C9E24514046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>
            <a:spLocks noChangeAspect="1"/>
          </p:cNvSpPr>
          <p:nvPr/>
        </p:nvSpPr>
        <p:spPr>
          <a:xfrm>
            <a:off x="0" y="6345238"/>
            <a:ext cx="9144000" cy="539750"/>
          </a:xfrm>
          <a:prstGeom prst="rect">
            <a:avLst/>
          </a:prstGeom>
          <a:solidFill>
            <a:srgbClr val="008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123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5124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843338" y="6443663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3565C8C-FC71-421F-8A37-5B25FEBA0862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3663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903913" y="6443663"/>
            <a:ext cx="2881312" cy="3571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Ministry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Labour</a:t>
            </a:r>
          </a:p>
        </p:txBody>
      </p:sp>
      <p:pic>
        <p:nvPicPr>
          <p:cNvPr id="5128" name="Picture 2" descr="F:\INFO\Grafikk og maler\Grafisk profil\Designprogram for AD\Web\designelement_2010_figurer_hvite300dpi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348413"/>
            <a:ext cx="585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3175" y="6443663"/>
            <a:ext cx="209550" cy="355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84A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667311F-2905-4602-8FA2-0F1E14B7FC6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>
            <a:spLocks noChangeAspect="1"/>
          </p:cNvSpPr>
          <p:nvPr/>
        </p:nvSpPr>
        <p:spPr>
          <a:xfrm>
            <a:off x="0" y="6345238"/>
            <a:ext cx="9144000" cy="539750"/>
          </a:xfrm>
          <a:prstGeom prst="rect">
            <a:avLst/>
          </a:prstGeom>
          <a:solidFill>
            <a:srgbClr val="49A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14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614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843338" y="6443663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D181EEA-E6EF-4255-997E-81EF9D874D88}" type="datetime4">
              <a:rPr lang="nb-NO"/>
              <a:pPr>
                <a:defRPr/>
              </a:pPr>
              <a:t>31. mai 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3663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903913" y="6443663"/>
            <a:ext cx="2881312" cy="3571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Ministry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Labour</a:t>
            </a:r>
          </a:p>
        </p:txBody>
      </p:sp>
      <p:pic>
        <p:nvPicPr>
          <p:cNvPr id="6152" name="Picture 2" descr="F:\INFO\Grafikk og maler\Grafisk profil\Designprogram for AD\Web\designelement_2010_figurer_hvite300dpi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348413"/>
            <a:ext cx="585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3175" y="6443663"/>
            <a:ext cx="209550" cy="355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49A9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83D9521-6497-4FA1-BC12-D30A385E150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1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70400" y="0"/>
            <a:ext cx="4673600" cy="19891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0900" name="Plassholder for lysbildenumm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090876-56AD-41C4-9F3C-B98834430491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b-NO" smtClean="0"/>
          </a:p>
        </p:txBody>
      </p:sp>
      <p:pic>
        <p:nvPicPr>
          <p:cNvPr id="2050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70400" y="1844675"/>
            <a:ext cx="4673600" cy="28082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70400" y="4508500"/>
            <a:ext cx="4673600" cy="23701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844675"/>
            <a:ext cx="4716463" cy="28082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508500"/>
            <a:ext cx="4716463" cy="23780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0"/>
            <a:ext cx="4716463" cy="19891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tel 2"/>
          <p:cNvSpPr txBox="1">
            <a:spLocks/>
          </p:cNvSpPr>
          <p:nvPr/>
        </p:nvSpPr>
        <p:spPr bwMode="auto">
          <a:xfrm>
            <a:off x="0" y="1484313"/>
            <a:ext cx="9144000" cy="2808287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7500"/>
          </a:bodyPr>
          <a:lstStyle/>
          <a:p>
            <a:pPr algn="ctr">
              <a:defRPr/>
            </a:pPr>
            <a:r>
              <a:rPr lang="nb-NO" sz="2400"/>
              <a:t>Prop. 130 L (2010–2011):</a:t>
            </a:r>
            <a:r>
              <a:rPr lang="nb-NO" sz="3200"/>
              <a:t/>
            </a:r>
            <a:br>
              <a:rPr lang="nb-NO" sz="3200"/>
            </a:br>
            <a:r>
              <a:rPr lang="nb-NO" sz="3200"/>
              <a:t>Ny uføretrygd og </a:t>
            </a:r>
            <a:br>
              <a:rPr lang="nb-NO" sz="3200"/>
            </a:br>
            <a:r>
              <a:rPr lang="nb-NO" sz="3200"/>
              <a:t>alderspensjon til uføre</a:t>
            </a:r>
          </a:p>
          <a:p>
            <a:pPr algn="ctr">
              <a:defRPr/>
            </a:pPr>
            <a:endParaRPr lang="nb-NO" sz="3200">
              <a:latin typeface="Verdana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nb-NO" sz="2100"/>
              <a:t>Statsminister Jens Stoltenberg og</a:t>
            </a:r>
            <a:br>
              <a:rPr lang="nb-NO" sz="2100"/>
            </a:br>
            <a:r>
              <a:rPr lang="nb-NO" sz="2100"/>
              <a:t>arbeidsminister Hanne Bjurstrøm</a:t>
            </a:r>
            <a:endParaRPr lang="nb-NO" sz="3200"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8101012" cy="1143000"/>
          </a:xfrm>
        </p:spPr>
        <p:txBody>
          <a:bodyPr/>
          <a:lstStyle/>
          <a:p>
            <a:pPr eaLnBrk="1" hangingPunct="1"/>
            <a:r>
              <a:rPr lang="nb-NO" smtClean="0"/>
              <a:t>Nytt beregningsprinsipp for uføretrygd</a:t>
            </a:r>
          </a:p>
        </p:txBody>
      </p:sp>
      <p:sp>
        <p:nvSpPr>
          <p:cNvPr id="90115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b-NO" b="1" smtClean="0"/>
              <a:t>Dagens regler:</a:t>
            </a:r>
          </a:p>
          <a:p>
            <a:pPr eaLnBrk="1" hangingPunct="1"/>
            <a:r>
              <a:rPr lang="nb-NO" smtClean="0"/>
              <a:t>Uførepensjonen kan avhenge av inntekt gjennom hele livet</a:t>
            </a:r>
          </a:p>
          <a:p>
            <a:pPr eaLnBrk="1" hangingPunct="1"/>
            <a:r>
              <a:rPr lang="nb-NO" smtClean="0"/>
              <a:t>Egne skatteregler for uførepensjon</a:t>
            </a:r>
          </a:p>
        </p:txBody>
      </p:sp>
      <p:sp>
        <p:nvSpPr>
          <p:cNvPr id="90116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19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b-NO" b="1" smtClean="0"/>
              <a:t>Nye regler:</a:t>
            </a:r>
          </a:p>
          <a:p>
            <a:pPr eaLnBrk="1" hangingPunct="1"/>
            <a:r>
              <a:rPr lang="nb-NO" smtClean="0"/>
              <a:t>Uføretrygden beregnes ut fra inntekten du har når du blir ufør</a:t>
            </a:r>
          </a:p>
          <a:p>
            <a:pPr eaLnBrk="1" hangingPunct="1"/>
            <a:r>
              <a:rPr lang="nb-NO" smtClean="0"/>
              <a:t>Uføretrygden skattlegges som lønn</a:t>
            </a:r>
          </a:p>
        </p:txBody>
      </p:sp>
      <p:sp>
        <p:nvSpPr>
          <p:cNvPr id="90117" name="Plassholder for lysbilde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26303C-A55E-49EA-80A9-246A9F8B8E4E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Arbeid og uføretrygd</a:t>
            </a:r>
          </a:p>
        </p:txBody>
      </p:sp>
      <p:sp>
        <p:nvSpPr>
          <p:cNvPr id="91139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708525"/>
          </a:xfrm>
        </p:spPr>
        <p:txBody>
          <a:bodyPr/>
          <a:lstStyle/>
          <a:p>
            <a:pPr eaLnBrk="1" hangingPunct="1"/>
            <a:r>
              <a:rPr lang="nb-NO" smtClean="0"/>
              <a:t>Må vente ett år før en kan ha inntekt</a:t>
            </a:r>
          </a:p>
          <a:p>
            <a:pPr eaLnBrk="1" hangingPunct="1"/>
            <a:r>
              <a:rPr lang="nb-NO" smtClean="0"/>
              <a:t>Kan tjene 1 G uten at uførepensjonen reduseres</a:t>
            </a:r>
          </a:p>
          <a:p>
            <a:pPr eaLnBrk="1" hangingPunct="1"/>
            <a:r>
              <a:rPr lang="nb-NO" smtClean="0"/>
              <a:t>Ved inntekt over 1 G skal uføregraden revurderes – samlet inntekt faller når 1 G passeres</a:t>
            </a:r>
          </a:p>
        </p:txBody>
      </p:sp>
      <p:sp>
        <p:nvSpPr>
          <p:cNvPr id="91140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nb-NO" smtClean="0"/>
              <a:t>Ingen venteperiode</a:t>
            </a:r>
            <a:br>
              <a:rPr lang="nb-NO" smtClean="0"/>
            </a:br>
            <a:endParaRPr lang="nb-NO" smtClean="0"/>
          </a:p>
          <a:p>
            <a:pPr eaLnBrk="1" hangingPunct="1"/>
            <a:r>
              <a:rPr lang="nb-NO" smtClean="0"/>
              <a:t>Fjerner taket på 1 G</a:t>
            </a:r>
            <a:br>
              <a:rPr lang="nb-NO" smtClean="0"/>
            </a:br>
            <a:r>
              <a:rPr lang="nb-NO" smtClean="0"/>
              <a:t/>
            </a:r>
            <a:br>
              <a:rPr lang="nb-NO" smtClean="0"/>
            </a:br>
            <a:endParaRPr lang="nb-NO" smtClean="0"/>
          </a:p>
          <a:p>
            <a:pPr eaLnBrk="1" hangingPunct="1"/>
            <a:r>
              <a:rPr lang="nb-NO" smtClean="0"/>
              <a:t>Ingen revurdering</a:t>
            </a:r>
          </a:p>
          <a:p>
            <a:pPr eaLnBrk="1" hangingPunct="1"/>
            <a:r>
              <a:rPr lang="nb-NO" smtClean="0"/>
              <a:t>Gradvis avkorting</a:t>
            </a:r>
          </a:p>
          <a:p>
            <a:pPr eaLnBrk="1" hangingPunct="1"/>
            <a:endParaRPr lang="nb-NO" smtClean="0"/>
          </a:p>
        </p:txBody>
      </p:sp>
      <p:sp>
        <p:nvSpPr>
          <p:cNvPr id="91141" name="Plassholder for lysbilde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745B4-44EF-4903-8095-E67E0DDF5914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b-NO" smtClean="0"/>
          </a:p>
        </p:txBody>
      </p:sp>
      <p:sp>
        <p:nvSpPr>
          <p:cNvPr id="91142" name="TekstSylinder 6"/>
          <p:cNvSpPr txBox="1">
            <a:spLocks noChangeArrowheads="1"/>
          </p:cNvSpPr>
          <p:nvPr/>
        </p:nvSpPr>
        <p:spPr bwMode="auto">
          <a:xfrm>
            <a:off x="900113" y="1130300"/>
            <a:ext cx="233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b="1"/>
              <a:t>Dagens regler:</a:t>
            </a:r>
          </a:p>
        </p:txBody>
      </p:sp>
      <p:sp>
        <p:nvSpPr>
          <p:cNvPr id="91143" name="TekstSylinder 8"/>
          <p:cNvSpPr txBox="1">
            <a:spLocks noChangeArrowheads="1"/>
          </p:cNvSpPr>
          <p:nvPr/>
        </p:nvSpPr>
        <p:spPr bwMode="auto">
          <a:xfrm>
            <a:off x="4572000" y="1130300"/>
            <a:ext cx="179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b="1"/>
              <a:t>Nye regler: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tel 5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/>
              <a:t>Gradvis avkorting</a:t>
            </a:r>
          </a:p>
        </p:txBody>
      </p:sp>
      <p:sp>
        <p:nvSpPr>
          <p:cNvPr id="92163" name="Plassholder for innhold 6"/>
          <p:cNvSpPr>
            <a:spLocks noGrp="1"/>
          </p:cNvSpPr>
          <p:nvPr>
            <p:ph idx="1"/>
          </p:nvPr>
        </p:nvSpPr>
        <p:spPr>
          <a:xfrm>
            <a:off x="720725" y="1592263"/>
            <a:ext cx="7631113" cy="4525962"/>
          </a:xfrm>
        </p:spPr>
        <p:txBody>
          <a:bodyPr/>
          <a:lstStyle/>
          <a:p>
            <a:pPr eaLnBrk="1" hangingPunct="1"/>
            <a:r>
              <a:rPr lang="nb-NO" smtClean="0"/>
              <a:t>Arbeidsinntekt opp til en beløpsgrense på</a:t>
            </a:r>
            <a:br>
              <a:rPr lang="nb-NO" smtClean="0"/>
            </a:br>
            <a:r>
              <a:rPr lang="nb-NO" smtClean="0"/>
              <a:t>0,4 G gir ingen reduksjon av uføretrygden</a:t>
            </a:r>
          </a:p>
          <a:p>
            <a:pPr eaLnBrk="1" hangingPunct="1"/>
            <a:r>
              <a:rPr lang="nb-NO" smtClean="0"/>
              <a:t>Deretter avkorting med kompensasjonsgraden (66 %)</a:t>
            </a:r>
          </a:p>
          <a:p>
            <a:pPr eaLnBrk="1" hangingPunct="1"/>
            <a:r>
              <a:rPr lang="nb-NO" smtClean="0"/>
              <a:t>Bare den delen av arbeidsinntekten som er over 0,4 G gir redusert uføretrygd</a:t>
            </a:r>
          </a:p>
          <a:p>
            <a:pPr eaLnBrk="1" hangingPunct="1"/>
            <a:r>
              <a:rPr lang="nb-NO" smtClean="0"/>
              <a:t>Dagens uføre får en beløpsgrense </a:t>
            </a:r>
            <a:br>
              <a:rPr lang="nb-NO" smtClean="0"/>
            </a:br>
            <a:r>
              <a:rPr lang="nb-NO" smtClean="0"/>
              <a:t>på 60 000 kroner fram til 2019</a:t>
            </a:r>
          </a:p>
        </p:txBody>
      </p:sp>
      <p:sp>
        <p:nvSpPr>
          <p:cNvPr id="92164" name="Plassholder for lysbilde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5E536C-541F-4F0D-BE86-6F34E5AD86C4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1592263"/>
            <a:ext cx="39814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Samlet inntekt etter skatt</a:t>
            </a:r>
          </a:p>
        </p:txBody>
      </p:sp>
      <p:sp>
        <p:nvSpPr>
          <p:cNvPr id="93188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93189" name="Plassholder for lysbilde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B16CB0-D3EC-46BF-B569-292A8E897BB3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b-NO" smtClean="0"/>
          </a:p>
        </p:txBody>
      </p:sp>
      <p:sp>
        <p:nvSpPr>
          <p:cNvPr id="93190" name="TekstSylinder 7"/>
          <p:cNvSpPr txBox="1">
            <a:spLocks noChangeArrowheads="1"/>
          </p:cNvSpPr>
          <p:nvPr/>
        </p:nvSpPr>
        <p:spPr bwMode="auto">
          <a:xfrm>
            <a:off x="827088" y="5084763"/>
            <a:ext cx="337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Nye uføre. Beløpsgrense 0,4 G</a:t>
            </a:r>
          </a:p>
        </p:txBody>
      </p:sp>
      <p:sp>
        <p:nvSpPr>
          <p:cNvPr id="93191" name="TekstSylinder 8"/>
          <p:cNvSpPr txBox="1">
            <a:spLocks noChangeArrowheads="1"/>
          </p:cNvSpPr>
          <p:nvPr/>
        </p:nvSpPr>
        <p:spPr bwMode="auto">
          <a:xfrm>
            <a:off x="4787900" y="5084763"/>
            <a:ext cx="309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Dagens uførepensjonister. </a:t>
            </a:r>
            <a:br>
              <a:rPr lang="nb-NO"/>
            </a:br>
            <a:r>
              <a:rPr lang="nb-NO"/>
              <a:t>Beløpsgrense 60 000 kroner</a:t>
            </a:r>
          </a:p>
        </p:txBody>
      </p:sp>
      <p:sp>
        <p:nvSpPr>
          <p:cNvPr id="93192" name="TekstSylinder 11"/>
          <p:cNvSpPr txBox="1">
            <a:spLocks noChangeArrowheads="1"/>
          </p:cNvSpPr>
          <p:nvPr/>
        </p:nvSpPr>
        <p:spPr bwMode="auto">
          <a:xfrm>
            <a:off x="2079625" y="5876925"/>
            <a:ext cx="5300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Enslig med tidligere, jevn inntekt 5 G, full trygdetid</a:t>
            </a:r>
          </a:p>
        </p:txBody>
      </p:sp>
      <p:pic>
        <p:nvPicPr>
          <p:cNvPr id="93193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9138" y="1592263"/>
            <a:ext cx="39814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/>
              <a:t>Mange fordeler med nytt system</a:t>
            </a:r>
          </a:p>
        </p:txBody>
      </p:sp>
      <p:sp>
        <p:nvSpPr>
          <p:cNvPr id="94211" name="Plassholder for innhold 4"/>
          <p:cNvSpPr>
            <a:spLocks noGrp="1"/>
          </p:cNvSpPr>
          <p:nvPr>
            <p:ph idx="1"/>
          </p:nvPr>
        </p:nvSpPr>
        <p:spPr>
          <a:xfrm>
            <a:off x="720725" y="1592263"/>
            <a:ext cx="7883525" cy="4525962"/>
          </a:xfrm>
        </p:spPr>
        <p:txBody>
          <a:bodyPr/>
          <a:lstStyle/>
          <a:p>
            <a:pPr eaLnBrk="1" hangingPunct="1"/>
            <a:r>
              <a:rPr lang="nb-NO" smtClean="0"/>
              <a:t>Ingen venteperiode på ett år</a:t>
            </a:r>
          </a:p>
          <a:p>
            <a:pPr eaLnBrk="1" hangingPunct="1"/>
            <a:r>
              <a:rPr lang="nb-NO" smtClean="0"/>
              <a:t>Ingen terskeleffekt når inntekten blir «for høy»</a:t>
            </a:r>
          </a:p>
          <a:p>
            <a:pPr eaLnBrk="1" hangingPunct="1"/>
            <a:r>
              <a:rPr lang="nb-NO" smtClean="0"/>
              <a:t>Enklere og mer rettferdig system, </a:t>
            </a:r>
            <a:br>
              <a:rPr lang="nb-NO" smtClean="0"/>
            </a:br>
            <a:r>
              <a:rPr lang="nb-NO" smtClean="0"/>
              <a:t>med rimelige resultater</a:t>
            </a:r>
          </a:p>
          <a:p>
            <a:pPr eaLnBrk="1" hangingPunct="1"/>
            <a:r>
              <a:rPr lang="nb-NO" smtClean="0"/>
              <a:t>Beholder retten til innvilget uføretrygd</a:t>
            </a:r>
          </a:p>
          <a:p>
            <a:pPr eaLnBrk="1" hangingPunct="1"/>
            <a:r>
              <a:rPr lang="nb-NO" smtClean="0"/>
              <a:t>Trygt å satse: Kan få tilbake uføretrygden</a:t>
            </a:r>
          </a:p>
          <a:p>
            <a:pPr eaLnBrk="1" hangingPunct="1"/>
            <a:r>
              <a:rPr lang="nb-NO" smtClean="0"/>
              <a:t>Særlig tilpasset variabel arbeidsevne</a:t>
            </a:r>
          </a:p>
          <a:p>
            <a:pPr eaLnBrk="1" hangingPunct="1"/>
            <a:r>
              <a:rPr lang="nb-NO" smtClean="0"/>
              <a:t>Prioriterer de som </a:t>
            </a:r>
            <a:r>
              <a:rPr lang="nb-NO" i="1" smtClean="0"/>
              <a:t>ikke</a:t>
            </a:r>
            <a:r>
              <a:rPr lang="nb-NO" smtClean="0"/>
              <a:t> kan jobbe</a:t>
            </a:r>
          </a:p>
          <a:p>
            <a:pPr eaLnBrk="1" hangingPunct="1"/>
            <a:endParaRPr lang="nb-NO" smtClean="0"/>
          </a:p>
        </p:txBody>
      </p:sp>
      <p:sp>
        <p:nvSpPr>
          <p:cNvPr id="94212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24644C-CAB6-45C5-BAA6-196BDF64E131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/>
              <a:t>Økonomien i reformen</a:t>
            </a:r>
          </a:p>
        </p:txBody>
      </p:sp>
      <p:sp>
        <p:nvSpPr>
          <p:cNvPr id="95235" name="Plassholder for innhold 2"/>
          <p:cNvSpPr>
            <a:spLocks noGrp="1"/>
          </p:cNvSpPr>
          <p:nvPr>
            <p:ph idx="1"/>
          </p:nvPr>
        </p:nvSpPr>
        <p:spPr>
          <a:xfrm>
            <a:off x="720725" y="1592263"/>
            <a:ext cx="7631113" cy="4525962"/>
          </a:xfrm>
        </p:spPr>
        <p:txBody>
          <a:bodyPr/>
          <a:lstStyle/>
          <a:p>
            <a:pPr eaLnBrk="1" hangingPunct="1"/>
            <a:r>
              <a:rPr lang="nb-NO" smtClean="0"/>
              <a:t>Komplisert samspill mellom mange endringer</a:t>
            </a:r>
          </a:p>
          <a:p>
            <a:pPr eaLnBrk="1" hangingPunct="1"/>
            <a:r>
              <a:rPr lang="nb-NO" smtClean="0"/>
              <a:t>Uføretrygden: </a:t>
            </a:r>
          </a:p>
          <a:p>
            <a:pPr lvl="1" eaLnBrk="1" hangingPunct="1"/>
            <a:r>
              <a:rPr lang="nb-NO" smtClean="0"/>
              <a:t>Markert høyere brutto, men også økt skatt</a:t>
            </a:r>
          </a:p>
          <a:p>
            <a:pPr lvl="1" eaLnBrk="1" hangingPunct="1"/>
            <a:r>
              <a:rPr lang="nb-NO" smtClean="0"/>
              <a:t>Om lag uendrede nettoutgifter på kort sikt, netto vel ½ mrd. dyrere i 2050</a:t>
            </a:r>
          </a:p>
          <a:p>
            <a:pPr eaLnBrk="1" hangingPunct="1"/>
            <a:r>
              <a:rPr lang="nb-NO" smtClean="0"/>
              <a:t>Alderspensjon til uføre tilpasses pensjonsreformen, og bidrar til lavere vekst i utgiftene til alderspensjon</a:t>
            </a:r>
          </a:p>
        </p:txBody>
      </p:sp>
      <p:sp>
        <p:nvSpPr>
          <p:cNvPr id="95236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58A34E-2A4A-4012-9D69-947817D9FBAC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8101012" cy="1143000"/>
          </a:xfrm>
        </p:spPr>
        <p:txBody>
          <a:bodyPr/>
          <a:lstStyle/>
          <a:p>
            <a:pPr eaLnBrk="1" hangingPunct="1"/>
            <a:r>
              <a:rPr lang="nb-NO" smtClean="0"/>
              <a:t>Et bedre og enklere system</a:t>
            </a:r>
          </a:p>
        </p:txBody>
      </p:sp>
      <p:sp>
        <p:nvSpPr>
          <p:cNvPr id="96259" name="Plassholder for innhold 4"/>
          <p:cNvSpPr>
            <a:spLocks noGrp="1"/>
          </p:cNvSpPr>
          <p:nvPr>
            <p:ph idx="1"/>
          </p:nvPr>
        </p:nvSpPr>
        <p:spPr>
          <a:xfrm>
            <a:off x="720725" y="1592263"/>
            <a:ext cx="7631113" cy="4525962"/>
          </a:xfrm>
        </p:spPr>
        <p:txBody>
          <a:bodyPr/>
          <a:lstStyle/>
          <a:p>
            <a:pPr eaLnBrk="1" hangingPunct="1"/>
            <a:r>
              <a:rPr lang="nb-NO" smtClean="0"/>
              <a:t>Ny uføretrygd erstatter bortfall av inntekt 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nb-NO" smtClean="0"/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nb-NO" smtClean="0"/>
              <a:t>Beregnes ut fra de 3 beste av de 5 siste årene før uførheten</a:t>
            </a:r>
            <a:endParaRPr lang="nb-NO" sz="2000" smtClean="0"/>
          </a:p>
          <a:p>
            <a:pPr eaLnBrk="1" hangingPunct="1"/>
            <a:endParaRPr lang="nb-NO" smtClean="0"/>
          </a:p>
          <a:p>
            <a:pPr eaLnBrk="1" hangingPunct="1"/>
            <a:endParaRPr lang="nb-NO" smtClean="0"/>
          </a:p>
        </p:txBody>
      </p:sp>
      <p:sp>
        <p:nvSpPr>
          <p:cNvPr id="96260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C4F596-0966-42CF-9CAE-5A4911CEFE9C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/>
              <a:t>Kompensasjonsgrad</a:t>
            </a:r>
          </a:p>
        </p:txBody>
      </p:sp>
      <p:sp>
        <p:nvSpPr>
          <p:cNvPr id="97283" name="Plassholder for innhold 2"/>
          <p:cNvSpPr>
            <a:spLocks noGrp="1"/>
          </p:cNvSpPr>
          <p:nvPr>
            <p:ph idx="1"/>
          </p:nvPr>
        </p:nvSpPr>
        <p:spPr>
          <a:xfrm>
            <a:off x="720725" y="1592263"/>
            <a:ext cx="7631113" cy="4525962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nb-NO" smtClean="0"/>
              <a:t>Uføretrygden skal være 66 prosent av beregningsgrunnlaget – opp til 6 G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Skattlegges som lønn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Minsteytelsen videreføres på dagens nivå etter skatt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Uføretrygden reguleres med lønnsveksten</a:t>
            </a:r>
          </a:p>
          <a:p>
            <a:pPr eaLnBrk="1" hangingPunct="1"/>
            <a:endParaRPr lang="nb-NO" smtClean="0"/>
          </a:p>
          <a:p>
            <a:pPr eaLnBrk="1" hangingPunct="1"/>
            <a:endParaRPr lang="nb-NO" smtClean="0"/>
          </a:p>
        </p:txBody>
      </p:sp>
      <p:sp>
        <p:nvSpPr>
          <p:cNvPr id="97284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3DF518-07B2-4CD3-84A2-7015E1E4297F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u="sng" smtClean="0"/>
              <a:t>Ny</a:t>
            </a:r>
            <a:r>
              <a:rPr lang="nb-NO" smtClean="0"/>
              <a:t> uføretrygd – et typetilfelle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900113" y="2924175"/>
          <a:ext cx="6985000" cy="2347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1"/>
                <a:gridCol w="2304256"/>
                <a:gridCol w="2952327"/>
              </a:tblGrid>
              <a:tr h="58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nb-NO" sz="2400" spc="2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2400" spc="20" dirty="0">
                          <a:latin typeface="Calibri"/>
                          <a:ea typeface="Calibri"/>
                          <a:cs typeface="Times New Roman"/>
                        </a:rPr>
                        <a:t>Ny uføretrygd</a:t>
                      </a:r>
                      <a:endParaRPr lang="nb-NO" sz="2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2400" spc="20" dirty="0">
                          <a:latin typeface="Calibri"/>
                          <a:ea typeface="Calibri"/>
                          <a:cs typeface="Times New Roman"/>
                        </a:rPr>
                        <a:t>Dagens uførepensjon</a:t>
                      </a:r>
                      <a:endParaRPr lang="nb-NO" sz="2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2400" spc="20" dirty="0">
                          <a:latin typeface="Calibri"/>
                          <a:ea typeface="Calibri"/>
                          <a:cs typeface="Times New Roman"/>
                        </a:rPr>
                        <a:t>Før skatt</a:t>
                      </a:r>
                      <a:endParaRPr lang="nb-NO" sz="2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2400" spc="20" dirty="0">
                          <a:latin typeface="Calibri"/>
                          <a:ea typeface="Calibri"/>
                          <a:cs typeface="Times New Roman"/>
                        </a:rPr>
                        <a:t>229 100</a:t>
                      </a:r>
                      <a:endParaRPr lang="nb-NO" sz="2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2400" spc="20" dirty="0">
                          <a:latin typeface="Calibri"/>
                          <a:ea typeface="Calibri"/>
                          <a:cs typeface="Times New Roman"/>
                        </a:rPr>
                        <a:t>190 600</a:t>
                      </a:r>
                      <a:endParaRPr lang="nb-NO" sz="2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2400" spc="20" dirty="0">
                          <a:latin typeface="Calibri"/>
                          <a:ea typeface="Calibri"/>
                          <a:cs typeface="Times New Roman"/>
                        </a:rPr>
                        <a:t>– Skatt</a:t>
                      </a:r>
                      <a:endParaRPr lang="nb-NO" sz="2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2400" spc="20" dirty="0">
                          <a:latin typeface="Calibri"/>
                          <a:ea typeface="Calibri"/>
                          <a:cs typeface="Times New Roman"/>
                        </a:rPr>
                        <a:t>48 800</a:t>
                      </a:r>
                      <a:endParaRPr lang="nb-NO" sz="2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2400" spc="20" dirty="0">
                          <a:latin typeface="Calibri"/>
                          <a:ea typeface="Calibri"/>
                          <a:cs typeface="Times New Roman"/>
                        </a:rPr>
                        <a:t>13 000</a:t>
                      </a:r>
                      <a:endParaRPr lang="nb-NO" sz="2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2400" spc="20" dirty="0">
                          <a:latin typeface="Calibri"/>
                          <a:ea typeface="Calibri"/>
                          <a:cs typeface="Times New Roman"/>
                        </a:rPr>
                        <a:t>= Etter skatt</a:t>
                      </a:r>
                      <a:endParaRPr lang="nb-NO" sz="2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2400" spc="20" dirty="0">
                          <a:latin typeface="Calibri"/>
                          <a:ea typeface="Calibri"/>
                          <a:cs typeface="Times New Roman"/>
                        </a:rPr>
                        <a:t>180 400</a:t>
                      </a:r>
                      <a:endParaRPr lang="nb-NO" sz="2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b-NO" sz="2400" spc="20" dirty="0">
                          <a:latin typeface="Calibri"/>
                          <a:ea typeface="Calibri"/>
                          <a:cs typeface="Times New Roman"/>
                        </a:rPr>
                        <a:t>177 600</a:t>
                      </a:r>
                      <a:endParaRPr lang="nb-NO" sz="2400" spc="2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8320" name="TekstSylinder 4"/>
          <p:cNvSpPr txBox="1">
            <a:spLocks noChangeArrowheads="1"/>
          </p:cNvSpPr>
          <p:nvPr/>
        </p:nvSpPr>
        <p:spPr bwMode="auto">
          <a:xfrm>
            <a:off x="900113" y="5981700"/>
            <a:ext cx="7343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98321" name="Plassholder for innhold 7"/>
          <p:cNvSpPr>
            <a:spLocks noGrp="1"/>
          </p:cNvSpPr>
          <p:nvPr>
            <p:ph idx="1"/>
          </p:nvPr>
        </p:nvSpPr>
        <p:spPr>
          <a:xfrm>
            <a:off x="715963" y="5805488"/>
            <a:ext cx="7632700" cy="43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b-NO" sz="2200" smtClean="0"/>
              <a:t>Noe høyere inntekt etter skatt</a:t>
            </a:r>
          </a:p>
        </p:txBody>
      </p:sp>
      <p:sp>
        <p:nvSpPr>
          <p:cNvPr id="6" name="Ellipse 5"/>
          <p:cNvSpPr/>
          <p:nvPr/>
        </p:nvSpPr>
        <p:spPr>
          <a:xfrm>
            <a:off x="3635375" y="4637088"/>
            <a:ext cx="1476375" cy="554037"/>
          </a:xfrm>
          <a:prstGeom prst="ellipse">
            <a:avLst/>
          </a:prstGeom>
          <a:noFill/>
          <a:ln w="38100">
            <a:solidFill>
              <a:srgbClr val="4E4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6516688" y="4637088"/>
            <a:ext cx="1474787" cy="554037"/>
          </a:xfrm>
          <a:prstGeom prst="ellipse">
            <a:avLst/>
          </a:prstGeom>
          <a:noFill/>
          <a:ln w="38100">
            <a:solidFill>
              <a:srgbClr val="4E4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8324" name="Plassholder for innhold 2"/>
          <p:cNvSpPr txBox="1">
            <a:spLocks/>
          </p:cNvSpPr>
          <p:nvPr/>
        </p:nvSpPr>
        <p:spPr bwMode="auto">
          <a:xfrm>
            <a:off x="720725" y="1592263"/>
            <a:ext cx="76311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14288">
              <a:spcBef>
                <a:spcPts val="600"/>
              </a:spcBef>
              <a:spcAft>
                <a:spcPts val="600"/>
              </a:spcAft>
            </a:pPr>
            <a:r>
              <a:rPr lang="nb-NO" sz="2200">
                <a:latin typeface="Verdana" pitchFamily="34" charset="0"/>
              </a:rPr>
              <a:t>Jevn inntekt på 4,5 G (347 200 kroner) gir en uføretrygd på 229 100 kroner, 180 400 kroner etter skatt</a:t>
            </a:r>
          </a:p>
        </p:txBody>
      </p:sp>
      <p:sp>
        <p:nvSpPr>
          <p:cNvPr id="98325" name="Plassholder for lysbildenumm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7E175B-1018-430B-A1B2-0B823FF27763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/>
              <a:t>Dagens uføre beholder sin uføretrygd</a:t>
            </a:r>
          </a:p>
        </p:txBody>
      </p:sp>
      <p:sp>
        <p:nvSpPr>
          <p:cNvPr id="99331" name="Plassholder for innhold 2"/>
          <p:cNvSpPr>
            <a:spLocks noGrp="1"/>
          </p:cNvSpPr>
          <p:nvPr>
            <p:ph idx="1"/>
          </p:nvPr>
        </p:nvSpPr>
        <p:spPr>
          <a:xfrm>
            <a:off x="720725" y="1773238"/>
            <a:ext cx="7631113" cy="4344987"/>
          </a:xfrm>
        </p:spPr>
        <p:txBody>
          <a:bodyPr/>
          <a:lstStyle/>
          <a:p>
            <a:pPr eaLnBrk="1" hangingPunct="1"/>
            <a:r>
              <a:rPr lang="nb-NO" smtClean="0"/>
              <a:t>Nye beregningsregler bare for nye uføre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Dagens uførepensjonister skal beholde den ytelsen de har etter skatt</a:t>
            </a:r>
          </a:p>
        </p:txBody>
      </p:sp>
      <p:sp>
        <p:nvSpPr>
          <p:cNvPr id="99332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1804C8-1532-4F09-AF1D-89C51C6CE157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Mange på trygd …</a:t>
            </a:r>
          </a:p>
        </p:txBody>
      </p:sp>
      <p:sp>
        <p:nvSpPr>
          <p:cNvPr id="81923" name="Plassholder for inn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17463" eaLnBrk="1" hangingPunct="1">
              <a:buFont typeface="Arial" charset="0"/>
              <a:buNone/>
            </a:pPr>
            <a:endParaRPr lang="nb-NO" sz="1800" smtClean="0"/>
          </a:p>
          <a:p>
            <a:pPr marL="0" indent="17463" eaLnBrk="1" hangingPunct="1">
              <a:buFont typeface="Arial" charset="0"/>
              <a:buNone/>
            </a:pPr>
            <a:endParaRPr lang="nb-NO" sz="1800" smtClean="0"/>
          </a:p>
          <a:p>
            <a:pPr marL="0" indent="17463" eaLnBrk="1" hangingPunct="1">
              <a:buFont typeface="Arial" charset="0"/>
              <a:buNone/>
            </a:pPr>
            <a:endParaRPr lang="nb-NO" sz="1800" smtClean="0"/>
          </a:p>
          <a:p>
            <a:pPr marL="0" indent="17463" eaLnBrk="1" hangingPunct="1">
              <a:buFont typeface="Arial" charset="0"/>
              <a:buNone/>
            </a:pPr>
            <a:endParaRPr lang="nb-NO" sz="1800" smtClean="0"/>
          </a:p>
          <a:p>
            <a:pPr marL="0" indent="17463" eaLnBrk="1" hangingPunct="1">
              <a:buFont typeface="Arial" charset="0"/>
              <a:buNone/>
            </a:pPr>
            <a:endParaRPr lang="nb-NO" sz="1800" smtClean="0"/>
          </a:p>
          <a:p>
            <a:pPr marL="0" indent="17463" eaLnBrk="1" hangingPunct="1">
              <a:buFont typeface="Arial" charset="0"/>
              <a:buNone/>
            </a:pPr>
            <a:endParaRPr lang="nb-NO" sz="1800" smtClean="0"/>
          </a:p>
          <a:p>
            <a:pPr marL="0" indent="17463" eaLnBrk="1" hangingPunct="1">
              <a:buFont typeface="Arial" charset="0"/>
              <a:buNone/>
            </a:pPr>
            <a:endParaRPr lang="nb-NO" sz="1800" smtClean="0"/>
          </a:p>
          <a:p>
            <a:pPr marL="0" indent="17463" eaLnBrk="1" hangingPunct="1">
              <a:buFont typeface="Arial" charset="0"/>
              <a:buNone/>
            </a:pPr>
            <a:r>
              <a:rPr lang="nb-NO" sz="1800" smtClean="0"/>
              <a:t/>
            </a:r>
            <a:br>
              <a:rPr lang="nb-NO" sz="1800" smtClean="0"/>
            </a:br>
            <a:r>
              <a:rPr lang="nb-NO" sz="1800" smtClean="0"/>
              <a:t>Mottakere av helserelaterte ytelser fra folketrygden. Antall (1000 personer) og prosent av befolkningen (linje)</a:t>
            </a:r>
          </a:p>
        </p:txBody>
      </p:sp>
      <p:sp>
        <p:nvSpPr>
          <p:cNvPr id="81924" name="Plassholder for innhold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4613" cy="4525963"/>
          </a:xfrm>
        </p:spPr>
        <p:txBody>
          <a:bodyPr/>
          <a:lstStyle/>
          <a:p>
            <a:pPr eaLnBrk="1" hangingPunct="1"/>
            <a:r>
              <a:rPr lang="nb-NO" smtClean="0"/>
              <a:t>Høyt nivå – mange på trygd</a:t>
            </a:r>
          </a:p>
          <a:p>
            <a:pPr eaLnBrk="1" hangingPunct="1"/>
            <a:r>
              <a:rPr lang="nb-NO" smtClean="0"/>
              <a:t>Nokså stabil andel siden 2003</a:t>
            </a:r>
          </a:p>
          <a:p>
            <a:pPr eaLnBrk="1" hangingPunct="1"/>
            <a:r>
              <a:rPr lang="nb-NO" smtClean="0"/>
              <a:t>Ambisjon: Flere skal ta arbeidsevnen i bruk</a:t>
            </a:r>
          </a:p>
        </p:txBody>
      </p:sp>
      <p:pic>
        <p:nvPicPr>
          <p:cNvPr id="8192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9138" y="1592263"/>
            <a:ext cx="324167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Plassholder for lysbildenumm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221D62-4F05-4D1A-B632-E096EE4B9745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Uføretrygd til dagens uførepensjonister</a:t>
            </a:r>
          </a:p>
        </p:txBody>
      </p:sp>
      <p:sp>
        <p:nvSpPr>
          <p:cNvPr id="100355" name="Plassholder for innhold 4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4213225" cy="4525963"/>
          </a:xfrm>
        </p:spPr>
        <p:txBody>
          <a:bodyPr/>
          <a:lstStyle/>
          <a:p>
            <a:pPr eaLnBrk="1" hangingPunct="1"/>
            <a:r>
              <a:rPr lang="nb-NO" smtClean="0"/>
              <a:t>Dagens uførepensjon: </a:t>
            </a:r>
            <a:br>
              <a:rPr lang="nb-NO" smtClean="0"/>
            </a:br>
            <a:r>
              <a:rPr lang="nb-NO" smtClean="0"/>
              <a:t>190 500 kroner</a:t>
            </a:r>
          </a:p>
          <a:p>
            <a:pPr eaLnBrk="1" hangingPunct="1"/>
            <a:r>
              <a:rPr lang="nb-NO" smtClean="0"/>
              <a:t>Etter skatt:</a:t>
            </a:r>
            <a:br>
              <a:rPr lang="nb-NO" smtClean="0"/>
            </a:br>
            <a:r>
              <a:rPr lang="nb-NO" smtClean="0"/>
              <a:t>177 500 kroner</a:t>
            </a:r>
          </a:p>
          <a:p>
            <a:pPr eaLnBrk="1" hangingPunct="1"/>
            <a:r>
              <a:rPr lang="nb-NO" smtClean="0"/>
              <a:t>Ny uføretrygd: </a:t>
            </a:r>
            <a:br>
              <a:rPr lang="nb-NO" smtClean="0"/>
            </a:br>
            <a:r>
              <a:rPr lang="nb-NO" smtClean="0"/>
              <a:t>224 500 kroner</a:t>
            </a:r>
          </a:p>
          <a:p>
            <a:pPr eaLnBrk="1" hangingPunct="1"/>
            <a:r>
              <a:rPr lang="nb-NO" smtClean="0"/>
              <a:t>Etter skatt:</a:t>
            </a:r>
            <a:br>
              <a:rPr lang="nb-NO" smtClean="0"/>
            </a:br>
            <a:r>
              <a:rPr lang="nb-NO" smtClean="0"/>
              <a:t>177 500 kroner</a:t>
            </a:r>
          </a:p>
        </p:txBody>
      </p:sp>
      <p:sp>
        <p:nvSpPr>
          <p:cNvPr id="100356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B70FE7-E247-4DAC-985F-8914E465CF25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b-NO" smtClean="0"/>
          </a:p>
        </p:txBody>
      </p:sp>
      <p:sp>
        <p:nvSpPr>
          <p:cNvPr id="8" name="Ellipse 7"/>
          <p:cNvSpPr/>
          <p:nvPr/>
        </p:nvSpPr>
        <p:spPr>
          <a:xfrm>
            <a:off x="1042988" y="4595813"/>
            <a:ext cx="1476375" cy="552450"/>
          </a:xfrm>
          <a:prstGeom prst="ellipse">
            <a:avLst/>
          </a:prstGeom>
          <a:noFill/>
          <a:ln w="38100">
            <a:solidFill>
              <a:srgbClr val="4E4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1042988" y="2809875"/>
            <a:ext cx="1476375" cy="552450"/>
          </a:xfrm>
          <a:prstGeom prst="ellipse">
            <a:avLst/>
          </a:prstGeom>
          <a:noFill/>
          <a:ln w="38100">
            <a:solidFill>
              <a:srgbClr val="4E4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00359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1557338"/>
            <a:ext cx="3719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956550" cy="1143000"/>
          </a:xfrm>
        </p:spPr>
        <p:txBody>
          <a:bodyPr/>
          <a:lstStyle/>
          <a:p>
            <a:pPr eaLnBrk="1" hangingPunct="1"/>
            <a:r>
              <a:rPr lang="nb-NO" smtClean="0"/>
              <a:t>Viderefører behovsprøvd barnetillegg</a:t>
            </a:r>
          </a:p>
        </p:txBody>
      </p:sp>
      <p:sp>
        <p:nvSpPr>
          <p:cNvPr id="101379" name="Plassholder for innhold 2"/>
          <p:cNvSpPr>
            <a:spLocks noGrp="1"/>
          </p:cNvSpPr>
          <p:nvPr>
            <p:ph idx="1"/>
          </p:nvPr>
        </p:nvSpPr>
        <p:spPr>
          <a:xfrm>
            <a:off x="720725" y="1592263"/>
            <a:ext cx="7631113" cy="4525962"/>
          </a:xfrm>
        </p:spPr>
        <p:txBody>
          <a:bodyPr/>
          <a:lstStyle/>
          <a:p>
            <a:pPr eaLnBrk="1" hangingPunct="1"/>
            <a:r>
              <a:rPr lang="nb-NO" smtClean="0"/>
              <a:t>Dagens behovsprøvde barnetillegg er målrettet mot barnefamilier med lav inntekt</a:t>
            </a:r>
          </a:p>
          <a:p>
            <a:pPr eaLnBrk="1" hangingPunct="1"/>
            <a:r>
              <a:rPr lang="nb-NO" smtClean="0"/>
              <a:t>Det behovsprøvde barnetillegget videreføres på dagens nivå</a:t>
            </a:r>
          </a:p>
          <a:p>
            <a:pPr eaLnBrk="1" hangingPunct="1"/>
            <a:r>
              <a:rPr lang="nb-NO" smtClean="0"/>
              <a:t>Innretningen av barnetillegget vurderes på nytt i tilknytning til behandlingen av Brochmann-utvalgets innstilling, og ses også i lys av Fordelingsutvalgets innstilling</a:t>
            </a:r>
          </a:p>
        </p:txBody>
      </p:sp>
      <p:sp>
        <p:nvSpPr>
          <p:cNvPr id="101380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C49C64-BB0B-4842-8E2E-31A9B6B7B9EF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/>
              <a:t>Unge uføre</a:t>
            </a:r>
          </a:p>
        </p:txBody>
      </p:sp>
      <p:sp>
        <p:nvSpPr>
          <p:cNvPr id="102403" name="Plassholder for innhold 2"/>
          <p:cNvSpPr>
            <a:spLocks noGrp="1"/>
          </p:cNvSpPr>
          <p:nvPr>
            <p:ph idx="1"/>
          </p:nvPr>
        </p:nvSpPr>
        <p:spPr>
          <a:xfrm>
            <a:off x="720725" y="1592263"/>
            <a:ext cx="8027988" cy="4525962"/>
          </a:xfrm>
        </p:spPr>
        <p:txBody>
          <a:bodyPr/>
          <a:lstStyle/>
          <a:p>
            <a:pPr eaLnBrk="1" hangingPunct="1"/>
            <a:r>
              <a:rPr lang="nb-NO" smtClean="0"/>
              <a:t>Viderefører de høyere ytelsene til unge uføre</a:t>
            </a:r>
          </a:p>
          <a:p>
            <a:pPr eaLnBrk="1" hangingPunct="1"/>
            <a:r>
              <a:rPr lang="nb-NO" smtClean="0"/>
              <a:t>Forsterket innsats for å få færre nye unge uføre:</a:t>
            </a:r>
          </a:p>
          <a:p>
            <a:pPr lvl="1" eaLnBrk="1" hangingPunct="1"/>
            <a:r>
              <a:rPr lang="nb-NO" smtClean="0"/>
              <a:t>Mer kunnskap om årsaker</a:t>
            </a:r>
          </a:p>
          <a:p>
            <a:pPr lvl="1" eaLnBrk="1" hangingPunct="1"/>
            <a:r>
              <a:rPr lang="nb-NO" smtClean="0"/>
              <a:t>Samordnet innsats helse-skole-arbeid-aktivitet</a:t>
            </a:r>
          </a:p>
          <a:p>
            <a:pPr lvl="1" eaLnBrk="1" hangingPunct="1"/>
            <a:r>
              <a:rPr lang="nb-NO" smtClean="0"/>
              <a:t>Sysselsettingsstrategi for personer med nedsatt funksjonsevne</a:t>
            </a:r>
          </a:p>
        </p:txBody>
      </p:sp>
      <p:sp>
        <p:nvSpPr>
          <p:cNvPr id="102404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854A0-CB08-473D-A81F-9D258914680C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/>
              <a:t>Jobbmuligheter for alle</a:t>
            </a:r>
          </a:p>
        </p:txBody>
      </p:sp>
      <p:sp>
        <p:nvSpPr>
          <p:cNvPr id="103427" name="Plassholder for innhold 2"/>
          <p:cNvSpPr>
            <a:spLocks noGrp="1"/>
          </p:cNvSpPr>
          <p:nvPr>
            <p:ph idx="1"/>
          </p:nvPr>
        </p:nvSpPr>
        <p:spPr>
          <a:xfrm>
            <a:off x="720725" y="1592263"/>
            <a:ext cx="8099425" cy="4525962"/>
          </a:xfrm>
        </p:spPr>
        <p:txBody>
          <a:bodyPr/>
          <a:lstStyle/>
          <a:p>
            <a:pPr eaLnBrk="1" hangingPunct="1"/>
            <a:r>
              <a:rPr lang="nb-NO" smtClean="0"/>
              <a:t>Grunnforutsetningene på plass: </a:t>
            </a:r>
            <a:br>
              <a:rPr lang="nb-NO" smtClean="0"/>
            </a:br>
            <a:r>
              <a:rPr lang="nb-NO" smtClean="0"/>
              <a:t>NAV-reform, arbeidsevnevurdering, kvalifiseringsprogram, ny IA-avtale, pensjonsreform</a:t>
            </a:r>
          </a:p>
          <a:p>
            <a:pPr eaLnBrk="1" hangingPunct="1"/>
            <a:r>
              <a:rPr lang="nb-NO" smtClean="0"/>
              <a:t>Kvalifisering av den enkelte er hovedstrategien i arbeidsmarkedspolitikken</a:t>
            </a:r>
          </a:p>
          <a:p>
            <a:pPr eaLnBrk="1" hangingPunct="1"/>
            <a:r>
              <a:rPr lang="nb-NO" smtClean="0"/>
              <a:t>Mange har variabel og uforutsigbar arbeidsevne</a:t>
            </a:r>
          </a:p>
          <a:p>
            <a:pPr eaLnBrk="1" hangingPunct="1"/>
            <a:r>
              <a:rPr lang="nb-NO" smtClean="0"/>
              <a:t>Åpne det ordinære arbeidsmarkedet for flere</a:t>
            </a:r>
          </a:p>
          <a:p>
            <a:pPr eaLnBrk="1" hangingPunct="1"/>
            <a:r>
              <a:rPr lang="nb-NO" smtClean="0"/>
              <a:t>Komme tilbake til Stortinget etter nærmere utredninger</a:t>
            </a:r>
          </a:p>
        </p:txBody>
      </p:sp>
      <p:sp>
        <p:nvSpPr>
          <p:cNvPr id="103428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01BB72-B576-4192-B954-A53B258A0092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1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70400" y="0"/>
            <a:ext cx="4673600" cy="19891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4452" name="Plassholder for lysbildenumm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DFF415-1BDC-4877-888A-D1ADC8A4A1D2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nb-NO" smtClean="0"/>
          </a:p>
        </p:txBody>
      </p:sp>
      <p:pic>
        <p:nvPicPr>
          <p:cNvPr id="2050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70400" y="1844675"/>
            <a:ext cx="4673600" cy="28082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70400" y="4508500"/>
            <a:ext cx="4673600" cy="23701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844675"/>
            <a:ext cx="4716463" cy="28082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508500"/>
            <a:ext cx="4716463" cy="23780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F:\INFO\Fagområder\Pensjon\Uføremeldingen 2011\Presentasjon\faces2_svarthvitt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0"/>
            <a:ext cx="4716463" cy="19891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tel 2"/>
          <p:cNvSpPr txBox="1">
            <a:spLocks/>
          </p:cNvSpPr>
          <p:nvPr/>
        </p:nvSpPr>
        <p:spPr bwMode="auto">
          <a:xfrm>
            <a:off x="0" y="2133600"/>
            <a:ext cx="9144000" cy="107950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 fontScale="97500"/>
          </a:bodyPr>
          <a:lstStyle/>
          <a:p>
            <a:pPr algn="ctr">
              <a:defRPr/>
            </a:pPr>
            <a:r>
              <a:rPr lang="nb-NO" sz="3200">
                <a:latin typeface="Verdana" pitchFamily="34" charset="0"/>
                <a:ea typeface="+mj-ea"/>
                <a:cs typeface="+mj-cs"/>
              </a:rPr>
              <a:t>En trygg og mer fleksibel uføretrygd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tel 1"/>
          <p:cNvSpPr>
            <a:spLocks noGrp="1"/>
          </p:cNvSpPr>
          <p:nvPr>
            <p:ph type="title"/>
          </p:nvPr>
        </p:nvSpPr>
        <p:spPr>
          <a:xfrm>
            <a:off x="504825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/>
              <a:t>… men også mange i arbeid</a:t>
            </a:r>
          </a:p>
        </p:txBody>
      </p:sp>
      <p:sp>
        <p:nvSpPr>
          <p:cNvPr id="82947" name="Plassholder for lysbildenumm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71D7F-89EB-4FA4-94C3-0FBB1B47ED57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b-NO" smtClean="0"/>
          </a:p>
        </p:txBody>
      </p:sp>
      <p:sp>
        <p:nvSpPr>
          <p:cNvPr id="82948" name="TekstSylinder 7"/>
          <p:cNvSpPr txBox="1">
            <a:spLocks noChangeArrowheads="1"/>
          </p:cNvSpPr>
          <p:nvPr/>
        </p:nvSpPr>
        <p:spPr bwMode="auto">
          <a:xfrm>
            <a:off x="1044575" y="1125538"/>
            <a:ext cx="80994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b="1"/>
              <a:t>Sysselsettingsandeler i ulike OECD-land 2009. 15-64 år. Prosent</a:t>
            </a:r>
          </a:p>
        </p:txBody>
      </p:sp>
      <p:pic>
        <p:nvPicPr>
          <p:cNvPr id="82949" name="Picture 7"/>
          <p:cNvPicPr>
            <a:picLocks noChangeAspect="1" noChangeArrowheads="1"/>
          </p:cNvPicPr>
          <p:nvPr/>
        </p:nvPicPr>
        <p:blipFill>
          <a:blip r:embed="rId3" cstate="screen"/>
          <a:srcRect b="8073"/>
          <a:stretch>
            <a:fillRect/>
          </a:stretch>
        </p:blipFill>
        <p:spPr bwMode="auto">
          <a:xfrm>
            <a:off x="468313" y="1484313"/>
            <a:ext cx="8135937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Også sterk </a:t>
            </a:r>
            <a:r>
              <a:rPr lang="nb-NO" i="1" smtClean="0"/>
              <a:t>vekst</a:t>
            </a:r>
            <a:r>
              <a:rPr lang="nb-NO" smtClean="0"/>
              <a:t> i sysselsettingen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17463" eaLnBrk="1" hangingPunct="1">
              <a:buFont typeface="Arial" charset="0"/>
              <a:buNone/>
              <a:tabLst>
                <a:tab pos="265113" algn="l"/>
              </a:tabLst>
              <a:defRPr/>
            </a:pPr>
            <a:endParaRPr lang="nb-NO" sz="1800" dirty="0" smtClean="0"/>
          </a:p>
          <a:p>
            <a:pPr marL="0" indent="17463" eaLnBrk="1" hangingPunct="1">
              <a:buFont typeface="Arial" charset="0"/>
              <a:buNone/>
              <a:tabLst>
                <a:tab pos="265113" algn="l"/>
              </a:tabLst>
              <a:defRPr/>
            </a:pPr>
            <a:endParaRPr lang="nb-NO" sz="1800" dirty="0" smtClean="0"/>
          </a:p>
          <a:p>
            <a:pPr marL="0" indent="17463" eaLnBrk="1" hangingPunct="1">
              <a:buFont typeface="Arial" charset="0"/>
              <a:buNone/>
              <a:tabLst>
                <a:tab pos="265113" algn="l"/>
              </a:tabLst>
              <a:defRPr/>
            </a:pPr>
            <a:endParaRPr lang="nb-NO" sz="1800" dirty="0" smtClean="0"/>
          </a:p>
          <a:p>
            <a:pPr marL="0" indent="17463" eaLnBrk="1" hangingPunct="1">
              <a:buFont typeface="Arial" charset="0"/>
              <a:buNone/>
              <a:tabLst>
                <a:tab pos="265113" algn="l"/>
              </a:tabLst>
              <a:defRPr/>
            </a:pPr>
            <a:endParaRPr lang="nb-NO" sz="1800" dirty="0" smtClean="0"/>
          </a:p>
          <a:p>
            <a:pPr marL="0" indent="17463" eaLnBrk="1" hangingPunct="1">
              <a:buFont typeface="Arial" charset="0"/>
              <a:buNone/>
              <a:tabLst>
                <a:tab pos="265113" algn="l"/>
              </a:tabLst>
              <a:defRPr/>
            </a:pPr>
            <a:endParaRPr lang="nb-NO" sz="1800" dirty="0" smtClean="0"/>
          </a:p>
          <a:p>
            <a:pPr marL="0" indent="17463" eaLnBrk="1" hangingPunct="1">
              <a:buFont typeface="Arial" charset="0"/>
              <a:buNone/>
              <a:tabLst>
                <a:tab pos="265113" algn="l"/>
              </a:tabLst>
              <a:defRPr/>
            </a:pPr>
            <a:endParaRPr lang="nb-NO" sz="1800" dirty="0" smtClean="0"/>
          </a:p>
          <a:p>
            <a:pPr marL="0" indent="17463" eaLnBrk="1" hangingPunct="1">
              <a:buFont typeface="Arial" charset="0"/>
              <a:buNone/>
              <a:tabLst>
                <a:tab pos="265113" algn="l"/>
              </a:tabLst>
              <a:defRPr/>
            </a:pPr>
            <a:endParaRPr lang="nb-NO" sz="1800" dirty="0" smtClean="0"/>
          </a:p>
          <a:p>
            <a:pPr marL="0" indent="17463" eaLnBrk="1" hangingPunct="1">
              <a:buFont typeface="Arial" charset="0"/>
              <a:buNone/>
              <a:tabLst>
                <a:tab pos="265113" algn="l"/>
              </a:tabLst>
              <a:defRPr/>
            </a:pPr>
            <a:endParaRPr lang="nb-NO" sz="1800" dirty="0" smtClean="0"/>
          </a:p>
          <a:p>
            <a:pPr marL="0" indent="17463" eaLnBrk="1" hangingPunct="1">
              <a:buFont typeface="Arial" charset="0"/>
              <a:buNone/>
              <a:tabLst>
                <a:tab pos="265113" algn="l"/>
              </a:tabLst>
              <a:defRPr/>
            </a:pPr>
            <a:r>
              <a:rPr lang="nb-NO" sz="1800" dirty="0" smtClean="0"/>
              <a:t>Vekst i sysselsettingen siden 2001. 1000 personer</a:t>
            </a:r>
          </a:p>
          <a:p>
            <a:pPr eaLnBrk="1" hangingPunct="1">
              <a:defRPr/>
            </a:pPr>
            <a:endParaRPr lang="nb-NO" dirty="0"/>
          </a:p>
        </p:txBody>
      </p:sp>
      <p:sp>
        <p:nvSpPr>
          <p:cNvPr id="83972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smtClean="0"/>
              <a:t>275 000 flere i jobb siden 2001</a:t>
            </a:r>
          </a:p>
          <a:p>
            <a:pPr eaLnBrk="1" hangingPunct="1"/>
            <a:r>
              <a:rPr lang="nb-NO" smtClean="0"/>
              <a:t>250 000 flere i jobb siden 2005</a:t>
            </a:r>
          </a:p>
          <a:p>
            <a:pPr eaLnBrk="1" hangingPunct="1"/>
            <a:r>
              <a:rPr lang="nb-NO" smtClean="0"/>
              <a:t>og ledigheten er lav</a:t>
            </a:r>
          </a:p>
        </p:txBody>
      </p:sp>
      <p:sp>
        <p:nvSpPr>
          <p:cNvPr id="83973" name="Plassholder for lysbildenumm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B85E5F-A3F7-48C3-B283-ED46DF007805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b-NO" smtClean="0"/>
          </a:p>
        </p:txBody>
      </p:sp>
      <p:pic>
        <p:nvPicPr>
          <p:cNvPr id="8397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9138" y="1592263"/>
            <a:ext cx="3852862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z="2800" smtClean="0"/>
              <a:t>Velferdsreformene</a:t>
            </a:r>
          </a:p>
        </p:txBody>
      </p:sp>
      <p:sp>
        <p:nvSpPr>
          <p:cNvPr id="11" name="Freeform 11"/>
          <p:cNvSpPr>
            <a:spLocks/>
          </p:cNvSpPr>
          <p:nvPr/>
        </p:nvSpPr>
        <p:spPr bwMode="gray">
          <a:xfrm>
            <a:off x="0" y="1570038"/>
            <a:ext cx="9144000" cy="4422775"/>
          </a:xfrm>
          <a:custGeom>
            <a:avLst/>
            <a:gdLst/>
            <a:ahLst/>
            <a:cxnLst>
              <a:cxn ang="0">
                <a:pos x="0" y="4401"/>
              </a:cxn>
              <a:cxn ang="0">
                <a:pos x="9099" y="0"/>
              </a:cxn>
              <a:cxn ang="0">
                <a:pos x="9099" y="1006"/>
              </a:cxn>
              <a:cxn ang="0">
                <a:pos x="5038" y="4401"/>
              </a:cxn>
              <a:cxn ang="0">
                <a:pos x="0" y="4401"/>
              </a:cxn>
            </a:cxnLst>
            <a:rect l="0" t="0" r="r" b="b"/>
            <a:pathLst>
              <a:path w="9099" h="4401">
                <a:moveTo>
                  <a:pt x="0" y="4401"/>
                </a:moveTo>
                <a:lnTo>
                  <a:pt x="9099" y="0"/>
                </a:lnTo>
                <a:lnTo>
                  <a:pt x="9099" y="1006"/>
                </a:lnTo>
                <a:lnTo>
                  <a:pt x="5038" y="4401"/>
                </a:lnTo>
                <a:lnTo>
                  <a:pt x="0" y="4401"/>
                </a:lnTo>
                <a:close/>
              </a:path>
            </a:pathLst>
          </a:custGeom>
          <a:gradFill flip="none" rotWithShape="1"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/>
          <a:lstStyle/>
          <a:p>
            <a:pPr marL="190500" indent="-1905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endParaRPr lang="en-US" sz="1200" b="1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4996" name="Textfeld 21"/>
          <p:cNvSpPr txBox="1">
            <a:spLocks noChangeArrowheads="1"/>
          </p:cNvSpPr>
          <p:nvPr/>
        </p:nvSpPr>
        <p:spPr bwMode="gray">
          <a:xfrm rot="-1526388">
            <a:off x="414338" y="5172075"/>
            <a:ext cx="987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  <a:buClr>
                <a:srgbClr val="808080"/>
              </a:buClr>
            </a:pPr>
            <a:r>
              <a:rPr lang="nb-NO" sz="2800" b="1" noProof="1">
                <a:solidFill>
                  <a:srgbClr val="4E4C8E"/>
                </a:solidFill>
                <a:cs typeface="Arial" charset="0"/>
              </a:rPr>
              <a:t>2015</a:t>
            </a:r>
          </a:p>
        </p:txBody>
      </p:sp>
      <p:sp>
        <p:nvSpPr>
          <p:cNvPr id="84997" name="Textfeld 22"/>
          <p:cNvSpPr txBox="1">
            <a:spLocks noChangeArrowheads="1"/>
          </p:cNvSpPr>
          <p:nvPr/>
        </p:nvSpPr>
        <p:spPr bwMode="gray">
          <a:xfrm rot="-1526388">
            <a:off x="8202613" y="1530350"/>
            <a:ext cx="6397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  <a:buClr>
                <a:srgbClr val="808080"/>
              </a:buClr>
            </a:pPr>
            <a:r>
              <a:rPr lang="nb-NO" sz="1600" b="1" noProof="1">
                <a:solidFill>
                  <a:srgbClr val="4E4C8E"/>
                </a:solidFill>
                <a:cs typeface="Arial" charset="0"/>
              </a:rPr>
              <a:t>2001</a:t>
            </a:r>
            <a:endParaRPr lang="nb-NO" b="1" noProof="1">
              <a:solidFill>
                <a:srgbClr val="4E4C8E"/>
              </a:solidFill>
              <a:cs typeface="Arial" charset="0"/>
            </a:endParaRPr>
          </a:p>
        </p:txBody>
      </p:sp>
      <p:sp>
        <p:nvSpPr>
          <p:cNvPr id="15" name="Rechteck 23"/>
          <p:cNvSpPr/>
          <p:nvPr/>
        </p:nvSpPr>
        <p:spPr bwMode="gray">
          <a:xfrm>
            <a:off x="7016950" y="2079620"/>
            <a:ext cx="1264920" cy="84192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 l="-1000" t="-1000" r="-1000" b="-1000"/>
            </a:stretch>
          </a:blipFill>
          <a:ln w="12700">
            <a:solidFill>
              <a:srgbClr val="C0C0C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hteck 24"/>
          <p:cNvSpPr/>
          <p:nvPr/>
        </p:nvSpPr>
        <p:spPr bwMode="gray">
          <a:xfrm>
            <a:off x="4911236" y="2833184"/>
            <a:ext cx="1763474" cy="1173756"/>
          </a:xfrm>
          <a:prstGeom prst="rect">
            <a:avLst/>
          </a:prstGeom>
          <a:blipFill>
            <a:blip r:embed="rId4" cstate="screen"/>
            <a:stretch>
              <a:fillRect l="-1000" t="-1000" r="-1000" b="-1000"/>
            </a:stretch>
          </a:blipFill>
          <a:ln w="12700">
            <a:solidFill>
              <a:srgbClr val="C0C0C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hteck 25"/>
          <p:cNvSpPr/>
          <p:nvPr/>
        </p:nvSpPr>
        <p:spPr bwMode="gray">
          <a:xfrm>
            <a:off x="2311490" y="3918582"/>
            <a:ext cx="2314284" cy="1517882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 l="-1000" t="-5000" r="-3000" b="-1000"/>
            </a:stretch>
          </a:blipFill>
          <a:ln w="12700">
            <a:solidFill>
              <a:srgbClr val="C0C0C0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hteck 26"/>
          <p:cNvSpPr>
            <a:spLocks noChangeArrowheads="1"/>
          </p:cNvSpPr>
          <p:nvPr/>
        </p:nvSpPr>
        <p:spPr bwMode="gray">
          <a:xfrm>
            <a:off x="5003800" y="2095500"/>
            <a:ext cx="1816100" cy="204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0" rIns="0" bIns="0">
            <a:spAutoFit/>
          </a:bodyPr>
          <a:lstStyle/>
          <a:p>
            <a:pPr algn="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nb-NO" sz="1400" b="1" noProof="1">
                <a:cs typeface="Arial" charset="0"/>
              </a:rPr>
              <a:t>Pensjonsreformen</a:t>
            </a:r>
          </a:p>
        </p:txBody>
      </p:sp>
      <p:sp>
        <p:nvSpPr>
          <p:cNvPr id="19" name="Rechteck 27"/>
          <p:cNvSpPr>
            <a:spLocks noChangeArrowheads="1"/>
          </p:cNvSpPr>
          <p:nvPr/>
        </p:nvSpPr>
        <p:spPr bwMode="gray">
          <a:xfrm>
            <a:off x="3094038" y="2849563"/>
            <a:ext cx="1598612" cy="204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0" rIns="0" bIns="0">
            <a:spAutoFit/>
          </a:bodyPr>
          <a:lstStyle/>
          <a:p>
            <a:pPr algn="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nb-NO" sz="1400" b="1" noProof="1">
                <a:cs typeface="Arial" charset="0"/>
              </a:rPr>
              <a:t>NAV-reformen</a:t>
            </a:r>
          </a:p>
        </p:txBody>
      </p:sp>
      <p:sp>
        <p:nvSpPr>
          <p:cNvPr id="20" name="Rechteck 28"/>
          <p:cNvSpPr>
            <a:spLocks noChangeArrowheads="1"/>
          </p:cNvSpPr>
          <p:nvPr/>
        </p:nvSpPr>
        <p:spPr bwMode="gray">
          <a:xfrm>
            <a:off x="509588" y="3933825"/>
            <a:ext cx="1598612" cy="204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0" rIns="0" bIns="0">
            <a:spAutoFit/>
          </a:bodyPr>
          <a:lstStyle/>
          <a:p>
            <a:pPr algn="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</a:pPr>
            <a:r>
              <a:rPr lang="nb-NO" sz="1400" b="1" noProof="1">
                <a:cs typeface="Arial" charset="0"/>
              </a:rPr>
              <a:t>Uførereformen</a:t>
            </a:r>
            <a:endParaRPr lang="nb-NO" sz="1400" noProof="1">
              <a:cs typeface="Arial" charset="0"/>
            </a:endParaRPr>
          </a:p>
        </p:txBody>
      </p:sp>
      <p:sp>
        <p:nvSpPr>
          <p:cNvPr id="85004" name="Plassholder for lysbildenumm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FADD7-40A2-42B5-8BCD-DD607D6456B8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/>
              <a:t>Ny uføreordning vil sikre: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725" y="1592263"/>
            <a:ext cx="7631113" cy="4525962"/>
          </a:xfrm>
        </p:spPr>
        <p:txBody>
          <a:bodyPr/>
          <a:lstStyle/>
          <a:p>
            <a:pPr marL="457200" indent="-457200" eaLnBrk="1" hangingPunct="1">
              <a:spcBef>
                <a:spcPts val="2400"/>
              </a:spcBef>
              <a:defRPr/>
            </a:pPr>
            <a:r>
              <a:rPr lang="nb-NO" dirty="0" smtClean="0"/>
              <a:t>Økonomisk trygghet for </a:t>
            </a:r>
            <a:br>
              <a:rPr lang="nb-NO" dirty="0" smtClean="0"/>
            </a:br>
            <a:r>
              <a:rPr lang="nb-NO" dirty="0" smtClean="0"/>
              <a:t>de som ikke kan jobbe</a:t>
            </a:r>
          </a:p>
          <a:p>
            <a:pPr marL="457200" indent="-457200" eaLnBrk="1" hangingPunct="1">
              <a:spcBef>
                <a:spcPts val="2400"/>
              </a:spcBef>
              <a:defRPr/>
            </a:pPr>
            <a:r>
              <a:rPr lang="nb-NO" dirty="0" smtClean="0"/>
              <a:t>Bedre mulighet for å </a:t>
            </a:r>
            <a:br>
              <a:rPr lang="nb-NO" dirty="0" smtClean="0"/>
            </a:br>
            <a:r>
              <a:rPr lang="nb-NO" dirty="0" smtClean="0"/>
              <a:t>kombinere uføretrygd og arbeid</a:t>
            </a:r>
          </a:p>
          <a:p>
            <a:pPr marL="457200" indent="-457200" eaLnBrk="1" hangingPunct="1">
              <a:spcBef>
                <a:spcPts val="2400"/>
              </a:spcBef>
              <a:defRPr/>
            </a:pPr>
            <a:r>
              <a:rPr lang="nb-NO" dirty="0" smtClean="0"/>
              <a:t>God alderspensjon også til uføre</a:t>
            </a:r>
          </a:p>
          <a:p>
            <a:pPr eaLnBrk="1" hangingPunct="1">
              <a:buFont typeface="Arial" charset="0"/>
              <a:buNone/>
              <a:defRPr/>
            </a:pPr>
            <a:endParaRPr lang="nb-NO" dirty="0"/>
          </a:p>
        </p:txBody>
      </p:sp>
      <p:sp>
        <p:nvSpPr>
          <p:cNvPr id="86020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42FED-CCB1-4D20-8592-6DFD7C3D7DF0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/>
              <a:t>Regler for alderspensjon til uføre</a:t>
            </a:r>
          </a:p>
        </p:txBody>
      </p:sp>
      <p:sp>
        <p:nvSpPr>
          <p:cNvPr id="87043" name="Plassholder for innhold 2"/>
          <p:cNvSpPr>
            <a:spLocks noGrp="1"/>
          </p:cNvSpPr>
          <p:nvPr>
            <p:ph idx="1"/>
          </p:nvPr>
        </p:nvSpPr>
        <p:spPr>
          <a:xfrm>
            <a:off x="720725" y="1592263"/>
            <a:ext cx="7631113" cy="4525962"/>
          </a:xfrm>
        </p:spPr>
        <p:txBody>
          <a:bodyPr/>
          <a:lstStyle/>
          <a:p>
            <a:pPr eaLnBrk="1" hangingPunct="1"/>
            <a:r>
              <a:rPr lang="nb-NO" smtClean="0"/>
              <a:t>Dagens alderspensjonister som tidligere har mottatt uførepensjon, berøres ikke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Uføre skal hvert år tjene opp pensjons-rettigheter som om de var i jobb</a:t>
            </a:r>
          </a:p>
          <a:p>
            <a:pPr eaLnBrk="1" hangingPunct="1"/>
            <a:r>
              <a:rPr lang="nb-NO" smtClean="0"/>
              <a:t>Uføre skal gå over på alderspensjon </a:t>
            </a:r>
            <a:br>
              <a:rPr lang="nb-NO" smtClean="0"/>
            </a:br>
            <a:r>
              <a:rPr lang="nb-NO" smtClean="0"/>
              <a:t>ved fylte 67 år </a:t>
            </a:r>
          </a:p>
          <a:p>
            <a:pPr eaLnBrk="1" hangingPunct="1"/>
            <a:r>
              <a:rPr lang="nb-NO" smtClean="0"/>
              <a:t>Uføre skal tjene opp pensjonsrettigheter i ny opptjeningsmodell til 62 år – som i ny AFP</a:t>
            </a:r>
          </a:p>
        </p:txBody>
      </p:sp>
      <p:sp>
        <p:nvSpPr>
          <p:cNvPr id="87044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F77B9-9BBF-4052-A446-60461A95025F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Balansert løsning</a:t>
            </a:r>
          </a:p>
        </p:txBody>
      </p:sp>
      <p:sp>
        <p:nvSpPr>
          <p:cNvPr id="88067" name="Plassholder for lysbildenummer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AC4C6A-0710-4869-B937-55EEE274E59A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b-NO" smtClean="0"/>
          </a:p>
        </p:txBody>
      </p:sp>
      <p:sp>
        <p:nvSpPr>
          <p:cNvPr id="88068" name="TekstSylinder 7"/>
          <p:cNvSpPr txBox="1">
            <a:spLocks noChangeArrowheads="1"/>
          </p:cNvSpPr>
          <p:nvPr/>
        </p:nvSpPr>
        <p:spPr bwMode="auto">
          <a:xfrm>
            <a:off x="1116013" y="1268413"/>
            <a:ext cx="5476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Alderspensjon ved 70 år. I 1000 kroner i 2011-priser</a:t>
            </a:r>
          </a:p>
        </p:txBody>
      </p:sp>
      <p:sp>
        <p:nvSpPr>
          <p:cNvPr id="88069" name="TekstSylinder 8"/>
          <p:cNvSpPr txBox="1">
            <a:spLocks noChangeArrowheads="1"/>
          </p:cNvSpPr>
          <p:nvPr/>
        </p:nvSpPr>
        <p:spPr bwMode="auto">
          <a:xfrm>
            <a:off x="1116013" y="6021388"/>
            <a:ext cx="3684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/>
              <a:t>Enslig født i 1963 med 5 G i inntekt fra 22 år</a:t>
            </a:r>
          </a:p>
        </p:txBody>
      </p:sp>
      <p:pic>
        <p:nvPicPr>
          <p:cNvPr id="88070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450" y="1773238"/>
            <a:ext cx="67691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tel 4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pPr eaLnBrk="1" hangingPunct="1"/>
            <a:r>
              <a:rPr lang="nb-NO" smtClean="0"/>
              <a:t>Midlertidig skjermingsordning</a:t>
            </a:r>
          </a:p>
        </p:txBody>
      </p:sp>
      <p:sp>
        <p:nvSpPr>
          <p:cNvPr id="89091" name="Plassholder for innhold 5"/>
          <p:cNvSpPr>
            <a:spLocks noGrp="1"/>
          </p:cNvSpPr>
          <p:nvPr>
            <p:ph idx="1"/>
          </p:nvPr>
        </p:nvSpPr>
        <p:spPr>
          <a:xfrm>
            <a:off x="720725" y="1592263"/>
            <a:ext cx="7883525" cy="4525962"/>
          </a:xfrm>
        </p:spPr>
        <p:txBody>
          <a:bodyPr/>
          <a:lstStyle/>
          <a:p>
            <a:pPr eaLnBrk="1" hangingPunct="1"/>
            <a:r>
              <a:rPr lang="nb-NO" smtClean="0"/>
              <a:t>Må observere arbeidsføres tilpasning – vurdere utforming av skjermingsordning i 2018</a:t>
            </a:r>
          </a:p>
          <a:p>
            <a:pPr eaLnBrk="1" hangingPunct="1"/>
            <a:r>
              <a:rPr lang="nb-NO" smtClean="0"/>
              <a:t>Levealdersjusteringen virker fra 2011</a:t>
            </a:r>
          </a:p>
          <a:p>
            <a:pPr eaLnBrk="1" hangingPunct="1"/>
            <a:r>
              <a:rPr lang="nb-NO" smtClean="0"/>
              <a:t>Foreslår midlertidig ordning fram til 2018 </a:t>
            </a:r>
            <a:br>
              <a:rPr lang="nb-NO" smtClean="0"/>
            </a:br>
            <a:r>
              <a:rPr lang="nb-NO" smtClean="0"/>
              <a:t>for årskullene 1944–1951:</a:t>
            </a:r>
          </a:p>
          <a:p>
            <a:pPr eaLnBrk="1" hangingPunct="1"/>
            <a:r>
              <a:rPr lang="nb-NO" smtClean="0"/>
              <a:t>Ordningen innebærer at uføre født i årene 1944–1951 skjermes for om lag halvparten av virkningen av levealdersjustering</a:t>
            </a:r>
          </a:p>
        </p:txBody>
      </p:sp>
      <p:sp>
        <p:nvSpPr>
          <p:cNvPr id="89092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7D9797-9587-4230-9EC1-15B4CA677F72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 standard - turkis">
  <a:themeElements>
    <a:clrScheme name="AD fargepalett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43AB41"/>
      </a:accent1>
      <a:accent2>
        <a:srgbClr val="EC6C24"/>
      </a:accent2>
      <a:accent3>
        <a:srgbClr val="484647"/>
      </a:accent3>
      <a:accent4>
        <a:srgbClr val="3395B4"/>
      </a:accent4>
      <a:accent5>
        <a:srgbClr val="534D82"/>
      </a:accent5>
      <a:accent6>
        <a:srgbClr val="8D8B8C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 standard - grønn">
  <a:themeElements>
    <a:clrScheme name="AD fargepalett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43AB41"/>
      </a:accent1>
      <a:accent2>
        <a:srgbClr val="EC6C24"/>
      </a:accent2>
      <a:accent3>
        <a:srgbClr val="484647"/>
      </a:accent3>
      <a:accent4>
        <a:srgbClr val="3395B4"/>
      </a:accent4>
      <a:accent5>
        <a:srgbClr val="534D82"/>
      </a:accent5>
      <a:accent6>
        <a:srgbClr val="8D8B8C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 standard engelsk - lilla">
  <a:themeElements>
    <a:clrScheme name="AD fargepalett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43AB41"/>
      </a:accent1>
      <a:accent2>
        <a:srgbClr val="EC6C24"/>
      </a:accent2>
      <a:accent3>
        <a:srgbClr val="484647"/>
      </a:accent3>
      <a:accent4>
        <a:srgbClr val="3395B4"/>
      </a:accent4>
      <a:accent5>
        <a:srgbClr val="534D82"/>
      </a:accent5>
      <a:accent6>
        <a:srgbClr val="8D8B8C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D standard engelsk - turkis">
  <a:themeElements>
    <a:clrScheme name="AD fargepalett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43AB41"/>
      </a:accent1>
      <a:accent2>
        <a:srgbClr val="EC6C24"/>
      </a:accent2>
      <a:accent3>
        <a:srgbClr val="484647"/>
      </a:accent3>
      <a:accent4>
        <a:srgbClr val="3395B4"/>
      </a:accent4>
      <a:accent5>
        <a:srgbClr val="534D82"/>
      </a:accent5>
      <a:accent6>
        <a:srgbClr val="8D8B8C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D standard engelsk - grønn">
  <a:themeElements>
    <a:clrScheme name="AD fargepalett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43AB41"/>
      </a:accent1>
      <a:accent2>
        <a:srgbClr val="EC6C24"/>
      </a:accent2>
      <a:accent3>
        <a:srgbClr val="484647"/>
      </a:accent3>
      <a:accent4>
        <a:srgbClr val="3395B4"/>
      </a:accent4>
      <a:accent5>
        <a:srgbClr val="534D82"/>
      </a:accent5>
      <a:accent6>
        <a:srgbClr val="8D8B8C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 standard</Template>
  <TotalTime>1239</TotalTime>
  <Words>629</Words>
  <Application>Microsoft Office PowerPoint</Application>
  <PresentationFormat>Skjermfremvisning (4:3)</PresentationFormat>
  <Paragraphs>194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Lysbildetitler</vt:lpstr>
      </vt:variant>
      <vt:variant>
        <vt:i4>24</vt:i4>
      </vt:variant>
    </vt:vector>
  </HeadingPairs>
  <TitlesOfParts>
    <vt:vector size="30" baseType="lpstr">
      <vt:lpstr>AD standard</vt:lpstr>
      <vt:lpstr>AD standard - turkis</vt:lpstr>
      <vt:lpstr>AD standard - grønn</vt:lpstr>
      <vt:lpstr>AD standard engelsk - lilla</vt:lpstr>
      <vt:lpstr>AD standard engelsk - turkis</vt:lpstr>
      <vt:lpstr>1_AD standard engelsk - grønn</vt:lpstr>
      <vt:lpstr>Lysbilde 1</vt:lpstr>
      <vt:lpstr>Mange på trygd …</vt:lpstr>
      <vt:lpstr>… men også mange i arbeid</vt:lpstr>
      <vt:lpstr>Også sterk vekst i sysselsettingen</vt:lpstr>
      <vt:lpstr>Velferdsreformene</vt:lpstr>
      <vt:lpstr>Ny uføreordning vil sikre:</vt:lpstr>
      <vt:lpstr>Regler for alderspensjon til uføre</vt:lpstr>
      <vt:lpstr>Balansert løsning</vt:lpstr>
      <vt:lpstr>Midlertidig skjermingsordning</vt:lpstr>
      <vt:lpstr>Nytt beregningsprinsipp for uføretrygd</vt:lpstr>
      <vt:lpstr>Arbeid og uføretrygd</vt:lpstr>
      <vt:lpstr>Gradvis avkorting</vt:lpstr>
      <vt:lpstr>Samlet inntekt etter skatt</vt:lpstr>
      <vt:lpstr>Mange fordeler med nytt system</vt:lpstr>
      <vt:lpstr>Økonomien i reformen</vt:lpstr>
      <vt:lpstr>Et bedre og enklere system</vt:lpstr>
      <vt:lpstr>Kompensasjonsgrad</vt:lpstr>
      <vt:lpstr>Ny uføretrygd – et typetilfelle</vt:lpstr>
      <vt:lpstr>Dagens uføre beholder sin uføretrygd</vt:lpstr>
      <vt:lpstr>Uføretrygd til dagens uførepensjonister</vt:lpstr>
      <vt:lpstr>Viderefører behovsprøvd barnetillegg</vt:lpstr>
      <vt:lpstr>Unge uføre</vt:lpstr>
      <vt:lpstr>Jobbmuligheter for alle</vt:lpstr>
      <vt:lpstr>Lysbilde 24</vt:lpstr>
    </vt:vector>
  </TitlesOfParts>
  <Company>STATEN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uføretrygd og alderspensjon til uføre</dc:title>
  <dc:creator>Arbeidsdepartementet</dc:creator>
  <cp:lastModifiedBy>Guttorm Aanes</cp:lastModifiedBy>
  <cp:revision>163</cp:revision>
  <dcterms:created xsi:type="dcterms:W3CDTF">2011-05-24T08:42:05Z</dcterms:created>
  <dcterms:modified xsi:type="dcterms:W3CDTF">2011-05-31T12:01:40Z</dcterms:modified>
</cp:coreProperties>
</file>