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61" r:id="rId4"/>
    <p:sldId id="262" r:id="rId5"/>
    <p:sldId id="263" r:id="rId6"/>
    <p:sldId id="27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Karmina Sans"/>
        <a:ea typeface="Karmina Sans"/>
        <a:cs typeface="Karmina Sans"/>
        <a:sym typeface="Karmina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Karmina Sans"/>
          <a:ea typeface="Karmina Sans"/>
          <a:cs typeface="Karmina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Karmina Sans"/>
          <a:ea typeface="Karmina Sans"/>
          <a:cs typeface="Karmina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78" autoAdjust="0"/>
    <p:restoredTop sz="48152" autoAdjust="0"/>
  </p:normalViewPr>
  <p:slideViewPr>
    <p:cSldViewPr snapToGrid="0">
      <p:cViewPr varScale="1">
        <p:scale>
          <a:sx n="44" d="100"/>
          <a:sy n="44" d="100"/>
        </p:scale>
        <p:origin x="2118" y="60"/>
      </p:cViewPr>
      <p:guideLst/>
    </p:cSldViewPr>
  </p:slideViewPr>
  <p:outlineViewPr>
    <p:cViewPr>
      <p:scale>
        <a:sx n="33" d="100"/>
        <a:sy n="33" d="100"/>
      </p:scale>
      <p:origin x="0" y="-59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267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D19C-18C0-4D77-95F6-9AD3EA9EE7B8}" type="datetimeFigureOut">
              <a:rPr lang="nb-NO" smtClean="0"/>
              <a:t>18.10.2016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2B607-A159-4B39-8948-8246C9A6E8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21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8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345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</a:t>
            </a:r>
            <a:r>
              <a:rPr lang="nb-NO" sz="1600" dirty="0" smtClean="0">
                <a:latin typeface="Calibri" panose="020F0502020204030204" pitchFamily="34" charset="0"/>
              </a:rPr>
              <a:t>ngen entydig</a:t>
            </a:r>
            <a:r>
              <a:rPr lang="nb-NO" sz="1600" baseline="0" dirty="0" smtClean="0">
                <a:latin typeface="Calibri" panose="020F0502020204030204" pitchFamily="34" charset="0"/>
              </a:rPr>
              <a:t> definisjon. Jeg har vært på </a:t>
            </a:r>
            <a:r>
              <a:rPr lang="nb-NO" sz="1600" baseline="0" dirty="0" err="1" smtClean="0">
                <a:latin typeface="Calibri" panose="020F0502020204030204" pitchFamily="34" charset="0"/>
              </a:rPr>
              <a:t>Difi</a:t>
            </a:r>
            <a:r>
              <a:rPr lang="nb-NO" sz="1600" baseline="0" dirty="0" smtClean="0">
                <a:latin typeface="Calibri" panose="020F0502020204030204" pitchFamily="34" charset="0"/>
              </a:rPr>
              <a:t> sine sider og der kunne jeg lese at o</a:t>
            </a:r>
            <a:r>
              <a:rPr lang="nb-NO" sz="1600" dirty="0" smtClean="0">
                <a:latin typeface="Calibri" panose="020F0502020204030204" pitchFamily="34" charset="0"/>
              </a:rPr>
              <a:t>pprinnelig stammer begrepet «tidstyver» barneboka: «</a:t>
            </a:r>
            <a:r>
              <a:rPr lang="nb-NO" sz="1600" dirty="0" err="1" smtClean="0">
                <a:latin typeface="Calibri" panose="020F0502020204030204" pitchFamily="34" charset="0"/>
              </a:rPr>
              <a:t>Momo</a:t>
            </a:r>
            <a:r>
              <a:rPr lang="nb-NO" sz="1600" dirty="0" smtClean="0">
                <a:latin typeface="Calibri" panose="020F0502020204030204" pitchFamily="34" charset="0"/>
              </a:rPr>
              <a:t>, eller kampen om tiden» av den tyske forfatteren Michael Ende fra 1973. Skurkene i historien er den tallrike skaren av grå herrer fra Tidssparekassen. Det er de som har stjålet skatten fra menneskene. Og skatten er tiden.</a:t>
            </a:r>
          </a:p>
          <a:p>
            <a:endParaRPr lang="nb-NO" sz="1600" baseline="0" dirty="0" smtClean="0">
              <a:latin typeface="Calibri" panose="020F0502020204030204" pitchFamily="34" charset="0"/>
            </a:endParaRPr>
          </a:p>
          <a:p>
            <a:r>
              <a:rPr lang="nb-NO" sz="1600" baseline="0" dirty="0" smtClean="0">
                <a:latin typeface="Calibri" panose="020F0502020204030204" pitchFamily="34" charset="0"/>
              </a:rPr>
              <a:t>I dagligtale ofte synonym med: Bortkastet</a:t>
            </a:r>
            <a:r>
              <a:rPr lang="nb-NO" sz="1600" dirty="0" smtClean="0">
                <a:latin typeface="Calibri" panose="020F0502020204030204" pitchFamily="34" charset="0"/>
              </a:rPr>
              <a:t> tid</a:t>
            </a:r>
            <a:endParaRPr lang="nb-NO" sz="1600" baseline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9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err="1" smtClean="0">
                <a:latin typeface="Calibri" panose="020F0502020204030204" pitchFamily="34" charset="0"/>
              </a:rPr>
              <a:t>Difis</a:t>
            </a:r>
            <a:r>
              <a:rPr lang="nb-NO" sz="1600" baseline="0" dirty="0" smtClean="0">
                <a:latin typeface="Calibri" panose="020F0502020204030204" pitchFamily="34" charset="0"/>
              </a:rPr>
              <a:t> definisjon: </a:t>
            </a:r>
            <a:r>
              <a:rPr lang="nb-NO" sz="1600" dirty="0" smtClean="0">
                <a:latin typeface="Calibri" panose="020F0502020204030204" pitchFamily="34" charset="0"/>
              </a:rPr>
              <a:t>Tidstyver i forvaltningen er aktiviteter som man bruker for mye tid på i forhold til hva som er hensiktsmessig for å nå målene for virksomheten. Det kan være unødig rapportering, dobbeltarbeid, uhensiktsmessige rutiner osv.</a:t>
            </a:r>
            <a:endParaRPr lang="nb-NO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1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49082" y="326508"/>
            <a:ext cx="5720080" cy="4467701"/>
          </a:xfr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dirty="0" err="1" smtClean="0"/>
              <a:t>Vurderingskreterier</a:t>
            </a:r>
            <a:endParaRPr lang="nb-NO" sz="1600" b="1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/>
              <a:t>Ut fra arbeidsgruppens vurderingskriterier har gruppen sette på dette. </a:t>
            </a:r>
          </a:p>
          <a:p>
            <a:r>
              <a:rPr lang="nb-NO" sz="1600" b="1" dirty="0" smtClean="0"/>
              <a:t>Definering av rapportering </a:t>
            </a:r>
            <a:endParaRPr lang="nb-NO" sz="1600" dirty="0" smtClean="0"/>
          </a:p>
          <a:p>
            <a:r>
              <a:rPr lang="nb-NO" sz="1600" dirty="0" smtClean="0"/>
              <a:t>Finnes </a:t>
            </a:r>
            <a:r>
              <a:rPr lang="nb-NO" sz="1600" dirty="0"/>
              <a:t>dataene? </a:t>
            </a:r>
          </a:p>
          <a:p>
            <a:r>
              <a:rPr lang="nb-NO" sz="1600" b="1" dirty="0" smtClean="0"/>
              <a:t>Datatilgjengelighet </a:t>
            </a:r>
            <a:endParaRPr lang="nb-NO" sz="1600" dirty="0"/>
          </a:p>
          <a:p>
            <a:r>
              <a:rPr lang="nb-NO" sz="1600" dirty="0"/>
              <a:t>Er dataene tilgjengelige?</a:t>
            </a:r>
          </a:p>
          <a:p>
            <a:r>
              <a:rPr lang="nb-NO" sz="1600" b="1" dirty="0" smtClean="0"/>
              <a:t>Digitalt </a:t>
            </a:r>
            <a:r>
              <a:rPr lang="nb-NO" sz="1600" b="1" dirty="0"/>
              <a:t>tilgjengelig </a:t>
            </a:r>
            <a:endParaRPr lang="nb-NO" sz="1600" dirty="0"/>
          </a:p>
          <a:p>
            <a:r>
              <a:rPr lang="nb-NO" sz="1600" dirty="0"/>
              <a:t>Er dataene tilrettelagt for digital rapportering? Eller kreves det manuelle rutiner?</a:t>
            </a:r>
          </a:p>
          <a:p>
            <a:r>
              <a:rPr lang="nb-NO" sz="1600" b="1" dirty="0" smtClean="0"/>
              <a:t>Samsvarende </a:t>
            </a:r>
            <a:r>
              <a:rPr lang="nb-NO" sz="1600" b="1" dirty="0"/>
              <a:t>definering av data </a:t>
            </a:r>
            <a:endParaRPr lang="nb-NO" sz="1600" dirty="0"/>
          </a:p>
          <a:p>
            <a:r>
              <a:rPr lang="nb-NO" sz="1600" dirty="0"/>
              <a:t>Overlapper dataene i sitt innhold andre data som rapporteres? </a:t>
            </a:r>
          </a:p>
          <a:p>
            <a:r>
              <a:rPr lang="nb-NO" sz="1600" b="1" dirty="0" smtClean="0"/>
              <a:t>Dobbelt </a:t>
            </a:r>
            <a:r>
              <a:rPr lang="nb-NO" sz="1600" b="1" dirty="0"/>
              <a:t>rapportering</a:t>
            </a:r>
            <a:endParaRPr lang="nb-NO" sz="1600" dirty="0"/>
          </a:p>
          <a:p>
            <a:r>
              <a:rPr lang="nb-NO" sz="1600" dirty="0"/>
              <a:t>Rapporteres like data til flere forvaltningsinstitusjoner? </a:t>
            </a:r>
          </a:p>
          <a:p>
            <a:r>
              <a:rPr lang="nb-NO" sz="1600" b="1" dirty="0" smtClean="0"/>
              <a:t>Tidspunkt</a:t>
            </a:r>
            <a:endParaRPr lang="nb-NO" sz="1600" dirty="0"/>
          </a:p>
          <a:p>
            <a:r>
              <a:rPr lang="nb-NO" sz="1600" dirty="0"/>
              <a:t>Rapporteres dataene på et ugunstig tidspunkt eller kan rapportering av dataene samordnes/koordineres med andre lignende datarapporteringer? </a:t>
            </a:r>
          </a:p>
          <a:p>
            <a:r>
              <a:rPr lang="nb-NO" sz="1600" b="1" dirty="0" smtClean="0"/>
              <a:t>Nytteverdi</a:t>
            </a:r>
            <a:endParaRPr lang="nb-NO" sz="1600" dirty="0"/>
          </a:p>
          <a:p>
            <a:r>
              <a:rPr lang="nb-NO" sz="1600" dirty="0"/>
              <a:t>Brukes dataene og til hva? </a:t>
            </a:r>
          </a:p>
          <a:p>
            <a:endParaRPr lang="nb-NO" sz="1600" dirty="0" smtClean="0">
              <a:sym typeface="Helvetica Neue"/>
            </a:endParaRPr>
          </a:p>
          <a:p>
            <a:r>
              <a:rPr lang="nb-NO" sz="1600" b="1" dirty="0" smtClean="0"/>
              <a:t>Møtene:</a:t>
            </a:r>
            <a:endParaRPr lang="nb-NO" sz="1600" b="1" dirty="0">
              <a:sym typeface="Helvetica Neue"/>
            </a:endParaRPr>
          </a:p>
          <a:p>
            <a:r>
              <a:rPr lang="nb-NO" sz="1600" dirty="0" smtClean="0">
                <a:sym typeface="Helvetica Neue"/>
              </a:rPr>
              <a:t>Arbeidsgruppens vurdering i fargekoder </a:t>
            </a:r>
            <a:r>
              <a:rPr lang="nb-NO" sz="1600" dirty="0" smtClean="0"/>
              <a:t>gitt grunnlag for hvem vi har hatt møte med.</a:t>
            </a:r>
            <a:r>
              <a:rPr lang="nb-NO" sz="1600" baseline="0" dirty="0" smtClean="0"/>
              <a:t> </a:t>
            </a:r>
            <a:r>
              <a:rPr lang="nb-NO" sz="1600" dirty="0"/>
              <a:t>Hensikten med møtet er å legge fram oversikt over de typer rapportering som gjelder </a:t>
            </a:r>
            <a:r>
              <a:rPr lang="nb-NO" sz="1600" dirty="0" err="1" smtClean="0"/>
              <a:t>X</a:t>
            </a:r>
            <a:endParaRPr lang="nb-NO" sz="1600" dirty="0"/>
          </a:p>
          <a:p>
            <a:r>
              <a:rPr lang="nb-NO" sz="1600" dirty="0"/>
              <a:t>som mottaker/bestiller, få tilbakemeldinger og synspunkter fra dere, og drøfte om det kan være mulig å oppnå forenklinger. </a:t>
            </a:r>
          </a:p>
        </p:txBody>
      </p:sp>
    </p:spTree>
    <p:extLst>
      <p:ext uri="{BB962C8B-B14F-4D97-AF65-F5344CB8AC3E}">
        <p14:creationId xmlns:p14="http://schemas.microsoft.com/office/powerpoint/2010/main" val="28785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rgbClr val="FFFFFF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28320" y="4715907"/>
            <a:ext cx="5801359" cy="446770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Posteringer til kapitalregnskapet, frist 1. </a:t>
            </a:r>
            <a:r>
              <a:rPr lang="nb-NO" sz="1600" dirty="0" err="1" smtClean="0">
                <a:latin typeface="Calibri" panose="020F0502020204030204" pitchFamily="34" charset="0"/>
              </a:rPr>
              <a:t>feb</a:t>
            </a:r>
            <a:r>
              <a:rPr lang="nb-NO" sz="1600" dirty="0" smtClean="0">
                <a:latin typeface="Calibri" panose="020F0502020204030204" pitchFamily="34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-Dobbel rapportering med i årsregnskapet/fristen bør koordineres med 	rapportering av årsregnskapet.</a:t>
            </a:r>
          </a:p>
          <a:p>
            <a:pPr marL="0" lvl="3" indent="0">
              <a:buFont typeface="Arial" panose="020B0604020202020204" pitchFamily="34" charset="0"/>
              <a:buNone/>
            </a:pPr>
            <a:endParaRPr lang="nb-NO" sz="1600" dirty="0" smtClean="0">
              <a:latin typeface="Calibri" panose="020F0502020204030204" pitchFamily="34" charset="0"/>
            </a:endParaRPr>
          </a:p>
          <a:p>
            <a:pPr marL="0" lvl="3" indent="0">
              <a:buFont typeface="Arial" panose="020B0604020202020204" pitchFamily="34" charset="0"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Vedlegg 7 - gaver og gaveforsterkning frist 15.feb: </a:t>
            </a:r>
          </a:p>
          <a:p>
            <a:pPr marL="0" lvl="3" indent="0">
              <a:buFont typeface="Arial" panose="020B0604020202020204" pitchFamily="34" charset="0"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-</a:t>
            </a:r>
            <a:r>
              <a:rPr lang="nb-NO" sz="1600" baseline="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</a:rPr>
              <a:t>Dobbel rapportering med i årsregnskapet/fristen bør koordineres med rapportering av årsregnskapet.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 dirty="0" smtClean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Aksje- og eierinteresser (Selskapsdata): </a:t>
            </a:r>
          </a:p>
          <a:p>
            <a:r>
              <a:rPr lang="nb-NO" sz="1600" dirty="0" smtClean="0">
                <a:latin typeface="Calibri" panose="020F0502020204030204" pitchFamily="34" charset="0"/>
              </a:rPr>
              <a:t>-</a:t>
            </a:r>
            <a:r>
              <a:rPr lang="nb-NO" sz="1600" baseline="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</a:rPr>
              <a:t>Opplysningen finnes i Brønnøysundregisteret og bør kunne hentes der fra.</a:t>
            </a:r>
          </a:p>
          <a:p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1173337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391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385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964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26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nb-NO" b="1" dirty="0" smtClean="0"/>
              <a:t>Bakgrunn</a:t>
            </a:r>
            <a:endParaRPr lang="nb-NO" dirty="0" smtClean="0"/>
          </a:p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Tidstyvprosjekt</a:t>
            </a:r>
            <a:r>
              <a:rPr lang="nb-NO" sz="1600" baseline="0" dirty="0" smtClean="0">
                <a:latin typeface="Calibri" panose="020F0502020204030204" pitchFamily="34" charset="0"/>
              </a:rPr>
              <a:t> i 2014.</a:t>
            </a:r>
          </a:p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Mange</a:t>
            </a:r>
            <a:r>
              <a:rPr lang="nb-NO" sz="1600" baseline="0" dirty="0" smtClean="0">
                <a:latin typeface="Calibri" panose="020F0502020204030204" pitchFamily="34" charset="0"/>
              </a:rPr>
              <a:t> i</a:t>
            </a:r>
            <a:r>
              <a:rPr lang="nb-NO" sz="1600" dirty="0" smtClean="0">
                <a:latin typeface="Calibri" panose="020F0502020204030204" pitchFamily="34" charset="0"/>
              </a:rPr>
              <a:t>nnspillene her</a:t>
            </a:r>
            <a:r>
              <a:rPr lang="nb-NO" sz="1600" baseline="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</a:rPr>
              <a:t>omhandlet tidskrevende og kompliserte administrative rapporteringskrav.</a:t>
            </a:r>
          </a:p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Noen tilbakemeldinger fra prosjektet var:</a:t>
            </a:r>
          </a:p>
          <a:p>
            <a:pPr marL="0" indent="0" algn="just">
              <a:spcAft>
                <a:spcPts val="1200"/>
              </a:spcAft>
              <a:buFontTx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- Felles registerdata utnyttes ikke godt nok </a:t>
            </a:r>
          </a:p>
          <a:p>
            <a:pPr marL="0" indent="0" algn="just">
              <a:spcAft>
                <a:spcPts val="1200"/>
              </a:spcAft>
              <a:buFontTx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- Rutiner for rapportering er ikke alltid standardiserte </a:t>
            </a:r>
          </a:p>
          <a:p>
            <a:pPr marL="0" indent="0" algn="just">
              <a:spcAft>
                <a:spcPts val="1200"/>
              </a:spcAft>
              <a:buFontTx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Dette er i overenstemmelse med KDs egne vurderinger</a:t>
            </a:r>
          </a:p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KD ønsker en gjennomgang av rapporteringene i sektoren og har derfor etablert en arbeidsgruppe</a:t>
            </a:r>
          </a:p>
          <a:p>
            <a:endParaRPr lang="nb-NO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0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Kartlegge de ulike administrative rapporteringskravene institusjonene i høyere utdanning har ansvar for å følge opp. </a:t>
            </a:r>
          </a:p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Dette omfatter krav både fra KD og fra andre bestillere.</a:t>
            </a:r>
          </a:p>
          <a:p>
            <a:pPr algn="just">
              <a:spcAft>
                <a:spcPts val="1200"/>
              </a:spcAft>
            </a:pPr>
            <a:endParaRPr lang="nb-NO" sz="1600" dirty="0" smtClean="0">
              <a:latin typeface="Calibri" panose="020F0502020204030204" pitchFamily="34" charset="0"/>
            </a:endParaRPr>
          </a:p>
          <a:p>
            <a:pPr marL="457200" lvl="1" indent="-4572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nb-NO" sz="1600" dirty="0" smtClean="0">
                <a:latin typeface="Calibri" panose="020F0502020204030204" pitchFamily="34" charset="0"/>
              </a:rPr>
              <a:t>Utrede om det er rapporteringskrav som kan kuttes ut eller forenkles.</a:t>
            </a:r>
          </a:p>
          <a:p>
            <a:pPr marL="457200" lvl="1" indent="-4572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nb-NO" sz="1600" dirty="0" smtClean="0">
                <a:latin typeface="Calibri" panose="020F0502020204030204" pitchFamily="34" charset="0"/>
              </a:rPr>
              <a:t>Utrede hvilke muligheter som finnes for å forenkle og effektivisere rapporteringen gjennom standardisering, digitalisering og sentralisering.</a:t>
            </a:r>
          </a:p>
          <a:p>
            <a:pPr marL="457200" lvl="1" indent="-4572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nb-NO" sz="1600" dirty="0" smtClean="0">
                <a:latin typeface="Calibri" panose="020F0502020204030204" pitchFamily="34" charset="0"/>
              </a:rPr>
              <a:t>Utarbeide forslag til tiltak og prioritering av disse.</a:t>
            </a:r>
          </a:p>
          <a:p>
            <a:pPr marL="0" lvl="1" indent="0" algn="just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nb-NO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0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06357" y="4715907"/>
            <a:ext cx="4984962" cy="386929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Den overordnede målsettingen er:</a:t>
            </a:r>
          </a:p>
          <a:p>
            <a:pPr lvl="1" algn="just"/>
            <a:endParaRPr lang="nb-NO" sz="1600" dirty="0" smtClean="0">
              <a:latin typeface="Calibri" panose="020F0502020204030204" pitchFamily="34" charset="0"/>
            </a:endParaRPr>
          </a:p>
          <a:p>
            <a:pPr marL="0" lvl="1" indent="0" algn="just">
              <a:buFontTx/>
              <a:buNone/>
            </a:pPr>
            <a:r>
              <a:rPr lang="nb-NO" sz="1600" dirty="0" smtClean="0">
                <a:latin typeface="Calibri" panose="020F0502020204030204" pitchFamily="34" charset="0"/>
              </a:rPr>
              <a:t>- Forenkle og effektivisere den administrative rapporteringen i UH-sektoren ,</a:t>
            </a:r>
            <a:r>
              <a:rPr lang="nb-NO" sz="1600" baseline="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</a:rPr>
              <a:t>samtidig som rapporteringskvaliteten ivaretas eller styrkes.</a:t>
            </a:r>
          </a:p>
          <a:p>
            <a:pPr marL="0" lvl="1" indent="0" algn="just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nb-NO" sz="1600" dirty="0" smtClean="0">
              <a:latin typeface="Calibri" panose="020F0502020204030204" pitchFamily="34" charset="0"/>
            </a:endParaRP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1600" dirty="0" smtClean="0">
                <a:latin typeface="Calibri" panose="020F0502020204030204" pitchFamily="34" charset="0"/>
              </a:rPr>
              <a:t>- De fleste av tiltakene som foreslås bør kunne gjennomføres innenfor de ordinære budsjettrammene. </a:t>
            </a:r>
          </a:p>
          <a:p>
            <a:pPr algn="just">
              <a:spcAft>
                <a:spcPts val="1200"/>
              </a:spcAft>
            </a:pPr>
            <a:endParaRPr lang="nb-NO" sz="1600" dirty="0" smtClean="0">
              <a:latin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nb-NO" sz="1600" dirty="0" smtClean="0">
                <a:latin typeface="Calibri" panose="020F0502020204030204" pitchFamily="34" charset="0"/>
              </a:rPr>
              <a:t>Skal ha samme eller helst bedre kvalitet på rapporteringen</a:t>
            </a:r>
            <a:endParaRPr lang="nb-NO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2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>
                <a:effectLst/>
                <a:latin typeface="Calibri" panose="020F0502020204030204" pitchFamily="34" charset="0"/>
                <a:sym typeface="Helvetica Neue"/>
              </a:rPr>
              <a:t>En av de fire institusjonsrepresentantene utnevnes etter forslag fra UHR til leder av arbeidsgruppen. Institusjonen</a:t>
            </a:r>
            <a:r>
              <a:rPr lang="nb-NO" sz="1600" baseline="0" dirty="0" smtClean="0">
                <a:effectLst/>
                <a:latin typeface="Calibri" panose="020F0502020204030204" pitchFamily="34" charset="0"/>
                <a:sym typeface="Helvetica Neue"/>
              </a:rPr>
              <a:t> ulike størrelse og type.</a:t>
            </a:r>
          </a:p>
          <a:p>
            <a:endParaRPr lang="nb-NO" sz="1600" dirty="0">
              <a:latin typeface="Calibri" panose="020F0502020204030204" pitchFamily="34" charset="0"/>
            </a:endParaRPr>
          </a:p>
          <a:p>
            <a:pPr lvl="0" algn="just"/>
            <a:r>
              <a:rPr lang="nb-NO" sz="1600" dirty="0">
                <a:latin typeface="Calibri" panose="020F0502020204030204" pitchFamily="34" charset="0"/>
              </a:rPr>
              <a:t>KD med for å forankre den videre oppfølging fra departementets side i forhold til de tiltak som arbeidsgruppen foreslår. </a:t>
            </a:r>
          </a:p>
          <a:p>
            <a:endParaRPr lang="nb-NO" sz="1600" dirty="0" smtClean="0">
              <a:effectLst/>
              <a:latin typeface="Calibri" panose="020F0502020204030204" pitchFamily="34" charset="0"/>
              <a:sym typeface="Helvetica Neue"/>
            </a:endParaRPr>
          </a:p>
          <a:p>
            <a:endParaRPr lang="nb-NO" sz="22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endParaRPr lang="nb-NO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8697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>
                <a:latin typeface="Calibri" panose="020F0502020204030204" pitchFamily="34" charset="0"/>
              </a:rPr>
              <a:t>Nøkkelord her er at gruppens sammensetning skal: sikre nødvendig kompetanse og erfaring samt god forankring i sektoren. </a:t>
            </a: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dirty="0" smtClean="0">
              <a:latin typeface="Calibri" panose="020F050202020403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>
                <a:latin typeface="Calibri" panose="020F0502020204030204" pitchFamily="34" charset="0"/>
              </a:rPr>
              <a:t>KD med for å </a:t>
            </a:r>
            <a:r>
              <a:rPr lang="nb-NO" sz="1600" dirty="0" smtClean="0">
                <a:effectLst/>
                <a:latin typeface="Calibri" panose="020F0502020204030204" pitchFamily="34" charset="0"/>
                <a:sym typeface="Helvetica Neue"/>
              </a:rPr>
              <a:t>forankre den videre oppfølging fra departementets side i forhold til de tiltak som arbeidsgruppen foreslår. </a:t>
            </a:r>
            <a:endParaRPr lang="nb-NO" sz="1600" dirty="0" smtClean="0">
              <a:latin typeface="Calibri" panose="020F0502020204030204" pitchFamily="34" charset="0"/>
            </a:endParaRPr>
          </a:p>
          <a:p>
            <a:endParaRPr lang="nb-NO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650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68960" y="4467205"/>
            <a:ext cx="5699759" cy="5261213"/>
          </a:xfr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>
                <a:latin typeface="Calibri" panose="020F0502020204030204" pitchFamily="34" charset="0"/>
              </a:rPr>
              <a:t>For å kunne</a:t>
            </a:r>
            <a:r>
              <a:rPr lang="nb-NO" sz="1600" baseline="0" dirty="0" smtClean="0">
                <a:latin typeface="Calibri" panose="020F0502020204030204" pitchFamily="34" charset="0"/>
              </a:rPr>
              <a:t> utrede mulighetene for forenkling og effektivisering, har gruppen prøvd å kartlegg hvem som mottar rapporteringer fra sektoren, hva de mottar av rapporteringer og når det skal rapporteres. Vi har derfor sendt epost til </a:t>
            </a:r>
            <a:r>
              <a:rPr lang="nb-NO" sz="1600" dirty="0" smtClean="0">
                <a:latin typeface="Calibri" panose="020F0502020204030204" pitchFamily="34" charset="0"/>
              </a:rPr>
              <a:t>forvaltningsinstanser i sektoren som mottar rapportering fra UH-institusjonene,</a:t>
            </a:r>
            <a:r>
              <a:rPr lang="nb-NO" sz="1600" baseline="0" dirty="0" smtClean="0">
                <a:latin typeface="Calibri" panose="020F0502020204030204" pitchFamily="34" charset="0"/>
              </a:rPr>
              <a:t> her under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i="1" dirty="0" smtClean="0">
                <a:latin typeface="Calibri" panose="020F0502020204030204" pitchFamily="34" charset="0"/>
              </a:rPr>
              <a:t>SSB, NFR, </a:t>
            </a:r>
            <a:r>
              <a:rPr lang="nb-NO" sz="1600" i="1" dirty="0" err="1" smtClean="0">
                <a:latin typeface="Calibri" panose="020F0502020204030204" pitchFamily="34" charset="0"/>
              </a:rPr>
              <a:t>SiU</a:t>
            </a:r>
            <a:r>
              <a:rPr lang="nb-NO" sz="1600" i="1" dirty="0" smtClean="0">
                <a:latin typeface="Calibri" panose="020F0502020204030204" pitchFamily="34" charset="0"/>
              </a:rPr>
              <a:t>, NOKUT, NIFU, Riksrevisjonen</a:t>
            </a:r>
          </a:p>
          <a:p>
            <a:r>
              <a:rPr lang="nb-NO" sz="1600" baseline="0" dirty="0" smtClean="0">
                <a:latin typeface="Calibri" panose="020F0502020204030204" pitchFamily="34" charset="0"/>
              </a:rPr>
              <a:t>Gruppens medlemmenes har innhentet informasjon fra egne institusjoner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aseline="0" dirty="0" smtClean="0">
                <a:latin typeface="Calibri" panose="020F0502020204030204" pitchFamily="34" charset="0"/>
              </a:rPr>
              <a:t>Samle dette i en </a:t>
            </a:r>
            <a:r>
              <a:rPr lang="nb-NO" sz="1600" dirty="0" smtClean="0">
                <a:latin typeface="Calibri" panose="020F0502020204030204" pitchFamily="34" charset="0"/>
              </a:rPr>
              <a:t>oversikt over samlede rapporteringen,</a:t>
            </a:r>
            <a:r>
              <a:rPr lang="nb-NO" sz="1600" baseline="0" dirty="0" smtClean="0">
                <a:latin typeface="Calibri" panose="020F0502020204030204" pitchFamily="34" charset="0"/>
              </a:rPr>
              <a:t> fordelt på område, økonomi, student og studier, forskning, lønn og personal og andre. Kommer tilbake til denne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aseline="0" dirty="0" smtClean="0">
                <a:latin typeface="Calibri" panose="020F0502020204030204" pitchFamily="34" charset="0"/>
              </a:rPr>
              <a:t>Hatt møte med sentrale aktører, </a:t>
            </a:r>
            <a:r>
              <a:rPr lang="nb-NO" sz="1600" dirty="0" smtClean="0">
                <a:latin typeface="Calibri" panose="020F0502020204030204" pitchFamily="34" charset="0"/>
              </a:rPr>
              <a:t>DFØ, NFR, NIFU og </a:t>
            </a:r>
            <a:r>
              <a:rPr lang="nb-NO" sz="1600" dirty="0" err="1" smtClean="0">
                <a:latin typeface="Calibri" panose="020F0502020204030204" pitchFamily="34" charset="0"/>
              </a:rPr>
              <a:t>CRiStin</a:t>
            </a:r>
            <a:r>
              <a:rPr lang="nb-NO" sz="1600" dirty="0" smtClean="0">
                <a:latin typeface="Calibri" panose="020F0502020204030204" pitchFamily="34" charset="0"/>
              </a:rPr>
              <a:t>.</a:t>
            </a:r>
            <a:r>
              <a:rPr lang="nb-NO" sz="1600" baseline="0" dirty="0" smtClean="0">
                <a:latin typeface="Calibri" panose="020F0502020204030204" pitchFamily="34" charset="0"/>
              </a:rPr>
              <a:t> -</a:t>
            </a:r>
            <a:r>
              <a:rPr lang="nb-NO" sz="1600" dirty="0" smtClean="0">
                <a:latin typeface="Calibri" panose="020F0502020204030204" pitchFamily="34" charset="0"/>
              </a:rPr>
              <a:t> kommer også tilbake til hvorfor det</a:t>
            </a:r>
            <a:r>
              <a:rPr lang="nb-NO" sz="1600" baseline="0" dirty="0" smtClean="0">
                <a:latin typeface="Calibri" panose="020F0502020204030204" pitchFamily="34" charset="0"/>
              </a:rPr>
              <a:t> er disse aktørene vi har hatt møte med og litt om møtene.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>
                <a:latin typeface="Calibri" panose="020F0502020204030204" pitchFamily="34" charset="0"/>
              </a:rPr>
              <a:t>Røpe</a:t>
            </a:r>
            <a:r>
              <a:rPr lang="nb-NO" sz="1600" baseline="0" dirty="0" smtClean="0">
                <a:latin typeface="Calibri" panose="020F0502020204030204" pitchFamily="34" charset="0"/>
              </a:rPr>
              <a:t> at </a:t>
            </a:r>
            <a:r>
              <a:rPr lang="nb-NO" sz="1600" dirty="0" smtClean="0">
                <a:latin typeface="Calibri" panose="020F0502020204030204" pitchFamily="34" charset="0"/>
              </a:rPr>
              <a:t>mest interessant i forhold til økonomifeltet</a:t>
            </a:r>
            <a:r>
              <a:rPr lang="nb-NO" sz="1600" baseline="0" dirty="0" smtClean="0">
                <a:latin typeface="Calibri" panose="020F0502020204030204" pitchFamily="34" charset="0"/>
              </a:rPr>
              <a:t> er gjerne møte med NIFU og DFØ,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400" baseline="0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400" baseline="0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27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18160" y="5437267"/>
            <a:ext cx="5801360" cy="4184253"/>
          </a:xfrm>
        </p:spPr>
        <p:txBody>
          <a:bodyPr/>
          <a:lstStyle/>
          <a:p>
            <a:r>
              <a:rPr lang="nb-NO" sz="1600" dirty="0" smtClean="0">
                <a:latin typeface="Calibri" panose="020F0502020204030204" pitchFamily="34" charset="0"/>
              </a:rPr>
              <a:t>All rapportering fordelt på felt:</a:t>
            </a:r>
          </a:p>
          <a:p>
            <a:r>
              <a:rPr lang="nb-NO" sz="1600" dirty="0" smtClean="0">
                <a:latin typeface="Calibri" panose="020F0502020204030204" pitchFamily="34" charset="0"/>
              </a:rPr>
              <a:t>økonomi, student og studier, forskning, lønn og personal og Andre,</a:t>
            </a:r>
            <a:r>
              <a:rPr lang="nb-NO" sz="1600" baseline="0" dirty="0" smtClean="0">
                <a:latin typeface="Calibri" panose="020F0502020204030204" pitchFamily="34" charset="0"/>
              </a:rPr>
              <a:t>  noen rapporteringen kan inneholde elementer fra andre rapporteringen som f.eks. Arealrapporteringen hvor det spørres om husleiekostnader.</a:t>
            </a:r>
          </a:p>
          <a:p>
            <a:endParaRPr lang="nb-NO" sz="1600" dirty="0" smtClean="0">
              <a:latin typeface="Calibri" panose="020F0502020204030204" pitchFamily="34" charset="0"/>
            </a:endParaRPr>
          </a:p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Sette på hver enkel rapportering og vurdert  Definering av rapportering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Datatilgjengelighet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Digitalt tilgjengelig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Samsvarende definering av data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Dobbelt rapportering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Tidspunkt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Nytteverdi </a:t>
            </a:r>
            <a:r>
              <a:rPr lang="nb-NO" sz="1600" dirty="0" smtClean="0">
                <a:latin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Arbeidsgruppens vurdering i fargekoder</a:t>
            </a:r>
          </a:p>
          <a:p>
            <a:pPr lvl="0" defTabSz="457200">
              <a:lnSpc>
                <a:spcPct val="117999"/>
              </a:lnSpc>
              <a:defRPr/>
            </a:pPr>
            <a:endParaRPr lang="nb-NO" sz="1600" dirty="0" smtClean="0">
              <a:latin typeface="Calibri" panose="020F0502020204030204" pitchFamily="34" charset="0"/>
              <a:sym typeface="Helvetica Neue"/>
            </a:endParaRPr>
          </a:p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Rød for: rapporteringen bør endres</a:t>
            </a:r>
          </a:p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Gul for: rapporteringen må vurderes endret. </a:t>
            </a:r>
          </a:p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Grønt for: rapporteringen skal ikke endres</a:t>
            </a:r>
            <a:endParaRPr lang="nb-NO" sz="1600" dirty="0">
              <a:latin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17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Rød for: rapporteringen bør endres</a:t>
            </a:r>
          </a:p>
          <a:p>
            <a:pPr lvl="0" defTabSz="457200">
              <a:lnSpc>
                <a:spcPct val="117999"/>
              </a:lnSpc>
              <a:defRPr/>
            </a:pPr>
            <a:endParaRPr lang="nb-NO" sz="1600" dirty="0" smtClean="0">
              <a:latin typeface="Calibri" panose="020F0502020204030204" pitchFamily="34" charset="0"/>
              <a:sym typeface="Helvetica Neue"/>
            </a:endParaRPr>
          </a:p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Gul for: rapporteringen må vurderes endret. </a:t>
            </a:r>
          </a:p>
          <a:p>
            <a:pPr lvl="0" defTabSz="457200">
              <a:lnSpc>
                <a:spcPct val="117999"/>
              </a:lnSpc>
              <a:defRPr/>
            </a:pPr>
            <a:endParaRPr lang="nb-NO" sz="1600" dirty="0" smtClean="0">
              <a:latin typeface="Calibri" panose="020F0502020204030204" pitchFamily="34" charset="0"/>
              <a:sym typeface="Helvetica Neue"/>
            </a:endParaRPr>
          </a:p>
          <a:p>
            <a:pPr lvl="0" defTabSz="457200">
              <a:lnSpc>
                <a:spcPct val="117999"/>
              </a:lnSpc>
              <a:defRPr/>
            </a:pPr>
            <a:r>
              <a:rPr lang="nb-NO" sz="1600" dirty="0" smtClean="0">
                <a:latin typeface="Calibri" panose="020F0502020204030204" pitchFamily="34" charset="0"/>
                <a:sym typeface="Helvetica Neue"/>
              </a:rPr>
              <a:t>Grønt for: rapporteringen skal ikke endres</a:t>
            </a:r>
            <a:endParaRPr lang="nb-NO" sz="1600" dirty="0">
              <a:latin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5852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SD Side 1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079999" y="719998"/>
            <a:ext cx="10800003" cy="180000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Titteltekst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079999" y="2507300"/>
            <a:ext cx="10800003" cy="5760002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SD 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6859696"/>
            <a:ext cx="3911509" cy="215900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079999" y="1737666"/>
            <a:ext cx="11098801" cy="865834"/>
          </a:xfrm>
          <a:prstGeom prst="rect">
            <a:avLst/>
          </a:prstGeom>
        </p:spPr>
        <p:txBody>
          <a:bodyPr/>
          <a:lstStyle>
            <a:lvl1pPr algn="ctr" defTabSz="457200">
              <a:defRPr sz="3600" b="0"/>
            </a:lvl1pPr>
          </a:lstStyle>
          <a:p>
            <a:r>
              <a:t>Titteltekst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079999" y="3136900"/>
            <a:ext cx="10800002" cy="6286500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Karmina Sans"/>
                <a:ea typeface="Karmina Sans"/>
                <a:cs typeface="Karmina Sans"/>
                <a:sym typeface="Karmina Sans"/>
              </a:defRPr>
            </a:lvl1pPr>
            <a:lvl2pPr algn="ctr">
              <a:defRPr sz="2400">
                <a:latin typeface="Karmina Sans"/>
                <a:ea typeface="Karmina Sans"/>
                <a:cs typeface="Karmina Sans"/>
                <a:sym typeface="Karmina Sans"/>
              </a:defRPr>
            </a:lvl2pPr>
            <a:lvl3pPr algn="ctr">
              <a:defRPr sz="2400">
                <a:latin typeface="Karmina Sans"/>
                <a:ea typeface="Karmina Sans"/>
                <a:cs typeface="Karmina Sans"/>
                <a:sym typeface="Karmina Sans"/>
              </a:defRPr>
            </a:lvl3pPr>
            <a:lvl4pPr algn="ctr">
              <a:defRPr sz="2400">
                <a:latin typeface="Karmina Sans"/>
                <a:ea typeface="Karmina Sans"/>
                <a:cs typeface="Karmina Sans"/>
                <a:sym typeface="Karmina Sans"/>
              </a:defRPr>
            </a:lvl4pPr>
            <a:lvl5pPr algn="ctr">
              <a:defRPr sz="2400">
                <a:latin typeface="Karmina Sans"/>
                <a:ea typeface="Karmina Sans"/>
                <a:cs typeface="Karmina Sans"/>
                <a:sym typeface="Karmina Sans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4" name="Shape 34"/>
          <p:cNvSpPr/>
          <p:nvPr/>
        </p:nvSpPr>
        <p:spPr>
          <a:xfrm>
            <a:off x="11989606" y="9434000"/>
            <a:ext cx="75854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NSD©2016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000" y="8775700"/>
            <a:ext cx="1524000" cy="84118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1989606" y="9434000"/>
            <a:ext cx="75854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NSD©2016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79999" y="444500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Titteltekst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79999" y="2171700"/>
            <a:ext cx="11099801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ctrTitle"/>
          </p:nvPr>
        </p:nvSpPr>
        <p:spPr>
          <a:xfrm>
            <a:off x="973668" y="3017580"/>
            <a:ext cx="11099803" cy="2159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dirty="0" smtClean="0"/>
              <a:t>Arbeidsgruppe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for samordnet rapportering </a:t>
            </a:r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subTitle" idx="1"/>
          </p:nvPr>
        </p:nvSpPr>
        <p:spPr>
          <a:xfrm>
            <a:off x="973667" y="5367969"/>
            <a:ext cx="11099803" cy="171331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sz="4800" b="1" dirty="0" smtClean="0"/>
              <a:t>Regionale økonomiseminar 2016</a:t>
            </a:r>
          </a:p>
          <a:p>
            <a:pPr algn="ctr"/>
            <a:r>
              <a:rPr lang="nb-NO" sz="3600" b="1" dirty="0" smtClean="0"/>
              <a:t>Cecilie Hopland Jentoft, NSD</a:t>
            </a:r>
            <a:endParaRPr sz="3600" b="1" dirty="0"/>
          </a:p>
        </p:txBody>
      </p:sp>
      <p:sp>
        <p:nvSpPr>
          <p:cNvPr id="46" name="Shape 46"/>
          <p:cNvSpPr/>
          <p:nvPr/>
        </p:nvSpPr>
        <p:spPr>
          <a:xfrm>
            <a:off x="11989606" y="9434000"/>
            <a:ext cx="75854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NSD©2016</a:t>
            </a:r>
          </a:p>
        </p:txBody>
      </p:sp>
    </p:spTree>
    <p:extLst>
      <p:ext uri="{BB962C8B-B14F-4D97-AF65-F5344CB8AC3E}">
        <p14:creationId xmlns:p14="http://schemas.microsoft.com/office/powerpoint/2010/main" val="3693446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Hva er en tidstyv</a:t>
            </a:r>
            <a:endParaRPr lang="nb-NO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44334" y="2356520"/>
            <a:ext cx="10800003" cy="5760002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dirty="0"/>
              <a:t>Opprinnelse: </a:t>
            </a:r>
          </a:p>
          <a:p>
            <a:pPr>
              <a:lnSpc>
                <a:spcPct val="100000"/>
              </a:lnSpc>
            </a:pPr>
            <a:r>
              <a:rPr lang="nb-NO" sz="4800" i="1" dirty="0" smtClean="0"/>
              <a:t>	«</a:t>
            </a:r>
            <a:r>
              <a:rPr lang="nb-NO" sz="4800" i="1" dirty="0" err="1" smtClean="0"/>
              <a:t>Momo</a:t>
            </a:r>
            <a:r>
              <a:rPr lang="nb-NO" sz="4800" i="1" dirty="0" smtClean="0"/>
              <a:t> eller kampen </a:t>
            </a:r>
            <a:r>
              <a:rPr lang="nb-NO" sz="4800" i="1" dirty="0"/>
              <a:t>om </a:t>
            </a:r>
            <a:r>
              <a:rPr lang="nb-NO" sz="4800" i="1" dirty="0" smtClean="0"/>
              <a:t>tiden» </a:t>
            </a:r>
          </a:p>
          <a:p>
            <a:pPr>
              <a:lnSpc>
                <a:spcPct val="100000"/>
              </a:lnSpc>
            </a:pPr>
            <a:r>
              <a:rPr lang="nb-NO" sz="4800" i="1" dirty="0" smtClean="0"/>
              <a:t>	</a:t>
            </a:r>
            <a:r>
              <a:rPr lang="nb-NO" sz="4800" dirty="0" smtClean="0"/>
              <a:t>av Michael Ende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dirty="0"/>
              <a:t>Synonym: </a:t>
            </a:r>
          </a:p>
          <a:p>
            <a:pPr>
              <a:lnSpc>
                <a:spcPct val="100000"/>
              </a:lnSpc>
            </a:pPr>
            <a:r>
              <a:rPr lang="nb-NO" sz="4800" dirty="0" smtClean="0"/>
              <a:t>	</a:t>
            </a:r>
            <a:r>
              <a:rPr lang="nb-NO" sz="4800" i="1" dirty="0" smtClean="0"/>
              <a:t>Bortkastet tid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5446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Mulig definisjon av tidstyvbegrepet</a:t>
            </a:r>
            <a:endParaRPr lang="nb-NO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56660" y="3102721"/>
            <a:ext cx="10037135" cy="3648955"/>
          </a:xfrm>
        </p:spPr>
        <p:txBody>
          <a:bodyPr/>
          <a:lstStyle/>
          <a:p>
            <a:pPr algn="just"/>
            <a:r>
              <a:rPr lang="nb-NO" sz="4800" i="1" dirty="0" smtClean="0"/>
              <a:t>Arbeidsoppgave </a:t>
            </a:r>
            <a:r>
              <a:rPr lang="nb-NO" sz="4800" i="1" dirty="0"/>
              <a:t>hvor det ikke er samsvar mellom tiden som brukes, og kvalitet og </a:t>
            </a:r>
            <a:r>
              <a:rPr lang="nb-NO" sz="4800" i="1" dirty="0" smtClean="0"/>
              <a:t>nytteverdien av at arbeidsoppgaven utføres. </a:t>
            </a:r>
            <a:endParaRPr lang="nb-NO" sz="4800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653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Vurderingskriterier</a:t>
            </a:r>
            <a:endParaRPr lang="nb-NO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1996480"/>
            <a:ext cx="10800003" cy="5760002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>
                <a:sym typeface="Helvetica Neue"/>
              </a:rPr>
              <a:t>Definering av rapportering </a:t>
            </a:r>
            <a:r>
              <a:rPr lang="nb-NO" sz="4400" dirty="0"/>
              <a:t> </a:t>
            </a:r>
            <a:endParaRPr lang="nb-NO" sz="4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Datatilgjengelighet </a:t>
            </a:r>
            <a:r>
              <a:rPr lang="nb-NO" sz="4400" dirty="0" smtClean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Digitalt tilgjengelig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Samsvarende </a:t>
            </a:r>
            <a:r>
              <a:rPr lang="nb-NO" sz="4400" dirty="0">
                <a:sym typeface="Helvetica Neue"/>
              </a:rPr>
              <a:t>definering av data </a:t>
            </a:r>
            <a:r>
              <a:rPr lang="nb-NO" sz="4400" dirty="0"/>
              <a:t> </a:t>
            </a:r>
            <a:endParaRPr lang="nb-NO" sz="4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Dobbelt </a:t>
            </a:r>
            <a:r>
              <a:rPr lang="nb-NO" sz="4400" dirty="0">
                <a:sym typeface="Helvetica Neue"/>
              </a:rPr>
              <a:t>rapportering </a:t>
            </a:r>
            <a:r>
              <a:rPr lang="nb-NO" sz="4400" dirty="0"/>
              <a:t> </a:t>
            </a:r>
            <a:endParaRPr lang="nb-NO" sz="4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Tidspunkt </a:t>
            </a:r>
            <a:r>
              <a:rPr lang="nb-NO" sz="4400" dirty="0" smtClean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Nytteverdi </a:t>
            </a:r>
            <a:r>
              <a:rPr lang="nb-NO" sz="4400" dirty="0" smtClean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4400" dirty="0" smtClean="0">
                <a:sym typeface="Helvetica Neue"/>
              </a:rPr>
              <a:t>Arbeidsgruppens </a:t>
            </a:r>
            <a:r>
              <a:rPr lang="nb-NO" sz="4400" dirty="0">
                <a:sym typeface="Helvetica Neue"/>
              </a:rPr>
              <a:t>vurdering i fargekoder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311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Tidstyver innen økonomifeltet</a:t>
            </a:r>
            <a:endParaRPr lang="nb-NO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3012364"/>
            <a:ext cx="10800003" cy="4058287"/>
          </a:xfrm>
        </p:spPr>
        <p:txBody>
          <a:bodyPr/>
          <a:lstStyle/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4800" dirty="0" smtClean="0"/>
              <a:t>Posteringer </a:t>
            </a:r>
            <a:r>
              <a:rPr lang="nb-NO" sz="4800" dirty="0"/>
              <a:t>til kapitalregnskapet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4800" dirty="0"/>
              <a:t>Vedlegg </a:t>
            </a:r>
            <a:r>
              <a:rPr lang="nb-NO" sz="4800" dirty="0" smtClean="0"/>
              <a:t>7- </a:t>
            </a:r>
            <a:r>
              <a:rPr lang="nb-NO" sz="4800" dirty="0"/>
              <a:t>gaver og </a:t>
            </a:r>
            <a:r>
              <a:rPr lang="nb-NO" sz="4800" dirty="0" smtClean="0"/>
              <a:t>gave-forsterkning</a:t>
            </a:r>
            <a:endParaRPr lang="nb-NO" sz="4800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dirty="0"/>
              <a:t>Statsinterne feriepenge </a:t>
            </a:r>
            <a:r>
              <a:rPr lang="nb-NO" sz="4800" dirty="0" smtClean="0"/>
              <a:t>forpliktelser</a:t>
            </a:r>
            <a:endParaRPr lang="nb-NO" sz="4800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dirty="0"/>
              <a:t>Aksje- og </a:t>
            </a:r>
            <a:r>
              <a:rPr lang="nb-NO" sz="4800" dirty="0" smtClean="0"/>
              <a:t>eierinteresser</a:t>
            </a:r>
          </a:p>
        </p:txBody>
      </p:sp>
    </p:spTree>
    <p:extLst>
      <p:ext uri="{BB962C8B-B14F-4D97-AF65-F5344CB8AC3E}">
        <p14:creationId xmlns:p14="http://schemas.microsoft.com/office/powerpoint/2010/main" val="2173536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/>
              <a:t>Vedlegg 1:</a:t>
            </a:r>
            <a:r>
              <a:rPr lang="nb-NO" b="1" dirty="0"/>
              <a:t/>
            </a:r>
            <a:br>
              <a:rPr lang="nb-NO" b="1" dirty="0"/>
            </a:br>
            <a:r>
              <a:rPr lang="nb-NO" sz="5400" b="1" dirty="0" smtClean="0"/>
              <a:t>Gruppens mandat</a:t>
            </a:r>
            <a:endParaRPr lang="nb-NO" sz="54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/>
              <a:t>Arbeidsgruppen skal løse følgende</a:t>
            </a:r>
            <a:r>
              <a:rPr lang="nb-NO" sz="2400" i="1" dirty="0"/>
              <a:t> oppgaver</a:t>
            </a:r>
            <a:r>
              <a:rPr lang="nb-NO" sz="2400" dirty="0" smtClean="0"/>
              <a:t>:</a:t>
            </a:r>
          </a:p>
          <a:p>
            <a:endParaRPr lang="nb-NO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400" dirty="0"/>
              <a:t>Kartlegge de ulike administrative rapporteringskravene institusjonene i høyere utdanning har ansvar for å følge opp. Dette omfatter krav både fra KD og fra andre bestillere.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400" dirty="0"/>
              <a:t>Utrede om det er rapporteringskrav som kan kuttes ut eller forenkles.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400" dirty="0"/>
              <a:t>Utrede hvilke muligheter som finnes for å forenkle og effektivisere rapporteringen gjennom standardisering, digitalisering og sentralisering.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400" dirty="0"/>
              <a:t>Utarbeide forslag til tiltak og prioritering av disse.</a:t>
            </a:r>
          </a:p>
          <a:p>
            <a:r>
              <a:rPr lang="nb-NO" sz="2400" dirty="0"/>
              <a:t> </a:t>
            </a:r>
          </a:p>
          <a:p>
            <a:r>
              <a:rPr lang="nb-NO" sz="2400" i="1" dirty="0"/>
              <a:t>Den overordnede målsettingen er å forenkle og effektivisere den administrative rapporteringen i </a:t>
            </a:r>
            <a:r>
              <a:rPr lang="nb-NO" sz="2400" i="1" dirty="0" smtClean="0"/>
              <a:t>UH-sektoren</a:t>
            </a:r>
            <a:r>
              <a:rPr lang="nb-NO" sz="2400" i="1" dirty="0"/>
              <a:t>, samtidig som rapporteringskvaliteten ivaretas eller styrkes.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7089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Vedlegg 2:</a:t>
            </a:r>
            <a:r>
              <a:rPr lang="nb-NO" b="1" dirty="0"/>
              <a:t/>
            </a:r>
            <a:br>
              <a:rPr lang="nb-NO" b="1" dirty="0"/>
            </a:br>
            <a:r>
              <a:rPr lang="nb-NO" sz="4800" b="1" dirty="0"/>
              <a:t>G</a:t>
            </a:r>
            <a:r>
              <a:rPr lang="nb-NO" sz="4800" b="1" dirty="0" smtClean="0"/>
              <a:t>ruppens </a:t>
            </a:r>
            <a:r>
              <a:rPr lang="nb-NO" sz="4800" b="1" dirty="0"/>
              <a:t>medlemmer</a:t>
            </a:r>
            <a:endParaRPr lang="nb-NO" sz="4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Leder: </a:t>
            </a:r>
            <a:r>
              <a:rPr lang="nb-NO" dirty="0"/>
              <a:t>Odd Arne Paulsen, UiT </a:t>
            </a:r>
          </a:p>
          <a:p>
            <a:pPr>
              <a:lnSpc>
                <a:spcPct val="100000"/>
              </a:lnSpc>
            </a:pPr>
            <a:endParaRPr lang="nb-NO" b="1" dirty="0"/>
          </a:p>
          <a:p>
            <a:r>
              <a:rPr lang="nb-NO" b="1" dirty="0"/>
              <a:t>Medlemmer: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Ingrid Mulen, </a:t>
            </a:r>
            <a:r>
              <a:rPr lang="nb-NO" dirty="0" err="1"/>
              <a:t>UiA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Steinar Vestad, UiB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Geir Vangen, FSAT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Anita Søvik, NHH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Kristin </a:t>
            </a:r>
            <a:r>
              <a:rPr lang="nb-NO" dirty="0" err="1"/>
              <a:t>Gåsemyr</a:t>
            </a:r>
            <a:r>
              <a:rPr lang="nb-NO" dirty="0"/>
              <a:t>, NSD</a:t>
            </a:r>
          </a:p>
          <a:p>
            <a:pPr>
              <a:lnSpc>
                <a:spcPct val="100000"/>
              </a:lnSpc>
            </a:pPr>
            <a:endParaRPr lang="nb-NO" dirty="0"/>
          </a:p>
          <a:p>
            <a:r>
              <a:rPr lang="nb-NO" b="1" dirty="0" err="1"/>
              <a:t>Prosjekteder</a:t>
            </a:r>
            <a:r>
              <a:rPr lang="nb-NO" b="1" dirty="0"/>
              <a:t>: </a:t>
            </a:r>
            <a:r>
              <a:rPr lang="nb-NO" dirty="0"/>
              <a:t>Joar </a:t>
            </a:r>
            <a:r>
              <a:rPr lang="nb-NO" dirty="0" err="1"/>
              <a:t>Nybo</a:t>
            </a:r>
            <a:r>
              <a:rPr lang="nb-NO" dirty="0"/>
              <a:t>, KD</a:t>
            </a:r>
          </a:p>
          <a:p>
            <a:pPr>
              <a:lnSpc>
                <a:spcPct val="100000"/>
              </a:lnSpc>
            </a:pPr>
            <a:endParaRPr lang="nb-NO" b="1" dirty="0"/>
          </a:p>
          <a:p>
            <a:r>
              <a:rPr lang="nb-NO" b="1" dirty="0"/>
              <a:t>Sekretariat: </a:t>
            </a:r>
            <a:r>
              <a:rPr lang="nb-NO" dirty="0"/>
              <a:t>Cecilie Hopland Jentoft, NSD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849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 smtClean="0"/>
              <a:t>Vedlegg 3</a:t>
            </a:r>
            <a:br>
              <a:rPr lang="nb-NO" sz="4400" b="1" dirty="0" smtClean="0"/>
            </a:br>
            <a:r>
              <a:rPr lang="nb-NO" sz="4800" b="1" dirty="0" smtClean="0"/>
              <a:t>Gruppens vurderingskriterier</a:t>
            </a:r>
            <a:endParaRPr lang="nb-NO" sz="4800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2500536"/>
            <a:ext cx="10800003" cy="5550742"/>
          </a:xfrm>
        </p:spPr>
        <p:txBody>
          <a:bodyPr/>
          <a:lstStyle/>
          <a:p>
            <a:r>
              <a:rPr lang="nb-NO" dirty="0"/>
              <a:t>Rapporteringer som: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Er tid- og arbeidskrevende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Mangler konsistent definering av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Mangler systemdata/krever manuelle rutiner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Ulike tidspunkt, men like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Rapporteres dobbelt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Hvor tidspunkt for rapportering ikke er koordinert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Hvor datakvaliteten er dårlig.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Inneholder unødvendige data/for mye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Inneholder unyttige data for institusjonene</a:t>
            </a:r>
          </a:p>
          <a:p>
            <a:endParaRPr lang="nb-NO" dirty="0"/>
          </a:p>
          <a:p>
            <a:pPr marL="457200" indent="-45720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203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1989606" y="9434000"/>
            <a:ext cx="75854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NSD©2016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503096" y="1906908"/>
            <a:ext cx="1001398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rmina Sans"/>
                <a:ea typeface="Karmina Sans"/>
                <a:cs typeface="Karmina Sans"/>
                <a:sym typeface="Karmina Sans"/>
              </a:rPr>
              <a:t>Takk for oppmerksomheten.</a:t>
            </a:r>
            <a:r>
              <a:rPr kumimoji="0" lang="nb-NO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rmina Sans"/>
                <a:ea typeface="Karmina Sans"/>
                <a:cs typeface="Karmina Sans"/>
                <a:sym typeface="Karmina Sans"/>
              </a:rPr>
              <a:t>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Karmina Sans"/>
              <a:ea typeface="Karmina Sans"/>
              <a:cs typeface="Karmina Sans"/>
              <a:sym typeface="Karmina Sans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4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rmina Sans"/>
                <a:ea typeface="Karmina Sans"/>
                <a:cs typeface="Karmina Sans"/>
                <a:sym typeface="Karmina Sans"/>
              </a:rPr>
              <a:t>Kommentarer og innspill kan rettes til:  </a:t>
            </a:r>
            <a:r>
              <a:rPr kumimoji="0" lang="nb-NO" sz="4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rmina Sans"/>
                <a:ea typeface="Karmina Sans"/>
                <a:cs typeface="Karmina Sans"/>
                <a:sym typeface="Karmina Sans"/>
              </a:rPr>
              <a:t>dbh@nsd.no</a:t>
            </a:r>
            <a:endParaRPr kumimoji="0" lang="nb-NO" sz="4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armina Sans"/>
              <a:ea typeface="Karmina Sans"/>
              <a:cs typeface="Karmina Sans"/>
              <a:sym typeface="Karmina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Bakgrunn</a:t>
            </a:r>
            <a:r>
              <a:rPr lang="nb-NO" sz="5400" dirty="0"/>
              <a:t/>
            </a:r>
            <a:br>
              <a:rPr lang="nb-NO" sz="5400" dirty="0"/>
            </a:br>
            <a:endParaRPr sz="5400" b="1" dirty="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079999" y="3099336"/>
            <a:ext cx="10800003" cy="3907524"/>
          </a:xfrm>
          <a:prstGeom prst="rect">
            <a:avLst/>
          </a:prstGeom>
        </p:spPr>
        <p:txBody>
          <a:bodyPr/>
          <a:lstStyle/>
          <a:p>
            <a:pPr marL="808038" indent="-685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4800" dirty="0" smtClean="0"/>
              <a:t>Innspillene  og tilbakemeldinger fra tidstyvprosjektet </a:t>
            </a:r>
          </a:p>
          <a:p>
            <a:pPr marL="808038" indent="-6858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4800" dirty="0" smtClean="0"/>
              <a:t>Ønske fra KD om gjennomgang av sektorens rapporteringene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2904218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999" y="719998"/>
            <a:ext cx="10800003" cy="1420497"/>
          </a:xfrm>
        </p:spPr>
        <p:txBody>
          <a:bodyPr/>
          <a:lstStyle/>
          <a:p>
            <a:pPr lvl="0" algn="ctr"/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Arbeidsgruppens oppgaver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3070824"/>
            <a:ext cx="10800003" cy="2915306"/>
          </a:xfrm>
        </p:spPr>
        <p:txBody>
          <a:bodyPr/>
          <a:lstStyle/>
          <a:p>
            <a:pPr marL="712788" indent="-712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4400" dirty="0" smtClean="0"/>
              <a:t>Utreder </a:t>
            </a:r>
            <a:r>
              <a:rPr lang="nb-NO" sz="4400" dirty="0"/>
              <a:t>mulighetene for </a:t>
            </a:r>
            <a:r>
              <a:rPr lang="nb-NO" sz="4400" dirty="0" smtClean="0"/>
              <a:t>forenkling og effektivisering</a:t>
            </a:r>
          </a:p>
          <a:p>
            <a:pPr marL="712788" indent="-712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4400" dirty="0" smtClean="0"/>
              <a:t>Foreslå </a:t>
            </a:r>
            <a:r>
              <a:rPr lang="nb-NO" sz="4400" dirty="0"/>
              <a:t>konkrete tiltak</a:t>
            </a:r>
            <a:r>
              <a:rPr lang="nb-NO" sz="4400" dirty="0" smtClean="0"/>
              <a:t>.</a:t>
            </a:r>
            <a:endParaRPr lang="nb-NO" sz="4400" b="1" dirty="0" smtClean="0"/>
          </a:p>
          <a:p>
            <a:pPr algn="just">
              <a:spcAft>
                <a:spcPts val="1200"/>
              </a:spcAft>
            </a:pPr>
            <a:endParaRPr lang="nb-NO" b="1" dirty="0"/>
          </a:p>
          <a:p>
            <a:pPr>
              <a:tabLst>
                <a:tab pos="6900863" algn="l"/>
              </a:tabLst>
            </a:pPr>
            <a:r>
              <a:rPr lang="nb-NO" sz="2400" dirty="0"/>
              <a:t> </a:t>
            </a:r>
          </a:p>
          <a:p>
            <a:pPr lvl="0"/>
            <a:endParaRPr lang="nb-NO" dirty="0"/>
          </a:p>
          <a:p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2835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999" y="719998"/>
            <a:ext cx="10800003" cy="1420497"/>
          </a:xfrm>
        </p:spPr>
        <p:txBody>
          <a:bodyPr/>
          <a:lstStyle/>
          <a:p>
            <a:pPr lvl="0" algn="ctr"/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Arbeidsgruppens målsetning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50345" y="2996403"/>
            <a:ext cx="10271048" cy="4212472"/>
          </a:xfrm>
        </p:spPr>
        <p:txBody>
          <a:bodyPr/>
          <a:lstStyle/>
          <a:p>
            <a:endParaRPr lang="nb-NO" sz="2000" i="1" dirty="0" smtClean="0"/>
          </a:p>
          <a:p>
            <a:pPr algn="just"/>
            <a:r>
              <a:rPr lang="nb-NO" sz="4800" i="1" dirty="0" smtClean="0"/>
              <a:t>Forenkle og effektivisere den </a:t>
            </a:r>
            <a:r>
              <a:rPr lang="nb-NO" sz="4800" i="1" dirty="0" err="1" smtClean="0"/>
              <a:t>adm-inistrative</a:t>
            </a:r>
            <a:r>
              <a:rPr lang="nb-NO" sz="4800" i="1" dirty="0" smtClean="0"/>
              <a:t> rapporteringen i UH-sektoren samtidig som rapporterings-kvaliteten ivaretas eller styrkes.</a:t>
            </a:r>
            <a:endParaRPr lang="nb-NO" sz="4400" dirty="0"/>
          </a:p>
          <a:p>
            <a:pPr algn="just">
              <a:spcAft>
                <a:spcPts val="1200"/>
              </a:spcAft>
            </a:pPr>
            <a:endParaRPr lang="nb-NO" b="1" dirty="0" smtClean="0"/>
          </a:p>
          <a:p>
            <a:pPr algn="just">
              <a:spcAft>
                <a:spcPts val="1200"/>
              </a:spcAft>
            </a:pPr>
            <a:endParaRPr lang="nb-NO" b="1" dirty="0"/>
          </a:p>
          <a:p>
            <a:r>
              <a:rPr lang="nb-NO" sz="2400" dirty="0"/>
              <a:t> </a:t>
            </a:r>
          </a:p>
          <a:p>
            <a:pPr lvl="0"/>
            <a:endParaRPr lang="nb-NO" dirty="0"/>
          </a:p>
          <a:p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7741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A</a:t>
            </a:r>
            <a:r>
              <a:rPr lang="nb-NO" b="1" dirty="0" smtClean="0"/>
              <a:t>rbeidsgruppens sammensetning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3028301"/>
            <a:ext cx="10800003" cy="5190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4800" dirty="0" smtClean="0">
                <a:sym typeface="Helvetica Neue"/>
              </a:rPr>
              <a:t>4 Representanter fra institusjonene</a:t>
            </a:r>
          </a:p>
          <a:p>
            <a:pPr>
              <a:lnSpc>
                <a:spcPct val="150000"/>
              </a:lnSpc>
            </a:pPr>
            <a:r>
              <a:rPr lang="nb-NO" sz="4800" dirty="0" smtClean="0">
                <a:sym typeface="Helvetica Neue"/>
              </a:rPr>
              <a:t>1 Representant fra FSAT</a:t>
            </a:r>
          </a:p>
          <a:p>
            <a:pPr>
              <a:lnSpc>
                <a:spcPct val="150000"/>
              </a:lnSpc>
            </a:pPr>
            <a:r>
              <a:rPr lang="nb-NO" sz="4800" dirty="0">
                <a:sym typeface="Helvetica Neue"/>
              </a:rPr>
              <a:t>1 Representant  fra NSD + </a:t>
            </a:r>
            <a:r>
              <a:rPr lang="nb-NO" sz="4800" dirty="0" smtClean="0">
                <a:sym typeface="Helvetica Neue"/>
              </a:rPr>
              <a:t>sekretariat</a:t>
            </a:r>
          </a:p>
          <a:p>
            <a:pPr>
              <a:lnSpc>
                <a:spcPct val="150000"/>
              </a:lnSpc>
            </a:pPr>
            <a:r>
              <a:rPr lang="nb-NO" sz="4800" dirty="0" smtClean="0">
                <a:sym typeface="Helvetica Neue"/>
              </a:rPr>
              <a:t>1 Observatør fra UH-avdelingen i KD</a:t>
            </a:r>
          </a:p>
          <a:p>
            <a:pPr algn="just">
              <a:spcAft>
                <a:spcPts val="1200"/>
              </a:spcAft>
            </a:pP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441894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Hvorfor denne sammensetning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000" y="3136604"/>
            <a:ext cx="7596168" cy="3285803"/>
          </a:xfrm>
        </p:spPr>
        <p:txBody>
          <a:bodyPr/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i="1" dirty="0" smtClean="0">
                <a:sym typeface="Helvetica Neue"/>
              </a:rPr>
              <a:t>Nødvendig k</a:t>
            </a:r>
            <a:r>
              <a:rPr lang="nb-NO" sz="4800" i="1" dirty="0" smtClean="0"/>
              <a:t>ompetanse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i="1" dirty="0"/>
              <a:t>E</a:t>
            </a:r>
            <a:r>
              <a:rPr lang="nb-NO" sz="4800" i="1" dirty="0" smtClean="0"/>
              <a:t>rfaring  </a:t>
            </a:r>
            <a:endParaRPr lang="nb-NO" sz="4800" i="1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i="1" dirty="0" smtClean="0"/>
              <a:t>Forankring</a:t>
            </a:r>
            <a:endParaRPr lang="nb-NO" sz="4000" i="1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5699051" y="4911134"/>
            <a:ext cx="29771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i="1" dirty="0"/>
              <a:t>i</a:t>
            </a:r>
            <a:r>
              <a:rPr kumimoji="0" lang="nb-NO" sz="4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Karmina Sans"/>
              </a:rPr>
              <a:t> sektoren</a:t>
            </a:r>
            <a:endParaRPr kumimoji="0" lang="nb-NO" sz="4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Karmina Sans"/>
            </a:endParaRPr>
          </a:p>
        </p:txBody>
      </p:sp>
      <p:sp>
        <p:nvSpPr>
          <p:cNvPr id="5" name="Høyre klammeparentes 4"/>
          <p:cNvSpPr/>
          <p:nvPr/>
        </p:nvSpPr>
        <p:spPr>
          <a:xfrm>
            <a:off x="4878084" y="4364199"/>
            <a:ext cx="329609" cy="1935126"/>
          </a:xfrm>
          <a:prstGeom prst="rightBrac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4082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Arbeidet så langt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2252615"/>
            <a:ext cx="10800003" cy="6408712"/>
          </a:xfrm>
        </p:spPr>
        <p:txBody>
          <a:bodyPr/>
          <a:lstStyle/>
          <a:p>
            <a:pPr marL="439738" indent="-439738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39738" algn="l"/>
              </a:tabLst>
            </a:pPr>
            <a:r>
              <a:rPr lang="nb-NO" sz="4800" dirty="0"/>
              <a:t>Kontaktet forvaltningsinstanser:</a:t>
            </a:r>
          </a:p>
          <a:p>
            <a:pPr marL="439738" indent="-439738">
              <a:lnSpc>
                <a:spcPct val="100000"/>
              </a:lnSpc>
              <a:spcAft>
                <a:spcPts val="1800"/>
              </a:spcAft>
              <a:tabLst>
                <a:tab pos="439738" algn="l"/>
              </a:tabLst>
            </a:pPr>
            <a:r>
              <a:rPr lang="nb-NO" sz="4800" i="1" dirty="0" smtClean="0"/>
              <a:t>	</a:t>
            </a:r>
            <a:r>
              <a:rPr lang="nb-NO" sz="4400" i="1" dirty="0" smtClean="0"/>
              <a:t>SSB</a:t>
            </a:r>
            <a:r>
              <a:rPr lang="nb-NO" sz="4400" i="1" dirty="0"/>
              <a:t>, NFR, </a:t>
            </a:r>
            <a:r>
              <a:rPr lang="nb-NO" sz="4400" i="1" dirty="0" err="1"/>
              <a:t>SiU</a:t>
            </a:r>
            <a:r>
              <a:rPr lang="nb-NO" sz="4400" i="1" dirty="0"/>
              <a:t>, NOKUT, </a:t>
            </a:r>
            <a:r>
              <a:rPr lang="nb-NO" sz="4400" i="1" dirty="0" smtClean="0"/>
              <a:t>NIFU, RR</a:t>
            </a:r>
          </a:p>
          <a:p>
            <a:pPr marL="439738" indent="-439738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39738" algn="l"/>
              </a:tabLst>
            </a:pPr>
            <a:r>
              <a:rPr lang="nb-NO" sz="4800" dirty="0" smtClean="0"/>
              <a:t>Innhente informasjon fra UH-sektoren</a:t>
            </a:r>
          </a:p>
          <a:p>
            <a:pPr marL="439738" indent="-439738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39738" algn="l"/>
              </a:tabLst>
            </a:pPr>
            <a:r>
              <a:rPr lang="nb-NO" sz="4800" dirty="0" smtClean="0"/>
              <a:t>Utarbeidet oversikt over samlede rapporteringen </a:t>
            </a:r>
          </a:p>
          <a:p>
            <a:pPr marL="439738" indent="-439738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39738" algn="l"/>
              </a:tabLst>
            </a:pPr>
            <a:r>
              <a:rPr lang="nb-NO" sz="4800" dirty="0" smtClean="0"/>
              <a:t>Møter med: </a:t>
            </a:r>
          </a:p>
          <a:p>
            <a:pPr marL="439738" indent="-439738">
              <a:lnSpc>
                <a:spcPct val="100000"/>
              </a:lnSpc>
              <a:spcAft>
                <a:spcPts val="1800"/>
              </a:spcAft>
              <a:tabLst>
                <a:tab pos="439738" algn="l"/>
              </a:tabLst>
            </a:pPr>
            <a:r>
              <a:rPr lang="nb-NO" sz="4400" dirty="0" smtClean="0"/>
              <a:t>	</a:t>
            </a:r>
            <a:r>
              <a:rPr lang="nb-NO" sz="4400" i="1" dirty="0" smtClean="0"/>
              <a:t>DFØ</a:t>
            </a:r>
            <a:r>
              <a:rPr lang="nb-NO" sz="4400" i="1" dirty="0"/>
              <a:t>, NFR, </a:t>
            </a:r>
            <a:r>
              <a:rPr lang="nb-NO" sz="4400" i="1" dirty="0" smtClean="0"/>
              <a:t>NIFU, </a:t>
            </a:r>
            <a:r>
              <a:rPr lang="nb-NO" sz="4400" i="1" dirty="0" err="1" smtClean="0"/>
              <a:t>CRiStin</a:t>
            </a:r>
            <a:endParaRPr lang="nb-NO" sz="4400" i="1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nb-NO" sz="4800" dirty="0" smtClean="0"/>
          </a:p>
        </p:txBody>
      </p:sp>
    </p:spTree>
    <p:extLst>
      <p:ext uri="{BB962C8B-B14F-4D97-AF65-F5344CB8AC3E}">
        <p14:creationId xmlns:p14="http://schemas.microsoft.com/office/powerpoint/2010/main" val="2855531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Oversikten </a:t>
            </a:r>
            <a:r>
              <a:rPr lang="nb-NO" b="1" dirty="0"/>
              <a:t>over samlede </a:t>
            </a:r>
            <a:r>
              <a:rPr lang="nb-NO" b="1" dirty="0" smtClean="0"/>
              <a:t>rapporteringen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9999" y="2975130"/>
            <a:ext cx="10800003" cy="4531456"/>
          </a:xfrm>
        </p:spPr>
        <p:txBody>
          <a:bodyPr/>
          <a:lstStyle/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4800" dirty="0" smtClean="0"/>
              <a:t>Fordeling av rapporteringen på felt</a:t>
            </a:r>
          </a:p>
          <a:p>
            <a:pPr marL="711200" indent="-711200">
              <a:lnSpc>
                <a:spcPct val="100000"/>
              </a:lnSpc>
            </a:pPr>
            <a:r>
              <a:rPr lang="nb-NO" sz="4800" dirty="0" smtClean="0"/>
              <a:t>	</a:t>
            </a:r>
            <a:r>
              <a:rPr lang="nb-NO" sz="4400" i="1" dirty="0" smtClean="0"/>
              <a:t>Økonomi, student og studier, forskning, lønn og personal og andre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dirty="0" smtClean="0">
                <a:sym typeface="Helvetica Neue"/>
              </a:rPr>
              <a:t>Vurdering av rapporteringen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4800" dirty="0" smtClean="0">
                <a:sym typeface="Helvetica Neue"/>
              </a:rPr>
              <a:t>Klassifisering av rapporteringene</a:t>
            </a:r>
          </a:p>
          <a:p>
            <a:pPr marL="711200" indent="-711200">
              <a:tabLst>
                <a:tab pos="711200" algn="l"/>
              </a:tabLst>
            </a:pPr>
            <a:r>
              <a:rPr lang="nb-NO" sz="3600" dirty="0" smtClean="0">
                <a:sym typeface="Helvetica Neue"/>
              </a:rPr>
              <a:t>	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0096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Oversikten </a:t>
            </a:r>
            <a:r>
              <a:rPr lang="nb-NO" b="1" dirty="0"/>
              <a:t>over samlede </a:t>
            </a:r>
            <a:r>
              <a:rPr lang="nb-NO" b="1" dirty="0" smtClean="0"/>
              <a:t>rapporteringen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nb-NO" sz="4800" dirty="0" smtClean="0">
              <a:sym typeface="Helvetica Neue"/>
            </a:endParaRPr>
          </a:p>
          <a:p>
            <a:pPr lvl="1">
              <a:tabLst>
                <a:tab pos="711200" algn="l"/>
              </a:tabLst>
            </a:pPr>
            <a:r>
              <a:rPr lang="nb-NO" sz="4800" b="1" i="1" dirty="0" smtClean="0">
                <a:sym typeface="Helvetica Neue"/>
              </a:rPr>
              <a:t>Klassifiseringsnøkkel: </a:t>
            </a:r>
          </a:p>
          <a:p>
            <a:pPr marL="685800" lvl="1" indent="-685800"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nb-NO" sz="4800" b="1" dirty="0" smtClean="0">
                <a:solidFill>
                  <a:srgbClr val="FF0000"/>
                </a:solidFill>
                <a:sym typeface="Helvetica Neue"/>
              </a:rPr>
              <a:t>Rød: </a:t>
            </a:r>
            <a:r>
              <a:rPr lang="nb-NO" sz="4800" dirty="0" smtClean="0">
                <a:sym typeface="Helvetica Neue"/>
              </a:rPr>
              <a:t>bør endres</a:t>
            </a:r>
          </a:p>
          <a:p>
            <a:pPr marL="685800" lvl="1" indent="-685800"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nb-NO" sz="4800" b="1" dirty="0" smtClean="0">
                <a:solidFill>
                  <a:srgbClr val="FFC000"/>
                </a:solidFill>
                <a:sym typeface="Helvetica Neue"/>
              </a:rPr>
              <a:t>Gul: </a:t>
            </a:r>
            <a:r>
              <a:rPr lang="nb-NO" sz="4800" dirty="0" smtClean="0">
                <a:sym typeface="Helvetica Neue"/>
              </a:rPr>
              <a:t>bør vurderes </a:t>
            </a:r>
            <a:r>
              <a:rPr lang="nb-NO" sz="4800" dirty="0">
                <a:sym typeface="Helvetica Neue"/>
              </a:rPr>
              <a:t>endret. </a:t>
            </a:r>
            <a:endParaRPr lang="nb-NO" sz="4800" dirty="0" smtClean="0">
              <a:sym typeface="Helvetica Neue"/>
            </a:endParaRPr>
          </a:p>
          <a:p>
            <a:pPr marL="685800" lvl="1" indent="-685800">
              <a:buFont typeface="Arial" panose="020B0604020202020204" pitchFamily="34" charset="0"/>
              <a:buChar char="•"/>
              <a:tabLst>
                <a:tab pos="711200" algn="l"/>
              </a:tabLst>
            </a:pPr>
            <a:r>
              <a:rPr lang="nb-NO" sz="4800" b="1" dirty="0" smtClean="0">
                <a:solidFill>
                  <a:schemeClr val="accent2">
                    <a:lumMod val="50000"/>
                  </a:schemeClr>
                </a:solidFill>
                <a:sym typeface="Helvetica Neue"/>
              </a:rPr>
              <a:t>Grønn</a:t>
            </a:r>
            <a:r>
              <a:rPr lang="nb-NO" sz="4800" dirty="0" smtClean="0">
                <a:sym typeface="Helvetica Neue"/>
              </a:rPr>
              <a:t>: skal </a:t>
            </a:r>
            <a:r>
              <a:rPr lang="nb-NO" sz="4800" dirty="0">
                <a:sym typeface="Helvetica Neue"/>
              </a:rPr>
              <a:t>ikke endres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9845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Karmina Sans"/>
            <a:ea typeface="Karmina Sans"/>
            <a:cs typeface="Karmina Sans"/>
            <a:sym typeface="Karmina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Karmina Sans"/>
            <a:ea typeface="Karmina Sans"/>
            <a:cs typeface="Karmina Sans"/>
            <a:sym typeface="Karmina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Karmina Sans"/>
            <a:ea typeface="Karmina Sans"/>
            <a:cs typeface="Karmina Sans"/>
            <a:sym typeface="Karmina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Karmina Sans"/>
            <a:ea typeface="Karmina Sans"/>
            <a:cs typeface="Karmina Sans"/>
            <a:sym typeface="Karmina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1106</Words>
  <Application>Microsoft Office PowerPoint</Application>
  <PresentationFormat>Egendefinert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Helvetica Light</vt:lpstr>
      <vt:lpstr>Helvetica Neue</vt:lpstr>
      <vt:lpstr>Karmina Sans</vt:lpstr>
      <vt:lpstr>White</vt:lpstr>
      <vt:lpstr>Arbeidsgruppe  for samordnet rapportering </vt:lpstr>
      <vt:lpstr> Bakgrunn </vt:lpstr>
      <vt:lpstr> Arbeidsgruppens oppgaver</vt:lpstr>
      <vt:lpstr> Arbeidsgruppens målsetning</vt:lpstr>
      <vt:lpstr>Arbeidsgruppens sammensetning</vt:lpstr>
      <vt:lpstr>Hvorfor denne sammensetning</vt:lpstr>
      <vt:lpstr>Arbeidet så langt</vt:lpstr>
      <vt:lpstr>Oversikten over samlede rapporteringen </vt:lpstr>
      <vt:lpstr>Oversikten over samlede rapporteringen </vt:lpstr>
      <vt:lpstr>Hva er en tidstyv</vt:lpstr>
      <vt:lpstr>Mulig definisjon av tidstyvbegrepet</vt:lpstr>
      <vt:lpstr>Vurderingskriterier</vt:lpstr>
      <vt:lpstr>Tidstyver innen økonomifeltet</vt:lpstr>
      <vt:lpstr>Vedlegg 1: Gruppens mandat</vt:lpstr>
      <vt:lpstr>Vedlegg 2: Gruppens medlemmer</vt:lpstr>
      <vt:lpstr>Vedlegg 3 Gruppens vurderingskriterier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Cecile Hopland Jentoft</dc:creator>
  <cp:lastModifiedBy>Holmen Anett</cp:lastModifiedBy>
  <cp:revision>31</cp:revision>
  <cp:lastPrinted>2016-10-17T11:10:19Z</cp:lastPrinted>
  <dcterms:modified xsi:type="dcterms:W3CDTF">2016-10-18T07:15:46Z</dcterms:modified>
</cp:coreProperties>
</file>