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261" r:id="rId3"/>
    <p:sldId id="260" r:id="rId4"/>
    <p:sldId id="281" r:id="rId5"/>
    <p:sldId id="259" r:id="rId6"/>
    <p:sldId id="282" r:id="rId7"/>
    <p:sldId id="283" r:id="rId8"/>
    <p:sldId id="284" r:id="rId9"/>
    <p:sldId id="277" r:id="rId10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384" autoAdjust="0"/>
  </p:normalViewPr>
  <p:slideViewPr>
    <p:cSldViewPr showGuides="1">
      <p:cViewPr varScale="1">
        <p:scale>
          <a:sx n="61" d="100"/>
          <a:sy n="61" d="100"/>
        </p:scale>
        <p:origin x="808" y="64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19.10.2016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 15 Kontroll av underliggende virksomheter og andre som utøver forvaltningsmyndighet samt tilskuddsmottakere 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Overordnede virksomheter skal ivareta kontroll med at underliggende virksomheter og enheter utenom statsforvaltningen som utøver forvaltningsmyndighet, utfører sine oppgaver på forsvarlig måte og i henhold til § 14. 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Tilskuddsforvaltere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skal ivareta kontroll med at tilskuddsmottakere oppfyller de vilkår som er stilt for tilskuddet.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Finansdepartementet kan fastsette bestemmelser for kontroll av utøvelse av forvaltningsmyndighet som er delegert til enheter utenom statsforvaltningen.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9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0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COSO = The Committee of </a:t>
            </a:r>
            <a:r>
              <a:rPr lang="nb-NO" dirty="0" err="1" smtClean="0"/>
              <a:t>Sponsoring</a:t>
            </a:r>
            <a:r>
              <a:rPr lang="nb-NO" dirty="0" smtClean="0"/>
              <a:t> Organizations of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Treadway</a:t>
            </a:r>
            <a:r>
              <a:rPr lang="nb-NO" dirty="0" smtClean="0"/>
              <a:t> </a:t>
            </a:r>
            <a:r>
              <a:rPr lang="nb-NO" dirty="0" err="1" smtClean="0"/>
              <a:t>Commisson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1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1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76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3628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52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200028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3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28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4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143689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5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38653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6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8151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3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4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13545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5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4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6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8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3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Kunnskapsdepartementet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oktober 2016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0" dirty="0" smtClean="0"/>
              <a:t>Kunnskapsdepartementet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4001" r:id="rId2"/>
    <p:sldLayoutId id="2147483992" r:id="rId3"/>
    <p:sldLayoutId id="2147484003" r:id="rId4"/>
    <p:sldLayoutId id="2147483996" r:id="rId5"/>
    <p:sldLayoutId id="2147483997" r:id="rId6"/>
    <p:sldLayoutId id="2147483995" r:id="rId7"/>
    <p:sldLayoutId id="2147483989" r:id="rId8"/>
    <p:sldLayoutId id="2147483962" r:id="rId9"/>
    <p:sldLayoutId id="2147483963" r:id="rId10"/>
    <p:sldLayoutId id="2147483964" r:id="rId11"/>
    <p:sldLayoutId id="2147484006" r:id="rId12"/>
    <p:sldLayoutId id="2147483965" r:id="rId13"/>
    <p:sldLayoutId id="2147483983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93" r:id="rId20"/>
    <p:sldLayoutId id="2147484004" r:id="rId21"/>
    <p:sldLayoutId id="2147483994" r:id="rId22"/>
    <p:sldLayoutId id="2147484005" r:id="rId23"/>
    <p:sldLayoutId id="2147483999" r:id="rId24"/>
    <p:sldLayoutId id="2147484000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20"/>
          </p:nvPr>
        </p:nvSpPr>
        <p:spPr>
          <a:xfrm>
            <a:off x="1198800" y="1124744"/>
            <a:ext cx="9792000" cy="648072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Intern kontroll </a:t>
            </a:r>
            <a:r>
              <a:rPr lang="nb-NO" dirty="0"/>
              <a:t>i </a:t>
            </a:r>
            <a:r>
              <a:rPr lang="nb-NO" dirty="0" smtClean="0"/>
              <a:t>regnskapsprosessene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Joar Nybo, Kunnskapsdepartementet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Regionale økonomiseminarer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756084"/>
          </a:xfrm>
        </p:spPr>
        <p:txBody>
          <a:bodyPr/>
          <a:lstStyle/>
          <a:p>
            <a:r>
              <a:rPr lang="nb-NO" dirty="0"/>
              <a:t>Hvorfor er dette viktig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98801" y="1268761"/>
            <a:ext cx="7309467" cy="4850000"/>
          </a:xfrm>
        </p:spPr>
        <p:txBody>
          <a:bodyPr/>
          <a:lstStyle/>
          <a:p>
            <a:r>
              <a:rPr lang="nb-NO" dirty="0"/>
              <a:t>Formelt grunnlag for alle statlige virksomheter: § 14 i Reglement for økonomistyring i </a:t>
            </a:r>
            <a:r>
              <a:rPr lang="nb-NO" dirty="0" smtClean="0"/>
              <a:t>staten + § 2.4 i BØS</a:t>
            </a:r>
            <a:endParaRPr lang="nb-NO" dirty="0"/>
          </a:p>
          <a:p>
            <a:r>
              <a:rPr lang="nb-NO" dirty="0"/>
              <a:t>For KD også § 15 Kontroll av underliggende virksomheter……</a:t>
            </a:r>
          </a:p>
          <a:p>
            <a:r>
              <a:rPr lang="nb-NO" dirty="0"/>
              <a:t>Riksrevisjonens funn ved gjennomgang av regnskapene for 2015</a:t>
            </a:r>
          </a:p>
          <a:p>
            <a:r>
              <a:rPr lang="nb-NO" dirty="0"/>
              <a:t>Svikt i egne rutiner avdekket av </a:t>
            </a:r>
            <a:r>
              <a:rPr lang="nb-NO" dirty="0" smtClean="0"/>
              <a:t>institusjonene</a:t>
            </a:r>
          </a:p>
          <a:p>
            <a:r>
              <a:rPr lang="nb-NO" dirty="0" smtClean="0"/>
              <a:t>Forholdet til Intern revisjon (R-117)</a:t>
            </a:r>
            <a:endParaRPr lang="nb-NO" dirty="0"/>
          </a:p>
          <a:p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120336" y="764704"/>
            <a:ext cx="26396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200" dirty="0">
              <a:solidFill>
                <a:srgbClr val="000000"/>
              </a:solidFill>
              <a:latin typeface="DepCentury Old Style" panose="02030603060405030204" pitchFamily="18" charset="0"/>
            </a:endParaRPr>
          </a:p>
          <a:p>
            <a:r>
              <a:rPr lang="nb-NO" sz="1100" b="1" dirty="0">
                <a:solidFill>
                  <a:srgbClr val="000000"/>
                </a:solidFill>
                <a:latin typeface="DepCentury Old Style" panose="02030603060405030204" pitchFamily="18" charset="0"/>
              </a:rPr>
              <a:t>§ 14 Intern kontroll </a:t>
            </a:r>
            <a:endParaRPr lang="nb-NO" sz="1100" dirty="0">
              <a:solidFill>
                <a:srgbClr val="000000"/>
              </a:solidFill>
              <a:latin typeface="DepCentury Old Style" panose="02030603060405030204" pitchFamily="18" charset="0"/>
            </a:endParaRP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Alle virksomheter skal etablere systemer og rutiner som har innebygd intern kontroll for å sikre at: 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a) beløpsmessige rammer ikke overskrides og at forutsatte inntekter kommer inn 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b) måloppnåelse og resultater står i et tilfredsstillende forhold til fastsatte mål og resultatkrav, og at eventuelle vesentlige avvik forebygges, avdekkes og korrigeres i nødvendig utstrekning 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c) ressursbruken er effektiv 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d) regnskap og informasjon om resultater er pålitelig og nøyaktig </a:t>
            </a:r>
            <a:endParaRPr lang="nb-NO" sz="1100" dirty="0" smtClean="0">
              <a:solidFill>
                <a:srgbClr val="000000"/>
              </a:solidFill>
              <a:latin typeface="DepCentury Old Style" panose="02030603060405030204" pitchFamily="18" charset="0"/>
            </a:endParaRP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e) virksomhetens verdier, herunder fast eiendom, materiell, utstyr, verdipapirer og andre økonomiske verdier, forvaltes på en forsvarlig måte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f) økonomistyringen er organisert på en forsvarlig måte og utføres i samsvar med gjeldende lover og regler</a:t>
            </a:r>
          </a:p>
          <a:p>
            <a:r>
              <a:rPr lang="nb-NO" sz="1100" dirty="0">
                <a:solidFill>
                  <a:srgbClr val="000000"/>
                </a:solidFill>
                <a:latin typeface="DepCentury Old Style" panose="02030603060405030204" pitchFamily="18" charset="0"/>
              </a:rPr>
              <a:t>g) misligheter og økonomisk kriminalitet forebygges og avdekkes</a:t>
            </a:r>
          </a:p>
        </p:txBody>
      </p:sp>
    </p:spTree>
    <p:extLst>
      <p:ext uri="{BB962C8B-B14F-4D97-AF65-F5344CB8AC3E}">
        <p14:creationId xmlns:p14="http://schemas.microsoft.com/office/powerpoint/2010/main" val="14808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92" y="-30442"/>
            <a:ext cx="10826092" cy="6555785"/>
          </a:xfrm>
          <a:prstGeom prst="rect">
            <a:avLst/>
          </a:prstGeom>
        </p:spPr>
      </p:pic>
      <p:sp>
        <p:nvSpPr>
          <p:cNvPr id="3" name="Pil opp 2"/>
          <p:cNvSpPr/>
          <p:nvPr/>
        </p:nvSpPr>
        <p:spPr>
          <a:xfrm>
            <a:off x="7680176" y="1439652"/>
            <a:ext cx="396000" cy="54918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 opp 4"/>
          <p:cNvSpPr/>
          <p:nvPr/>
        </p:nvSpPr>
        <p:spPr>
          <a:xfrm>
            <a:off x="9912424" y="836712"/>
            <a:ext cx="360000" cy="172819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nb-NO" sz="2800" dirty="0" smtClean="0"/>
              <a:t>Internkontroll er en prosess,</a:t>
            </a:r>
          </a:p>
          <a:p>
            <a:pPr marL="400050" lvl="1" indent="0">
              <a:buNone/>
            </a:pPr>
            <a:r>
              <a:rPr lang="nb-NO" sz="2800" dirty="0" smtClean="0"/>
              <a:t> </a:t>
            </a:r>
          </a:p>
          <a:p>
            <a:pPr marL="400050" lvl="1" indent="0">
              <a:buNone/>
            </a:pPr>
            <a:r>
              <a:rPr lang="nb-NO" sz="2800" dirty="0" smtClean="0"/>
              <a:t>utført av virksomhetens styre, ledelse og øvrige ansatte,</a:t>
            </a:r>
          </a:p>
          <a:p>
            <a:pPr marL="400050" lvl="1" indent="0">
              <a:buNone/>
            </a:pPr>
            <a:endParaRPr lang="nb-NO" sz="2800" dirty="0" smtClean="0"/>
          </a:p>
          <a:p>
            <a:pPr marL="400050" lvl="1" indent="0">
              <a:buNone/>
            </a:pPr>
            <a:r>
              <a:rPr lang="nb-NO" sz="2800" dirty="0" smtClean="0"/>
              <a:t>utformet for å gi rimelig sikkerhet for oppnåelse av målsettinger relatert til drift, rapportering og etterlevelse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Omtales også som Intern styring og kontroll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1" y="296652"/>
            <a:ext cx="2880826" cy="684076"/>
          </a:xfrm>
        </p:spPr>
        <p:txBody>
          <a:bodyPr/>
          <a:lstStyle/>
          <a:p>
            <a:r>
              <a:rPr lang="nb-NO" dirty="0" smtClean="0"/>
              <a:t>COSO-</a:t>
            </a:r>
            <a:r>
              <a:rPr lang="nb-NO" dirty="0" err="1" smtClean="0"/>
              <a:t>cuben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616" y="1124744"/>
            <a:ext cx="6236478" cy="54005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 flipH="1">
            <a:off x="1959025" y="2060848"/>
            <a:ext cx="615553" cy="36724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b-NO" sz="2800" dirty="0" smtClean="0">
                <a:sym typeface="Wingdings" panose="05000000000000000000" pitchFamily="2" charset="2"/>
              </a:rPr>
              <a:t>      K</a:t>
            </a:r>
            <a:r>
              <a:rPr lang="nb-NO" sz="2800" dirty="0" smtClean="0"/>
              <a:t>omponenter  </a:t>
            </a:r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015880" y="6206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Målsettinger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048328" y="1412776"/>
            <a:ext cx="615553" cy="35283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b-NO" sz="2800" dirty="0" smtClean="0"/>
              <a:t>Enheter og aktiviteter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408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756084"/>
          </a:xfrm>
        </p:spPr>
        <p:txBody>
          <a:bodyPr/>
          <a:lstStyle/>
          <a:p>
            <a:r>
              <a:rPr lang="nb-NO" dirty="0" smtClean="0"/>
              <a:t>Riksrevisjonens funn vedr. regnskap for 2015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98950" y="1052736"/>
            <a:ext cx="9793225" cy="5544616"/>
          </a:xfrm>
        </p:spPr>
        <p:txBody>
          <a:bodyPr/>
          <a:lstStyle/>
          <a:p>
            <a:r>
              <a:rPr lang="nb-NO" dirty="0" smtClean="0"/>
              <a:t>Mulighet for å slå av logging av aktivitet i øk.- og fakturasystem (jf. BØS §4.3.6 om personlig identifikasjon/dato/tid)</a:t>
            </a:r>
          </a:p>
          <a:p>
            <a:pPr lvl="1"/>
            <a:r>
              <a:rPr lang="nb-NO" dirty="0" smtClean="0"/>
              <a:t>Ikke mulig å spore aktivitet i ettertid</a:t>
            </a:r>
          </a:p>
          <a:p>
            <a:pPr lvl="1"/>
            <a:r>
              <a:rPr lang="nb-NO" dirty="0" smtClean="0"/>
              <a:t>Kun 1 av 36 kontrollerte har rutine for regelmessig kontroll av logg</a:t>
            </a:r>
          </a:p>
          <a:p>
            <a:pPr lvl="1"/>
            <a:r>
              <a:rPr lang="nb-NO" dirty="0" smtClean="0"/>
              <a:t>5 virksomheter har logging delvis slått av</a:t>
            </a:r>
          </a:p>
          <a:p>
            <a:pPr marL="514350" indent="-457200"/>
            <a:r>
              <a:rPr lang="nb-NO" dirty="0" smtClean="0"/>
              <a:t>Manglende </a:t>
            </a:r>
            <a:r>
              <a:rPr lang="nb-NO" dirty="0"/>
              <a:t>avstemming mellom moduler i </a:t>
            </a:r>
            <a:r>
              <a:rPr lang="nb-NO" dirty="0" smtClean="0"/>
              <a:t>økonomisystemet</a:t>
            </a:r>
          </a:p>
          <a:p>
            <a:pPr marL="914400" lvl="1" indent="-457200"/>
            <a:r>
              <a:rPr lang="nb-NO" dirty="0" smtClean="0"/>
              <a:t>Ingen </a:t>
            </a:r>
            <a:r>
              <a:rPr lang="nb-NO" dirty="0"/>
              <a:t>automatisk avstemming </a:t>
            </a:r>
            <a:r>
              <a:rPr lang="nb-NO" dirty="0" err="1" smtClean="0"/>
              <a:t>øk.system</a:t>
            </a:r>
            <a:r>
              <a:rPr lang="nb-NO" dirty="0" smtClean="0"/>
              <a:t> og fakturasystem</a:t>
            </a:r>
          </a:p>
          <a:p>
            <a:pPr marL="914400" lvl="1" indent="-457200"/>
            <a:r>
              <a:rPr lang="nb-NO" dirty="0" smtClean="0"/>
              <a:t>17 av 27 virksomheter har ikke manuell avstemming</a:t>
            </a:r>
            <a:endParaRPr lang="nb-NO" dirty="0"/>
          </a:p>
          <a:p>
            <a:pPr marL="514350" indent="-457200"/>
            <a:r>
              <a:rPr lang="nb-NO" dirty="0" smtClean="0"/>
              <a:t>Svakheter i arbeidsdeling</a:t>
            </a:r>
          </a:p>
          <a:p>
            <a:pPr marL="914400" lvl="1" indent="-457200"/>
            <a:r>
              <a:rPr lang="nb-NO" dirty="0" smtClean="0"/>
              <a:t>Noen med krav til kun én godkjenner for utbetaling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65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756084"/>
          </a:xfrm>
        </p:spPr>
        <p:txBody>
          <a:bodyPr/>
          <a:lstStyle/>
          <a:p>
            <a:r>
              <a:rPr lang="nb-NO" dirty="0" smtClean="0"/>
              <a:t>KDs tiltak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98950" y="1052737"/>
            <a:ext cx="9793225" cy="5066024"/>
          </a:xfrm>
        </p:spPr>
        <p:txBody>
          <a:bodyPr/>
          <a:lstStyle/>
          <a:p>
            <a:r>
              <a:rPr lang="nb-NO" dirty="0" smtClean="0"/>
              <a:t>Brev til UNINETT om mulighet for etablering av automatisk avstemming mellom faktura- og økonomisystem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Ber UNINETT etablere arbeidsgruppe for ajourføring av avtaler og med innhold som ivaretar sikkerhet og ansvarsfordeling (frist 1.1.2017)</a:t>
            </a:r>
          </a:p>
          <a:p>
            <a:endParaRPr lang="nb-NO" dirty="0"/>
          </a:p>
          <a:p>
            <a:r>
              <a:rPr lang="nb-NO" dirty="0" smtClean="0"/>
              <a:t>Gjennomgang av regler og funn på økonomiseminarene</a:t>
            </a:r>
          </a:p>
          <a:p>
            <a:endParaRPr lang="nb-NO" dirty="0"/>
          </a:p>
          <a:p>
            <a:r>
              <a:rPr lang="nb-NO" dirty="0" smtClean="0"/>
              <a:t>Viktig at slike forhold koples på internkontrollen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7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756084"/>
          </a:xfrm>
        </p:spPr>
        <p:txBody>
          <a:bodyPr/>
          <a:lstStyle/>
          <a:p>
            <a:r>
              <a:rPr lang="nb-NO" dirty="0" err="1" smtClean="0"/>
              <a:t>Dok</a:t>
            </a:r>
            <a:r>
              <a:rPr lang="nb-NO" dirty="0" smtClean="0"/>
              <a:t> 1 - Riksrevisjonens rapport om 2015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98950" y="1052736"/>
            <a:ext cx="9793225" cy="5616623"/>
          </a:xfrm>
        </p:spPr>
        <p:txBody>
          <a:bodyPr/>
          <a:lstStyle/>
          <a:p>
            <a:r>
              <a:rPr lang="nb-NO" dirty="0" smtClean="0"/>
              <a:t>To institusjoner har fått vesentlige merknader for 2015</a:t>
            </a:r>
          </a:p>
          <a:p>
            <a:r>
              <a:rPr lang="nb-NO" dirty="0" smtClean="0"/>
              <a:t>Merknader</a:t>
            </a:r>
          </a:p>
          <a:p>
            <a:pPr lvl="1"/>
            <a:r>
              <a:rPr lang="nb-NO" dirty="0"/>
              <a:t>mangelfull informasjonssikkerhet i forvaltningssystemer i universitets- </a:t>
            </a:r>
            <a:r>
              <a:rPr lang="nb-NO" dirty="0" smtClean="0"/>
              <a:t>og høgskolesektoren</a:t>
            </a:r>
            <a:endParaRPr lang="nb-NO" dirty="0"/>
          </a:p>
          <a:p>
            <a:pPr lvl="1"/>
            <a:r>
              <a:rPr lang="nb-NO" dirty="0" smtClean="0"/>
              <a:t>manglende </a:t>
            </a:r>
            <a:r>
              <a:rPr lang="nb-NO" dirty="0"/>
              <a:t>kontroll og oppfølging av universitets- og </a:t>
            </a:r>
            <a:r>
              <a:rPr lang="nb-NO" dirty="0" smtClean="0"/>
              <a:t>høgskolesektorens husleieavtaler </a:t>
            </a:r>
            <a:r>
              <a:rPr lang="nb-NO" dirty="0"/>
              <a:t>med private </a:t>
            </a:r>
            <a:r>
              <a:rPr lang="nb-NO" dirty="0" smtClean="0"/>
              <a:t>utleiere</a:t>
            </a:r>
          </a:p>
          <a:p>
            <a:pPr lvl="2"/>
            <a:r>
              <a:rPr lang="nb-NO" sz="2000" dirty="0"/>
              <a:t>Statsråden peker på at oppsigelsesklausuler i noen tilfeller kan være hensiktsmessig</a:t>
            </a:r>
            <a:r>
              <a:rPr lang="nb-NO" sz="2000" dirty="0" smtClean="0"/>
              <a:t>, men </a:t>
            </a:r>
            <a:r>
              <a:rPr lang="nb-NO" sz="2000" dirty="0"/>
              <a:t>at dette innebærer risiko for blant annet økte leiebeløp og ensidige </a:t>
            </a:r>
            <a:r>
              <a:rPr lang="nb-NO" sz="2000" dirty="0" smtClean="0"/>
              <a:t>oppsigelser av </a:t>
            </a:r>
            <a:r>
              <a:rPr lang="nb-NO" sz="2000" dirty="0"/>
              <a:t>leieforholdene fra utleiers side. Departementet vil derfor ikke </a:t>
            </a:r>
            <a:r>
              <a:rPr lang="nb-NO" sz="2000" dirty="0" smtClean="0"/>
              <a:t>kreve oppsigelsesklausuler </a:t>
            </a:r>
            <a:r>
              <a:rPr lang="nb-NO" sz="2000" dirty="0"/>
              <a:t>i framtidige leiekontrakter, men be virksomhetene vurdere </a:t>
            </a:r>
            <a:r>
              <a:rPr lang="nb-NO" sz="2000" dirty="0" smtClean="0"/>
              <a:t>dette i </a:t>
            </a:r>
            <a:r>
              <a:rPr lang="nb-NO" sz="2000" dirty="0"/>
              <a:t>forhold til risiko og kost/nytte for hver enkelt avtale</a:t>
            </a:r>
            <a:r>
              <a:rPr lang="nb-NO" sz="2000" dirty="0" smtClean="0"/>
              <a:t>. Framleieklausuler</a:t>
            </a:r>
            <a:r>
              <a:rPr lang="nb-NO" sz="2000" dirty="0"/>
              <a:t>, derimot, innebærer ingen slik risiko for merkostnader</a:t>
            </a:r>
            <a:r>
              <a:rPr lang="nb-NO" sz="2000" dirty="0" smtClean="0"/>
              <a:t>. Departementet </a:t>
            </a:r>
            <a:r>
              <a:rPr lang="nb-NO" sz="2000" dirty="0"/>
              <a:t>vil derfor be om at en slik klausul innarbeides i framtidige kontrakter.</a:t>
            </a:r>
          </a:p>
        </p:txBody>
      </p:sp>
    </p:spTree>
    <p:extLst>
      <p:ext uri="{BB962C8B-B14F-4D97-AF65-F5344CB8AC3E}">
        <p14:creationId xmlns:p14="http://schemas.microsoft.com/office/powerpoint/2010/main" val="1075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063852"/>
      </p:ext>
    </p:extLst>
  </p:cSld>
  <p:clrMapOvr>
    <a:masterClrMapping/>
  </p:clrMapOvr>
</p:sld>
</file>

<file path=ppt/theme/theme1.xml><?xml version="1.0" encoding="utf-8"?>
<a:theme xmlns:a="http://schemas.openxmlformats.org/drawingml/2006/main" name="KD-pptmal_16-9_Norsk">
  <a:themeElements>
    <a:clrScheme name="DSS - KD">
      <a:dk1>
        <a:sysClr val="windowText" lastClr="000000"/>
      </a:dk1>
      <a:lt1>
        <a:sysClr val="window" lastClr="FFFFFF"/>
      </a:lt1>
      <a:dk2>
        <a:srgbClr val="F38B00"/>
      </a:dk2>
      <a:lt2>
        <a:srgbClr val="EAE8E5"/>
      </a:lt2>
      <a:accent1>
        <a:srgbClr val="F38B00"/>
      </a:accent1>
      <a:accent2>
        <a:srgbClr val="AFC9B8"/>
      </a:accent2>
      <a:accent3>
        <a:srgbClr val="523629"/>
      </a:accent3>
      <a:accent4>
        <a:srgbClr val="C7BBB5"/>
      </a:accent4>
      <a:accent5>
        <a:srgbClr val="00A8E1"/>
      </a:accent5>
      <a:accent6>
        <a:srgbClr val="D9272D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-pptmal_16-9_Norsk.potx" id="{FDAFDD45-D01B-4154-862E-D75130BC590E}" vid="{8001BB8D-FA0D-49F7-B701-8B09EDFFDB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KD-pptmal_16-9_Norsk</Template>
  <TotalTime>306</TotalTime>
  <Words>561</Words>
  <Application>Microsoft Office PowerPoint</Application>
  <PresentationFormat>Widescreen</PresentationFormat>
  <Paragraphs>69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DepCentury Old Style</vt:lpstr>
      <vt:lpstr>Verdana</vt:lpstr>
      <vt:lpstr>Wingdings</vt:lpstr>
      <vt:lpstr>KD-pptmal_16-9_Norsk</vt:lpstr>
      <vt:lpstr>PowerPoint-presentasjon</vt:lpstr>
      <vt:lpstr>Hvorfor er dette viktig</vt:lpstr>
      <vt:lpstr>PowerPoint-presentasjon</vt:lpstr>
      <vt:lpstr>Definisjon</vt:lpstr>
      <vt:lpstr>COSO-cuben</vt:lpstr>
      <vt:lpstr>Riksrevisjonens funn vedr. regnskap for 2015</vt:lpstr>
      <vt:lpstr>KDs tiltak</vt:lpstr>
      <vt:lpstr>Dok 1 - Riksrevisjonens rapport om 2015</vt:lpstr>
      <vt:lpstr>PowerPoint-presentasjon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Nybo Joar</dc:creator>
  <cp:lastModifiedBy>Holmen Anett</cp:lastModifiedBy>
  <cp:revision>33</cp:revision>
  <cp:lastPrinted>2012-11-19T14:02:56Z</cp:lastPrinted>
  <dcterms:created xsi:type="dcterms:W3CDTF">2016-09-26T07:35:38Z</dcterms:created>
  <dcterms:modified xsi:type="dcterms:W3CDTF">2016-10-19T11:24:18Z</dcterms:modified>
</cp:coreProperties>
</file>